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6.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66.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charts/chart10.xml" ContentType="application/vnd.openxmlformats-officedocument.drawingml.chart+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6" r:id="rId1"/>
    <p:sldMasterId id="2147483698" r:id="rId2"/>
    <p:sldMasterId id="2147483711" r:id="rId3"/>
    <p:sldMasterId id="2147483724" r:id="rId4"/>
  </p:sldMasterIdLst>
  <p:notesMasterIdLst>
    <p:notesMasterId r:id="rId140"/>
  </p:notesMasterIdLst>
  <p:sldIdLst>
    <p:sldId id="839" r:id="rId5"/>
    <p:sldId id="874" r:id="rId6"/>
    <p:sldId id="1948" r:id="rId7"/>
    <p:sldId id="1949" r:id="rId8"/>
    <p:sldId id="1950" r:id="rId9"/>
    <p:sldId id="1951" r:id="rId10"/>
    <p:sldId id="1847" r:id="rId11"/>
    <p:sldId id="1878" r:id="rId12"/>
    <p:sldId id="1879" r:id="rId13"/>
    <p:sldId id="1877" r:id="rId14"/>
    <p:sldId id="1816" r:id="rId15"/>
    <p:sldId id="1841" r:id="rId16"/>
    <p:sldId id="1880" r:id="rId17"/>
    <p:sldId id="1778" r:id="rId18"/>
    <p:sldId id="1947" r:id="rId19"/>
    <p:sldId id="1817" r:id="rId20"/>
    <p:sldId id="1881" r:id="rId21"/>
    <p:sldId id="1882" r:id="rId22"/>
    <p:sldId id="1818" r:id="rId23"/>
    <p:sldId id="1819" r:id="rId24"/>
    <p:sldId id="1883" r:id="rId25"/>
    <p:sldId id="1820" r:id="rId26"/>
    <p:sldId id="1884" r:id="rId27"/>
    <p:sldId id="1885" r:id="rId28"/>
    <p:sldId id="1887" r:id="rId29"/>
    <p:sldId id="1886" r:id="rId30"/>
    <p:sldId id="1821" r:id="rId31"/>
    <p:sldId id="1888" r:id="rId32"/>
    <p:sldId id="1889" r:id="rId33"/>
    <p:sldId id="1822" r:id="rId34"/>
    <p:sldId id="1842" r:id="rId35"/>
    <p:sldId id="1891" r:id="rId36"/>
    <p:sldId id="1890" r:id="rId37"/>
    <p:sldId id="1892" r:id="rId38"/>
    <p:sldId id="1894" r:id="rId39"/>
    <p:sldId id="1843" r:id="rId40"/>
    <p:sldId id="1940" r:id="rId41"/>
    <p:sldId id="1895" r:id="rId42"/>
    <p:sldId id="1844" r:id="rId43"/>
    <p:sldId id="1896" r:id="rId44"/>
    <p:sldId id="1893" r:id="rId45"/>
    <p:sldId id="1929" r:id="rId46"/>
    <p:sldId id="1826" r:id="rId47"/>
    <p:sldId id="1930" r:id="rId48"/>
    <p:sldId id="1777" r:id="rId49"/>
    <p:sldId id="1827" r:id="rId50"/>
    <p:sldId id="1792" r:id="rId51"/>
    <p:sldId id="1780" r:id="rId52"/>
    <p:sldId id="1899" r:id="rId53"/>
    <p:sldId id="1783" r:id="rId54"/>
    <p:sldId id="1562" r:id="rId55"/>
    <p:sldId id="1781" r:id="rId56"/>
    <p:sldId id="1900" r:id="rId57"/>
    <p:sldId id="1901" r:id="rId58"/>
    <p:sldId id="1902" r:id="rId59"/>
    <p:sldId id="1782" r:id="rId60"/>
    <p:sldId id="1828" r:id="rId61"/>
    <p:sldId id="1905" r:id="rId62"/>
    <p:sldId id="1897" r:id="rId63"/>
    <p:sldId id="1898" r:id="rId64"/>
    <p:sldId id="1785" r:id="rId65"/>
    <p:sldId id="1786" r:id="rId66"/>
    <p:sldId id="1829" r:id="rId67"/>
    <p:sldId id="1830" r:id="rId68"/>
    <p:sldId id="1903" r:id="rId69"/>
    <p:sldId id="1787" r:id="rId70"/>
    <p:sldId id="1788" r:id="rId71"/>
    <p:sldId id="1933" r:id="rId72"/>
    <p:sldId id="1943" r:id="rId73"/>
    <p:sldId id="1945" r:id="rId74"/>
    <p:sldId id="1577" r:id="rId75"/>
    <p:sldId id="1849" r:id="rId76"/>
    <p:sldId id="1514" r:id="rId77"/>
    <p:sldId id="1793" r:id="rId78"/>
    <p:sldId id="1848" r:id="rId79"/>
    <p:sldId id="1934" r:id="rId80"/>
    <p:sldId id="1545" r:id="rId81"/>
    <p:sldId id="1904" r:id="rId82"/>
    <p:sldId id="1906" r:id="rId83"/>
    <p:sldId id="1517" r:id="rId84"/>
    <p:sldId id="1907" r:id="rId85"/>
    <p:sldId id="1908" r:id="rId86"/>
    <p:sldId id="1914" r:id="rId87"/>
    <p:sldId id="1917" r:id="rId88"/>
    <p:sldId id="1912" r:id="rId89"/>
    <p:sldId id="1913" r:id="rId90"/>
    <p:sldId id="1936" r:id="rId91"/>
    <p:sldId id="1546" r:id="rId92"/>
    <p:sldId id="1909" r:id="rId93"/>
    <p:sldId id="1932" r:id="rId94"/>
    <p:sldId id="1941" r:id="rId95"/>
    <p:sldId id="1910" r:id="rId96"/>
    <p:sldId id="1911" r:id="rId97"/>
    <p:sldId id="1931" r:id="rId98"/>
    <p:sldId id="1920" r:id="rId99"/>
    <p:sldId id="1919" r:id="rId100"/>
    <p:sldId id="1850" r:id="rId101"/>
    <p:sldId id="1851" r:id="rId102"/>
    <p:sldId id="1852" r:id="rId103"/>
    <p:sldId id="1926" r:id="rId104"/>
    <p:sldId id="1927" r:id="rId105"/>
    <p:sldId id="1853" r:id="rId106"/>
    <p:sldId id="1921" r:id="rId107"/>
    <p:sldId id="1928" r:id="rId108"/>
    <p:sldId id="1854" r:id="rId109"/>
    <p:sldId id="1938" r:id="rId110"/>
    <p:sldId id="1855" r:id="rId111"/>
    <p:sldId id="1856" r:id="rId112"/>
    <p:sldId id="1857" r:id="rId113"/>
    <p:sldId id="1937" r:id="rId114"/>
    <p:sldId id="1801" r:id="rId115"/>
    <p:sldId id="1802" r:id="rId116"/>
    <p:sldId id="1803" r:id="rId117"/>
    <p:sldId id="1806" r:id="rId118"/>
    <p:sldId id="1791" r:id="rId119"/>
    <p:sldId id="1748" r:id="rId120"/>
    <p:sldId id="1839" r:id="rId121"/>
    <p:sldId id="1751" r:id="rId122"/>
    <p:sldId id="1923" r:id="rId123"/>
    <p:sldId id="1752" r:id="rId124"/>
    <p:sldId id="1924" r:id="rId125"/>
    <p:sldId id="1832" r:id="rId126"/>
    <p:sldId id="1833" r:id="rId127"/>
    <p:sldId id="1925" r:id="rId128"/>
    <p:sldId id="1834" r:id="rId129"/>
    <p:sldId id="1835" r:id="rId130"/>
    <p:sldId id="1836" r:id="rId131"/>
    <p:sldId id="1754" r:id="rId132"/>
    <p:sldId id="1755" r:id="rId133"/>
    <p:sldId id="1756" r:id="rId134"/>
    <p:sldId id="1807" r:id="rId135"/>
    <p:sldId id="1691" r:id="rId136"/>
    <p:sldId id="1939" r:id="rId137"/>
    <p:sldId id="1952" r:id="rId138"/>
    <p:sldId id="1214" r:id="rId139"/>
  </p:sldIdLst>
  <p:sldSz cx="12192000" cy="6858000"/>
  <p:notesSz cx="6858000" cy="9144000"/>
  <p:embeddedFontLst>
    <p:embeddedFont>
      <p:font typeface="黑体" panose="02010609060101010101" pitchFamily="49" charset="-122"/>
      <p:regular r:id="rId141"/>
    </p:embeddedFont>
    <p:embeddedFont>
      <p:font typeface="方正舒体" panose="02010601030101010101" pitchFamily="2" charset="-122"/>
      <p:regular r:id="rId142"/>
    </p:embeddedFont>
    <p:embeddedFont>
      <p:font typeface="等线 Light" panose="02010600030101010101" pitchFamily="2" charset="-122"/>
      <p:regular r:id="rId143"/>
    </p:embeddedFont>
    <p:embeddedFont>
      <p:font typeface="华文中宋" panose="02010600040101010101" pitchFamily="2" charset="-122"/>
      <p:regular r:id="rId144"/>
    </p:embeddedFont>
    <p:embeddedFont>
      <p:font typeface="simsun" panose="02010600030101010101" pitchFamily="2" charset="-122"/>
      <p:regular r:id="rId145"/>
    </p:embeddedFont>
    <p:embeddedFont>
      <p:font typeface="华文楷体" panose="02010600040101010101" pitchFamily="2" charset="-122"/>
      <p:regular r:id="rId146"/>
    </p:embeddedFont>
    <p:embeddedFont>
      <p:font typeface="微软雅黑" panose="020B0503020204020204" pitchFamily="34" charset="-122"/>
      <p:regular r:id="rId147"/>
      <p:bold r:id="rId148"/>
    </p:embeddedFont>
    <p:embeddedFont>
      <p:font typeface="微软雅黑 Light" panose="020B0502040204020203" pitchFamily="34" charset="-122"/>
      <p:regular r:id="rId149"/>
    </p:embeddedFont>
    <p:embeddedFont>
      <p:font typeface="Calibri Light" panose="020F0302020204030204" pitchFamily="34" charset="0"/>
      <p:regular r:id="rId150"/>
      <p:italic r:id="rId151"/>
    </p:embeddedFont>
    <p:embeddedFont>
      <p:font typeface="华文细黑" panose="02010600040101010101" pitchFamily="2" charset="-122"/>
      <p:regular r:id="rId152"/>
    </p:embeddedFont>
    <p:embeddedFont>
      <p:font typeface="Segoe UI" panose="020B0502040204020203" pitchFamily="34" charset="0"/>
      <p:regular r:id="rId153"/>
      <p:bold r:id="rId154"/>
      <p:italic r:id="rId155"/>
      <p:boldItalic r:id="rId156"/>
    </p:embeddedFont>
    <p:embeddedFont>
      <p:font typeface="方正姚体" panose="02010601030101010101" pitchFamily="2" charset="-122"/>
      <p:regular r:id="rId157"/>
    </p:embeddedFont>
    <p:embeddedFont>
      <p:font typeface="隶书" panose="02010509060101010101" pitchFamily="49" charset="-122"/>
      <p:regular r:id="rId158"/>
    </p:embeddedFont>
    <p:embeddedFont>
      <p:font typeface="华文新魏" panose="02010800040101010101" pitchFamily="2" charset="-122"/>
      <p:regular r:id="rId159"/>
    </p:embeddedFont>
    <p:embeddedFont>
      <p:font typeface="Calibri" panose="020F0502020204030204" pitchFamily="34" charset="0"/>
      <p:regular r:id="rId160"/>
      <p:bold r:id="rId161"/>
      <p:italic r:id="rId162"/>
      <p:boldItalic r:id="rId163"/>
    </p:embeddedFont>
    <p:embeddedFont>
      <p:font typeface="黑体" panose="02010609060101010101" pitchFamily="49" charset="-122"/>
      <p:regular r:id="rId141"/>
    </p:embeddedFont>
    <p:embeddedFont>
      <p:font typeface="等线" panose="02010600030101010101" pitchFamily="2" charset="-122"/>
      <p:regular r:id="rId164"/>
      <p:bold r:id="rId165"/>
    </p:embeddedFont>
  </p:embeddedFont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Arial" panose="020B0604020202020204" pitchFamily="34" charset="0"/>
      </a:defRPr>
    </a:lvl1pPr>
    <a:lvl2pPr marL="608330" indent="-15113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Arial" panose="020B0604020202020204" pitchFamily="34" charset="0"/>
      </a:defRPr>
    </a:lvl2pPr>
    <a:lvl3pPr marL="1217930" indent="-30353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Arial" panose="020B0604020202020204" pitchFamily="34" charset="0"/>
      </a:defRPr>
    </a:lvl3pPr>
    <a:lvl4pPr marL="1827530" indent="-45593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Arial" panose="020B0604020202020204" pitchFamily="34" charset="0"/>
      </a:defRPr>
    </a:lvl4pPr>
    <a:lvl5pPr marL="2437130" indent="-60833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FF"/>
    <a:srgbClr val="99FF33"/>
    <a:srgbClr val="0000FF"/>
    <a:srgbClr val="FF66FF"/>
    <a:srgbClr val="FF0066"/>
    <a:srgbClr val="FFCCFF"/>
    <a:srgbClr val="FC9204"/>
    <a:srgbClr val="33CC33"/>
    <a:srgbClr val="EFF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2" autoAdjust="0"/>
    <p:restoredTop sz="93185" autoAdjust="0"/>
  </p:normalViewPr>
  <p:slideViewPr>
    <p:cSldViewPr>
      <p:cViewPr varScale="1">
        <p:scale>
          <a:sx n="60" d="100"/>
          <a:sy n="60" d="100"/>
        </p:scale>
        <p:origin x="41" y="122"/>
      </p:cViewPr>
      <p:guideLst>
        <p:guide orient="horz" pos="2160"/>
        <p:guide pos="3845"/>
      </p:guideLst>
    </p:cSldViewPr>
  </p:slideViewPr>
  <p:notesTextViewPr>
    <p:cViewPr>
      <p:scale>
        <a:sx n="125" d="100"/>
        <a:sy n="125" d="100"/>
      </p:scale>
      <p:origin x="0" y="0"/>
    </p:cViewPr>
  </p:notesTextViewPr>
  <p:sorterViewPr>
    <p:cViewPr>
      <p:scale>
        <a:sx n="66" d="100"/>
        <a:sy n="66" d="100"/>
      </p:scale>
      <p:origin x="0" y="403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font" Target="fonts/font14.fntdata"/><Relationship Id="rId159" Type="http://schemas.openxmlformats.org/officeDocument/2006/relationships/font" Target="fonts/font19.fntdata"/><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font" Target="fonts/font4.fntdata"/><Relationship Id="rId149" Type="http://schemas.openxmlformats.org/officeDocument/2006/relationships/font" Target="fonts/font9.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font" Target="fonts/font20.fntdata"/><Relationship Id="rId165" Type="http://schemas.openxmlformats.org/officeDocument/2006/relationships/font" Target="fonts/font25.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10.fntdata"/><Relationship Id="rId155" Type="http://schemas.openxmlformats.org/officeDocument/2006/relationships/font" Target="fonts/font15.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notesMaster" Target="notesMasters/notesMaster1.xml"/><Relationship Id="rId145" Type="http://schemas.openxmlformats.org/officeDocument/2006/relationships/font" Target="fonts/font5.fntdata"/><Relationship Id="rId161" Type="http://schemas.openxmlformats.org/officeDocument/2006/relationships/font" Target="fonts/font21.fntdata"/><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font" Target="fonts/font3.fntdata"/><Relationship Id="rId148" Type="http://schemas.openxmlformats.org/officeDocument/2006/relationships/font" Target="fonts/font8.fntdata"/><Relationship Id="rId151" Type="http://schemas.openxmlformats.org/officeDocument/2006/relationships/font" Target="fonts/font11.fntdata"/><Relationship Id="rId156" Type="http://schemas.openxmlformats.org/officeDocument/2006/relationships/font" Target="fonts/font16.fntdata"/><Relationship Id="rId164" Type="http://schemas.openxmlformats.org/officeDocument/2006/relationships/font" Target="fonts/font24.fntdata"/><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font" Target="fonts/font1.fntdata"/><Relationship Id="rId146" Type="http://schemas.openxmlformats.org/officeDocument/2006/relationships/font" Target="fonts/font6.fntdata"/><Relationship Id="rId16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font" Target="fonts/font22.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font" Target="fonts/font17.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12.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7.fntdata"/><Relationship Id="rId168"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2.fntdata"/><Relationship Id="rId163" Type="http://schemas.openxmlformats.org/officeDocument/2006/relationships/font" Target="fonts/font23.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font" Target="fonts/font13.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___3.xlsx"/></Relationships>
</file>

<file path=ppt/charts/_rels/chart2.xml.rels><?xml version="1.0" encoding="UTF-8" standalone="yes"?>
<Relationships xmlns="http://schemas.openxmlformats.org/package/2006/relationships"><Relationship Id="rId2" Type="http://schemas.openxmlformats.org/officeDocument/2006/relationships/oleObject" Target="&#24037;&#20316;&#31807;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xiu\Documents\20180411&#21518;\&#22269;&#23478;&#28034;&#26009;&#27833;&#22696;&#26631;&#20934;\20181210\&#35745;&#31639;&#34920;.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Users\xiu\Documents\20180411&#21518;\&#22269;&#23478;&#28034;&#26009;&#27833;&#22696;&#26631;&#20934;\20181210\&#35745;&#31639;&#34920;.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xiu\Documents\20180411&#21518;\&#22269;&#23478;&#28034;&#26009;&#27833;&#22696;&#26631;&#20934;\20181210\&#35745;&#31639;&#34920;.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___2.xlsx"/></Relationships>
</file>

<file path=ppt/charts/_rels/chart7.xml.rels><?xml version="1.0" encoding="UTF-8" standalone="yes"?>
<Relationships xmlns="http://schemas.openxmlformats.org/package/2006/relationships"><Relationship Id="rId2" Type="http://schemas.openxmlformats.org/officeDocument/2006/relationships/oleObject" Target="file:///C:\Users\xiu\Documents\20180411&#21518;\&#22269;&#23478;&#28034;&#26009;&#27833;&#22696;&#26631;&#20934;\20181220\&#25968;&#25454;&#22788;&#29702;20181225.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file:///C:\Users\xiu\Documents\20180411&#21518;\&#22269;&#23478;&#28034;&#26009;&#27833;&#22696;&#26631;&#20934;\20181220\&#25968;&#25454;&#22788;&#29702;20181225.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file:///C:\Users\xiu\Documents\20180411&#21518;\&#22269;&#23478;&#28034;&#26009;&#27833;&#22696;&#26631;&#20934;\20181220\&#25968;&#25454;&#22788;&#29702;20181225.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Sheet3!$D$3</c:f>
              <c:strCache>
                <c:ptCount val="1"/>
                <c:pt idx="0">
                  <c:v>2018年</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5160-4384-82CC-58CCFD8C63D5}"/>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5160-4384-82CC-58CCFD8C63D5}"/>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5160-4384-82CC-58CCFD8C63D5}"/>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5160-4384-82CC-58CCFD8C63D5}"/>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5160-4384-82CC-58CCFD8C63D5}"/>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5160-4384-82CC-58CCFD8C63D5}"/>
              </c:ext>
            </c:extLst>
          </c:dPt>
          <c:dLbls>
            <c:dLbl>
              <c:idx val="5"/>
              <c:layout>
                <c:manualLayout>
                  <c:x val="-0.14220516185476814"/>
                  <c:y val="1.5664101304292181E-2"/>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B-5160-4384-82CC-58CCFD8C63D5}"/>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ea"/>
                    <a:ea typeface="+mn-ea"/>
                    <a:cs typeface="Times New Roman" panose="02020603050405020304" pitchFamily="18" charset="0"/>
                  </a:defRPr>
                </a:pPr>
                <a:endParaRPr lang="zh-CN"/>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Sheet3!$B$4:$B$9</c:f>
              <c:strCache>
                <c:ptCount val="6"/>
                <c:pt idx="0">
                  <c:v>华北</c:v>
                </c:pt>
                <c:pt idx="1">
                  <c:v>东北</c:v>
                </c:pt>
                <c:pt idx="2">
                  <c:v>华东</c:v>
                </c:pt>
                <c:pt idx="3">
                  <c:v>中南</c:v>
                </c:pt>
                <c:pt idx="4">
                  <c:v>西南</c:v>
                </c:pt>
                <c:pt idx="5">
                  <c:v>西北</c:v>
                </c:pt>
              </c:strCache>
            </c:strRef>
          </c:cat>
          <c:val>
            <c:numRef>
              <c:f>Sheet3!$D$4:$D$9</c:f>
              <c:numCache>
                <c:formatCode>0.00%</c:formatCode>
                <c:ptCount val="6"/>
                <c:pt idx="0">
                  <c:v>8.5999999999999993E-2</c:v>
                </c:pt>
                <c:pt idx="1">
                  <c:v>1.4999999999999999E-2</c:v>
                </c:pt>
                <c:pt idx="2">
                  <c:v>0.39700000000000002</c:v>
                </c:pt>
                <c:pt idx="3">
                  <c:v>0.36299999999999999</c:v>
                </c:pt>
                <c:pt idx="4">
                  <c:v>0.123</c:v>
                </c:pt>
                <c:pt idx="5">
                  <c:v>1.6E-2</c:v>
                </c:pt>
              </c:numCache>
            </c:numRef>
          </c:val>
          <c:extLst xmlns:c16r2="http://schemas.microsoft.com/office/drawing/2015/06/chart">
            <c:ext xmlns:c16="http://schemas.microsoft.com/office/drawing/2014/chart" uri="{C3380CC4-5D6E-409C-BE32-E72D297353CC}">
              <c16:uniqueId val="{0000000C-5160-4384-82CC-58CCFD8C63D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a:latin typeface="+mn-ea"/>
          <a:ea typeface="+mn-ea"/>
          <a:cs typeface="Times New Roman" panose="02020603050405020304" pitchFamily="18" charset="0"/>
        </a:defRPr>
      </a:pPr>
      <a:endParaRPr lang="zh-CN"/>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252405949256"/>
          <c:y val="5.1400554097404502E-2"/>
          <c:w val="0.83562248468941402"/>
          <c:h val="0.85998833479148395"/>
        </c:manualLayout>
      </c:layout>
      <c:lineChart>
        <c:grouping val="standard"/>
        <c:varyColors val="0"/>
        <c:ser>
          <c:idx val="0"/>
          <c:order val="0"/>
          <c:tx>
            <c:strRef>
              <c:f>'000169_test150429_160452.GDS'!$L$26</c:f>
              <c:strCache>
                <c:ptCount val="1"/>
                <c:pt idx="0">
                  <c:v>MIN</c:v>
                </c:pt>
              </c:strCache>
            </c:strRef>
          </c:tx>
          <c:cat>
            <c:numRef>
              <c:f>'000169_test150429_160452.GDS'!$K$27:$K$1025</c:f>
              <c:numCache>
                <c:formatCode>h:mm:ss</c:formatCode>
                <c:ptCount val="999"/>
                <c:pt idx="0">
                  <c:v>0.67004629629629597</c:v>
                </c:pt>
                <c:pt idx="1">
                  <c:v>0.67006944444444405</c:v>
                </c:pt>
                <c:pt idx="2">
                  <c:v>0.67009259259259302</c:v>
                </c:pt>
                <c:pt idx="3">
                  <c:v>0.67011574074074098</c:v>
                </c:pt>
                <c:pt idx="4">
                  <c:v>0.67013888888888895</c:v>
                </c:pt>
                <c:pt idx="5">
                  <c:v>0.67016203703703703</c:v>
                </c:pt>
                <c:pt idx="6">
                  <c:v>0.670185185185185</c:v>
                </c:pt>
                <c:pt idx="7">
                  <c:v>0.67020833333333296</c:v>
                </c:pt>
                <c:pt idx="8">
                  <c:v>0.67023148148148104</c:v>
                </c:pt>
                <c:pt idx="9">
                  <c:v>0.67025462962963001</c:v>
                </c:pt>
                <c:pt idx="10">
                  <c:v>0.67027777777777797</c:v>
                </c:pt>
                <c:pt idx="11">
                  <c:v>0.67030092592592605</c:v>
                </c:pt>
                <c:pt idx="12">
                  <c:v>0.67032407407407402</c:v>
                </c:pt>
                <c:pt idx="13">
                  <c:v>0.67034722222222198</c:v>
                </c:pt>
                <c:pt idx="14">
                  <c:v>0.67037037037036995</c:v>
                </c:pt>
                <c:pt idx="15">
                  <c:v>0.67039351851851903</c:v>
                </c:pt>
                <c:pt idx="16">
                  <c:v>0.67041666666666699</c:v>
                </c:pt>
                <c:pt idx="17">
                  <c:v>0.67043981481481496</c:v>
                </c:pt>
                <c:pt idx="18">
                  <c:v>0.67046296296296304</c:v>
                </c:pt>
                <c:pt idx="19">
                  <c:v>0.67048611111111101</c:v>
                </c:pt>
                <c:pt idx="20">
                  <c:v>0.67050925925925897</c:v>
                </c:pt>
                <c:pt idx="21">
                  <c:v>0.67053240740740705</c:v>
                </c:pt>
                <c:pt idx="22">
                  <c:v>0.67055555555555602</c:v>
                </c:pt>
                <c:pt idx="23">
                  <c:v>0.67057870370370398</c:v>
                </c:pt>
                <c:pt idx="24">
                  <c:v>0.67060185185185195</c:v>
                </c:pt>
                <c:pt idx="25">
                  <c:v>0.67062500000000003</c:v>
                </c:pt>
                <c:pt idx="26">
                  <c:v>0.67064814814814799</c:v>
                </c:pt>
                <c:pt idx="27">
                  <c:v>0.67067129629629596</c:v>
                </c:pt>
                <c:pt idx="28">
                  <c:v>0.67069444444444404</c:v>
                </c:pt>
                <c:pt idx="29">
                  <c:v>0.670717592592593</c:v>
                </c:pt>
                <c:pt idx="30">
                  <c:v>0.67074074074074097</c:v>
                </c:pt>
                <c:pt idx="31">
                  <c:v>0.67076388888888905</c:v>
                </c:pt>
                <c:pt idx="32">
                  <c:v>0.67078703703703701</c:v>
                </c:pt>
                <c:pt idx="33">
                  <c:v>0.67081018518518498</c:v>
                </c:pt>
                <c:pt idx="34">
                  <c:v>0.67083333333333295</c:v>
                </c:pt>
                <c:pt idx="35">
                  <c:v>0.67085648148148103</c:v>
                </c:pt>
                <c:pt idx="36">
                  <c:v>0.67087962962962999</c:v>
                </c:pt>
                <c:pt idx="37">
                  <c:v>0.67090277777777796</c:v>
                </c:pt>
                <c:pt idx="38">
                  <c:v>0.67092592592592604</c:v>
                </c:pt>
                <c:pt idx="39">
                  <c:v>0.670949074074074</c:v>
                </c:pt>
                <c:pt idx="40">
                  <c:v>0.67097222222222197</c:v>
                </c:pt>
                <c:pt idx="41">
                  <c:v>0.67099537037037005</c:v>
                </c:pt>
                <c:pt idx="42">
                  <c:v>0.67101851851851801</c:v>
                </c:pt>
                <c:pt idx="43">
                  <c:v>0.67104166666666698</c:v>
                </c:pt>
                <c:pt idx="44">
                  <c:v>0.67106481481481495</c:v>
                </c:pt>
                <c:pt idx="45">
                  <c:v>0.67108796296296302</c:v>
                </c:pt>
                <c:pt idx="46">
                  <c:v>0.67111111111111099</c:v>
                </c:pt>
                <c:pt idx="47">
                  <c:v>0.67113425925925896</c:v>
                </c:pt>
                <c:pt idx="48">
                  <c:v>0.67115740740740704</c:v>
                </c:pt>
                <c:pt idx="49">
                  <c:v>0.671180555555556</c:v>
                </c:pt>
                <c:pt idx="50">
                  <c:v>0.67120370370370397</c:v>
                </c:pt>
                <c:pt idx="51">
                  <c:v>0.67122685185185205</c:v>
                </c:pt>
                <c:pt idx="52">
                  <c:v>0.67125000000000001</c:v>
                </c:pt>
                <c:pt idx="53">
                  <c:v>0.67127314814814798</c:v>
                </c:pt>
                <c:pt idx="54">
                  <c:v>0.67129629629629595</c:v>
                </c:pt>
                <c:pt idx="55">
                  <c:v>0.67131944444444402</c:v>
                </c:pt>
                <c:pt idx="56">
                  <c:v>0.67134259259259299</c:v>
                </c:pt>
                <c:pt idx="57">
                  <c:v>0.67136574074074096</c:v>
                </c:pt>
                <c:pt idx="58">
                  <c:v>0.67138888888888903</c:v>
                </c:pt>
                <c:pt idx="59">
                  <c:v>0.671412037037037</c:v>
                </c:pt>
                <c:pt idx="60">
                  <c:v>0.67143518518518497</c:v>
                </c:pt>
                <c:pt idx="61">
                  <c:v>0.67145833333333305</c:v>
                </c:pt>
                <c:pt idx="62">
                  <c:v>0.67148148148148101</c:v>
                </c:pt>
                <c:pt idx="63">
                  <c:v>0.67150462962962998</c:v>
                </c:pt>
                <c:pt idx="64">
                  <c:v>0.67152777777777795</c:v>
                </c:pt>
                <c:pt idx="65">
                  <c:v>0.67155092592592602</c:v>
                </c:pt>
                <c:pt idx="66">
                  <c:v>0.67157407407407399</c:v>
                </c:pt>
                <c:pt idx="67">
                  <c:v>0.67159722222222196</c:v>
                </c:pt>
                <c:pt idx="68">
                  <c:v>0.67162037037037003</c:v>
                </c:pt>
                <c:pt idx="69">
                  <c:v>0.671643518518518</c:v>
                </c:pt>
                <c:pt idx="70">
                  <c:v>0.67166666666666697</c:v>
                </c:pt>
                <c:pt idx="71">
                  <c:v>0.67168981481481504</c:v>
                </c:pt>
                <c:pt idx="72">
                  <c:v>0.67171296296296301</c:v>
                </c:pt>
                <c:pt idx="73">
                  <c:v>0.67173611111111098</c:v>
                </c:pt>
                <c:pt idx="74">
                  <c:v>0.67175925925925895</c:v>
                </c:pt>
                <c:pt idx="75">
                  <c:v>0.67178240740740702</c:v>
                </c:pt>
                <c:pt idx="76">
                  <c:v>0.67180555555555599</c:v>
                </c:pt>
                <c:pt idx="77">
                  <c:v>0.67182870370370396</c:v>
                </c:pt>
                <c:pt idx="78">
                  <c:v>0.67185185185185203</c:v>
                </c:pt>
                <c:pt idx="79">
                  <c:v>0.671875</c:v>
                </c:pt>
                <c:pt idx="80">
                  <c:v>0.67189814814814797</c:v>
                </c:pt>
                <c:pt idx="81">
                  <c:v>0.67192129629629604</c:v>
                </c:pt>
                <c:pt idx="82">
                  <c:v>0.67194444444444401</c:v>
                </c:pt>
                <c:pt idx="83">
                  <c:v>0.67196759259259298</c:v>
                </c:pt>
                <c:pt idx="84">
                  <c:v>0.67199074074074105</c:v>
                </c:pt>
                <c:pt idx="85">
                  <c:v>0.67201388888888902</c:v>
                </c:pt>
                <c:pt idx="86">
                  <c:v>0.67203703703703699</c:v>
                </c:pt>
                <c:pt idx="87">
                  <c:v>0.67206018518518496</c:v>
                </c:pt>
                <c:pt idx="88">
                  <c:v>0.67208333333333303</c:v>
                </c:pt>
                <c:pt idx="89">
                  <c:v>0.672106481481482</c:v>
                </c:pt>
                <c:pt idx="90">
                  <c:v>0.67212962962962997</c:v>
                </c:pt>
                <c:pt idx="91">
                  <c:v>0.67215277777777804</c:v>
                </c:pt>
                <c:pt idx="92">
                  <c:v>0.67217592592592601</c:v>
                </c:pt>
                <c:pt idx="93">
                  <c:v>0.67219907407407398</c:v>
                </c:pt>
                <c:pt idx="94">
                  <c:v>0.67222222222222205</c:v>
                </c:pt>
                <c:pt idx="95">
                  <c:v>0.67224537037037002</c:v>
                </c:pt>
                <c:pt idx="96">
                  <c:v>0.67226851851851899</c:v>
                </c:pt>
                <c:pt idx="97">
                  <c:v>0.67229166666666695</c:v>
                </c:pt>
                <c:pt idx="98">
                  <c:v>0.67231481481481503</c:v>
                </c:pt>
                <c:pt idx="99">
                  <c:v>0.672337962962963</c:v>
                </c:pt>
                <c:pt idx="100">
                  <c:v>0.67236111111111097</c:v>
                </c:pt>
                <c:pt idx="101">
                  <c:v>0.67238425925925904</c:v>
                </c:pt>
                <c:pt idx="102">
                  <c:v>0.67240740740740701</c:v>
                </c:pt>
                <c:pt idx="103">
                  <c:v>0.67243055555555598</c:v>
                </c:pt>
                <c:pt idx="104">
                  <c:v>0.67245370370370405</c:v>
                </c:pt>
                <c:pt idx="105">
                  <c:v>0.67247685185185202</c:v>
                </c:pt>
                <c:pt idx="106">
                  <c:v>0.67249999999999999</c:v>
                </c:pt>
                <c:pt idx="107">
                  <c:v>0.67252314814814795</c:v>
                </c:pt>
                <c:pt idx="108">
                  <c:v>0.67254629629629603</c:v>
                </c:pt>
                <c:pt idx="109">
                  <c:v>0.672569444444444</c:v>
                </c:pt>
                <c:pt idx="110">
                  <c:v>0.67259259259259296</c:v>
                </c:pt>
                <c:pt idx="111">
                  <c:v>0.67261574074074104</c:v>
                </c:pt>
                <c:pt idx="112">
                  <c:v>0.67263888888888901</c:v>
                </c:pt>
                <c:pt idx="113">
                  <c:v>0.67266203703703698</c:v>
                </c:pt>
                <c:pt idx="114">
                  <c:v>0.67268518518518505</c:v>
                </c:pt>
                <c:pt idx="115">
                  <c:v>0.67270833333333302</c:v>
                </c:pt>
                <c:pt idx="116">
                  <c:v>0.67273148148148199</c:v>
                </c:pt>
                <c:pt idx="117">
                  <c:v>0.67275462962962995</c:v>
                </c:pt>
                <c:pt idx="118">
                  <c:v>0.67277777777777803</c:v>
                </c:pt>
                <c:pt idx="119">
                  <c:v>0.672800925925926</c:v>
                </c:pt>
                <c:pt idx="120">
                  <c:v>0.67282407407407396</c:v>
                </c:pt>
                <c:pt idx="121">
                  <c:v>0.67284722222222204</c:v>
                </c:pt>
                <c:pt idx="122">
                  <c:v>0.67287037037037001</c:v>
                </c:pt>
                <c:pt idx="123">
                  <c:v>0.67289351851851897</c:v>
                </c:pt>
                <c:pt idx="124">
                  <c:v>0.67291666666666705</c:v>
                </c:pt>
                <c:pt idx="125">
                  <c:v>0.67293981481481502</c:v>
                </c:pt>
                <c:pt idx="126">
                  <c:v>0.67296296296296299</c:v>
                </c:pt>
                <c:pt idx="127">
                  <c:v>0.67298611111111095</c:v>
                </c:pt>
                <c:pt idx="128">
                  <c:v>0.67300925925925903</c:v>
                </c:pt>
                <c:pt idx="129">
                  <c:v>0.673032407407407</c:v>
                </c:pt>
                <c:pt idx="130">
                  <c:v>0.67305555555555596</c:v>
                </c:pt>
                <c:pt idx="131">
                  <c:v>0.67307870370370404</c:v>
                </c:pt>
                <c:pt idx="132">
                  <c:v>0.67310185185185201</c:v>
                </c:pt>
                <c:pt idx="133">
                  <c:v>0.67312499999999997</c:v>
                </c:pt>
                <c:pt idx="134">
                  <c:v>0.67314814814814805</c:v>
                </c:pt>
                <c:pt idx="135">
                  <c:v>0.67317129629629602</c:v>
                </c:pt>
                <c:pt idx="136">
                  <c:v>0.67319444444444398</c:v>
                </c:pt>
                <c:pt idx="137">
                  <c:v>0.67321759259259295</c:v>
                </c:pt>
                <c:pt idx="138">
                  <c:v>0.67324074074074103</c:v>
                </c:pt>
                <c:pt idx="139">
                  <c:v>0.67326388888888899</c:v>
                </c:pt>
                <c:pt idx="140">
                  <c:v>0.67328703703703696</c:v>
                </c:pt>
                <c:pt idx="141">
                  <c:v>0.67331018518518504</c:v>
                </c:pt>
                <c:pt idx="142">
                  <c:v>0.67333333333333301</c:v>
                </c:pt>
                <c:pt idx="143">
                  <c:v>0.67335648148148097</c:v>
                </c:pt>
                <c:pt idx="144">
                  <c:v>0.67337962962963005</c:v>
                </c:pt>
                <c:pt idx="145">
                  <c:v>0.67340277777777802</c:v>
                </c:pt>
                <c:pt idx="146">
                  <c:v>0.67342592592592598</c:v>
                </c:pt>
                <c:pt idx="147">
                  <c:v>0.67344907407407395</c:v>
                </c:pt>
                <c:pt idx="148">
                  <c:v>0.67347222222222203</c:v>
                </c:pt>
                <c:pt idx="149">
                  <c:v>0.67349537037036999</c:v>
                </c:pt>
                <c:pt idx="150">
                  <c:v>0.67351851851851896</c:v>
                </c:pt>
                <c:pt idx="151">
                  <c:v>0.67354166666666704</c:v>
                </c:pt>
                <c:pt idx="152">
                  <c:v>0.673564814814815</c:v>
                </c:pt>
                <c:pt idx="153">
                  <c:v>0.67358796296296297</c:v>
                </c:pt>
                <c:pt idx="154">
                  <c:v>0.67361111111111105</c:v>
                </c:pt>
                <c:pt idx="155">
                  <c:v>0.67363425925925902</c:v>
                </c:pt>
                <c:pt idx="156">
                  <c:v>0.67365740740740698</c:v>
                </c:pt>
                <c:pt idx="157">
                  <c:v>0.67368055555555595</c:v>
                </c:pt>
                <c:pt idx="158">
                  <c:v>0.67370370370370403</c:v>
                </c:pt>
                <c:pt idx="159">
                  <c:v>0.67372685185185199</c:v>
                </c:pt>
                <c:pt idx="160">
                  <c:v>0.67374999999999996</c:v>
                </c:pt>
                <c:pt idx="161">
                  <c:v>0.67377314814814804</c:v>
                </c:pt>
                <c:pt idx="162">
                  <c:v>0.673796296296296</c:v>
                </c:pt>
                <c:pt idx="163">
                  <c:v>0.67381944444444397</c:v>
                </c:pt>
                <c:pt idx="164">
                  <c:v>0.67384259259259205</c:v>
                </c:pt>
                <c:pt idx="165">
                  <c:v>0.67386574074074101</c:v>
                </c:pt>
                <c:pt idx="166">
                  <c:v>0.67388888888888898</c:v>
                </c:pt>
                <c:pt idx="167">
                  <c:v>0.67391203703703695</c:v>
                </c:pt>
                <c:pt idx="168">
                  <c:v>0.67393518518518503</c:v>
                </c:pt>
                <c:pt idx="169">
                  <c:v>0.67395833333333299</c:v>
                </c:pt>
                <c:pt idx="170">
                  <c:v>0.67398148148148096</c:v>
                </c:pt>
                <c:pt idx="171">
                  <c:v>0.67400462962963004</c:v>
                </c:pt>
                <c:pt idx="172">
                  <c:v>0.674027777777778</c:v>
                </c:pt>
                <c:pt idx="173">
                  <c:v>0.67405092592592597</c:v>
                </c:pt>
                <c:pt idx="174">
                  <c:v>0.67407407407407405</c:v>
                </c:pt>
                <c:pt idx="175">
                  <c:v>0.67409722222222201</c:v>
                </c:pt>
                <c:pt idx="176">
                  <c:v>0.67412037037036998</c:v>
                </c:pt>
                <c:pt idx="177">
                  <c:v>0.67414351851851895</c:v>
                </c:pt>
                <c:pt idx="178">
                  <c:v>0.67416666666666702</c:v>
                </c:pt>
                <c:pt idx="179">
                  <c:v>0.67418981481481499</c:v>
                </c:pt>
                <c:pt idx="180">
                  <c:v>0.67421296296296296</c:v>
                </c:pt>
                <c:pt idx="181">
                  <c:v>0.67423611111111104</c:v>
                </c:pt>
                <c:pt idx="182">
                  <c:v>0.674259259259259</c:v>
                </c:pt>
                <c:pt idx="183">
                  <c:v>0.67428240740740697</c:v>
                </c:pt>
                <c:pt idx="184">
                  <c:v>0.67430555555555605</c:v>
                </c:pt>
                <c:pt idx="185">
                  <c:v>0.67432870370370401</c:v>
                </c:pt>
                <c:pt idx="186">
                  <c:v>0.67435185185185198</c:v>
                </c:pt>
                <c:pt idx="187">
                  <c:v>0.67437499999999995</c:v>
                </c:pt>
                <c:pt idx="188">
                  <c:v>0.67439814814814802</c:v>
                </c:pt>
                <c:pt idx="189">
                  <c:v>0.67442129629629599</c:v>
                </c:pt>
                <c:pt idx="190">
                  <c:v>0.67444444444444496</c:v>
                </c:pt>
                <c:pt idx="191">
                  <c:v>0.67446759259259303</c:v>
                </c:pt>
                <c:pt idx="192">
                  <c:v>0.674490740740741</c:v>
                </c:pt>
                <c:pt idx="193">
                  <c:v>0.67451388888888897</c:v>
                </c:pt>
                <c:pt idx="194">
                  <c:v>0.67453703703703705</c:v>
                </c:pt>
                <c:pt idx="195">
                  <c:v>0.67456018518518501</c:v>
                </c:pt>
                <c:pt idx="196">
                  <c:v>0.67458333333333298</c:v>
                </c:pt>
                <c:pt idx="197">
                  <c:v>0.67460648148148195</c:v>
                </c:pt>
                <c:pt idx="198">
                  <c:v>0.67462962962963002</c:v>
                </c:pt>
                <c:pt idx="199">
                  <c:v>0.67465277777777799</c:v>
                </c:pt>
                <c:pt idx="200">
                  <c:v>0.67467592592592596</c:v>
                </c:pt>
                <c:pt idx="201">
                  <c:v>0.67469907407407403</c:v>
                </c:pt>
                <c:pt idx="202">
                  <c:v>0.674722222222222</c:v>
                </c:pt>
                <c:pt idx="203">
                  <c:v>0.67474537037036997</c:v>
                </c:pt>
                <c:pt idx="204">
                  <c:v>0.67476851851851805</c:v>
                </c:pt>
                <c:pt idx="205">
                  <c:v>0.67479166666666701</c:v>
                </c:pt>
                <c:pt idx="206">
                  <c:v>0.67481481481481498</c:v>
                </c:pt>
                <c:pt idx="207">
                  <c:v>0.67483796296296295</c:v>
                </c:pt>
                <c:pt idx="208">
                  <c:v>0.67486111111111102</c:v>
                </c:pt>
                <c:pt idx="209">
                  <c:v>0.67488425925925899</c:v>
                </c:pt>
                <c:pt idx="210">
                  <c:v>0.67490740740740696</c:v>
                </c:pt>
                <c:pt idx="211">
                  <c:v>0.67493055555555603</c:v>
                </c:pt>
                <c:pt idx="212">
                  <c:v>0.674953703703704</c:v>
                </c:pt>
                <c:pt idx="213">
                  <c:v>0.67497685185185197</c:v>
                </c:pt>
                <c:pt idx="214">
                  <c:v>0.67500000000000004</c:v>
                </c:pt>
                <c:pt idx="215">
                  <c:v>0.67502314814814801</c:v>
                </c:pt>
                <c:pt idx="216">
                  <c:v>0.67504629629629598</c:v>
                </c:pt>
                <c:pt idx="217">
                  <c:v>0.67506944444444394</c:v>
                </c:pt>
                <c:pt idx="218">
                  <c:v>0.67509259259259302</c:v>
                </c:pt>
                <c:pt idx="219">
                  <c:v>0.67511574074074099</c:v>
                </c:pt>
                <c:pt idx="220">
                  <c:v>0.67513888888888896</c:v>
                </c:pt>
                <c:pt idx="221">
                  <c:v>0.67516203703703703</c:v>
                </c:pt>
                <c:pt idx="222">
                  <c:v>0.675185185185185</c:v>
                </c:pt>
                <c:pt idx="223">
                  <c:v>0.67520833333333297</c:v>
                </c:pt>
                <c:pt idx="224">
                  <c:v>0.67523148148148104</c:v>
                </c:pt>
                <c:pt idx="225">
                  <c:v>0.67525462962963001</c:v>
                </c:pt>
                <c:pt idx="226">
                  <c:v>0.67527777777777798</c:v>
                </c:pt>
                <c:pt idx="227">
                  <c:v>0.67530092592592605</c:v>
                </c:pt>
                <c:pt idx="228">
                  <c:v>0.67532407407407402</c:v>
                </c:pt>
                <c:pt idx="229">
                  <c:v>0.67534722222222199</c:v>
                </c:pt>
                <c:pt idx="230">
                  <c:v>0.67537037037036995</c:v>
                </c:pt>
                <c:pt idx="231">
                  <c:v>0.67539351851851803</c:v>
                </c:pt>
                <c:pt idx="232">
                  <c:v>0.675416666666667</c:v>
                </c:pt>
                <c:pt idx="233">
                  <c:v>0.67543981481481496</c:v>
                </c:pt>
                <c:pt idx="234">
                  <c:v>0.67546296296296304</c:v>
                </c:pt>
                <c:pt idx="235">
                  <c:v>0.67548611111111101</c:v>
                </c:pt>
                <c:pt idx="236">
                  <c:v>0.67550925925925898</c:v>
                </c:pt>
                <c:pt idx="237">
                  <c:v>0.67553240740740705</c:v>
                </c:pt>
                <c:pt idx="238">
                  <c:v>0.67555555555555602</c:v>
                </c:pt>
                <c:pt idx="239">
                  <c:v>0.67557870370370399</c:v>
                </c:pt>
                <c:pt idx="240">
                  <c:v>0.67560185185185195</c:v>
                </c:pt>
                <c:pt idx="241">
                  <c:v>0.67562500000000003</c:v>
                </c:pt>
                <c:pt idx="242">
                  <c:v>0.675648148148148</c:v>
                </c:pt>
                <c:pt idx="243">
                  <c:v>0.67567129629629596</c:v>
                </c:pt>
                <c:pt idx="244">
                  <c:v>0.67569444444444404</c:v>
                </c:pt>
                <c:pt idx="245">
                  <c:v>0.67571759259259301</c:v>
                </c:pt>
                <c:pt idx="246">
                  <c:v>0.67574074074074097</c:v>
                </c:pt>
                <c:pt idx="247">
                  <c:v>0.67576388888888905</c:v>
                </c:pt>
                <c:pt idx="248">
                  <c:v>0.67578703703703702</c:v>
                </c:pt>
                <c:pt idx="249">
                  <c:v>0.67581018518518499</c:v>
                </c:pt>
                <c:pt idx="250">
                  <c:v>0.67583333333333295</c:v>
                </c:pt>
                <c:pt idx="251">
                  <c:v>0.67585648148148103</c:v>
                </c:pt>
                <c:pt idx="252">
                  <c:v>0.67587962962963</c:v>
                </c:pt>
                <c:pt idx="253">
                  <c:v>0.67590277777777796</c:v>
                </c:pt>
                <c:pt idx="254">
                  <c:v>0.67592592592592604</c:v>
                </c:pt>
                <c:pt idx="255">
                  <c:v>0.67594907407407401</c:v>
                </c:pt>
                <c:pt idx="256">
                  <c:v>0.67597222222222197</c:v>
                </c:pt>
                <c:pt idx="257">
                  <c:v>0.67599537037037005</c:v>
                </c:pt>
                <c:pt idx="258">
                  <c:v>0.67601851851851802</c:v>
                </c:pt>
                <c:pt idx="259">
                  <c:v>0.67604166666666698</c:v>
                </c:pt>
                <c:pt idx="260">
                  <c:v>0.67606481481481495</c:v>
                </c:pt>
                <c:pt idx="261">
                  <c:v>0.67608796296296303</c:v>
                </c:pt>
                <c:pt idx="262">
                  <c:v>0.676111111111111</c:v>
                </c:pt>
                <c:pt idx="263">
                  <c:v>0.67613425925925896</c:v>
                </c:pt>
                <c:pt idx="264">
                  <c:v>0.67615740740740704</c:v>
                </c:pt>
                <c:pt idx="265">
                  <c:v>0.67618055555555501</c:v>
                </c:pt>
                <c:pt idx="266">
                  <c:v>0.67620370370370397</c:v>
                </c:pt>
                <c:pt idx="267">
                  <c:v>0.67622685185185205</c:v>
                </c:pt>
                <c:pt idx="268">
                  <c:v>0.67625000000000002</c:v>
                </c:pt>
                <c:pt idx="269">
                  <c:v>0.67627314814814798</c:v>
                </c:pt>
                <c:pt idx="270">
                  <c:v>0.67629629629629595</c:v>
                </c:pt>
                <c:pt idx="271">
                  <c:v>0.67631944444444403</c:v>
                </c:pt>
                <c:pt idx="272">
                  <c:v>0.67634259259259299</c:v>
                </c:pt>
                <c:pt idx="273">
                  <c:v>0.67636574074074096</c:v>
                </c:pt>
                <c:pt idx="274">
                  <c:v>0.67638888888888904</c:v>
                </c:pt>
                <c:pt idx="275">
                  <c:v>0.67641203703703701</c:v>
                </c:pt>
                <c:pt idx="276">
                  <c:v>0.67643518518518497</c:v>
                </c:pt>
                <c:pt idx="277">
                  <c:v>0.67645833333333305</c:v>
                </c:pt>
                <c:pt idx="278">
                  <c:v>0.67648148148148202</c:v>
                </c:pt>
                <c:pt idx="279">
                  <c:v>0.67650462962962998</c:v>
                </c:pt>
                <c:pt idx="280">
                  <c:v>0.67652777777777795</c:v>
                </c:pt>
                <c:pt idx="281">
                  <c:v>0.67655092592592603</c:v>
                </c:pt>
                <c:pt idx="282">
                  <c:v>0.67657407407407399</c:v>
                </c:pt>
                <c:pt idx="283">
                  <c:v>0.67659722222222196</c:v>
                </c:pt>
                <c:pt idx="284">
                  <c:v>0.67662037037037004</c:v>
                </c:pt>
                <c:pt idx="285">
                  <c:v>0.676643518518519</c:v>
                </c:pt>
                <c:pt idx="286">
                  <c:v>0.67666666666666697</c:v>
                </c:pt>
                <c:pt idx="287">
                  <c:v>0.67668981481481505</c:v>
                </c:pt>
                <c:pt idx="288">
                  <c:v>0.67671296296296302</c:v>
                </c:pt>
                <c:pt idx="289">
                  <c:v>0.67673611111111098</c:v>
                </c:pt>
                <c:pt idx="290">
                  <c:v>0.67675925925925895</c:v>
                </c:pt>
                <c:pt idx="291">
                  <c:v>0.67678240740740703</c:v>
                </c:pt>
                <c:pt idx="292">
                  <c:v>0.67680555555555599</c:v>
                </c:pt>
                <c:pt idx="293">
                  <c:v>0.67682870370370396</c:v>
                </c:pt>
                <c:pt idx="294">
                  <c:v>0.67685185185185204</c:v>
                </c:pt>
                <c:pt idx="295">
                  <c:v>0.676875</c:v>
                </c:pt>
                <c:pt idx="296">
                  <c:v>0.67689814814814797</c:v>
                </c:pt>
                <c:pt idx="297">
                  <c:v>0.67692129629629605</c:v>
                </c:pt>
                <c:pt idx="298">
                  <c:v>0.67694444444444402</c:v>
                </c:pt>
                <c:pt idx="299">
                  <c:v>0.67696759259259298</c:v>
                </c:pt>
                <c:pt idx="300">
                  <c:v>0.67699074074074095</c:v>
                </c:pt>
                <c:pt idx="301">
                  <c:v>0.67701388888888903</c:v>
                </c:pt>
                <c:pt idx="302">
                  <c:v>0.67703703703703699</c:v>
                </c:pt>
                <c:pt idx="303">
                  <c:v>0.67706018518518496</c:v>
                </c:pt>
                <c:pt idx="304">
                  <c:v>0.67777777777777803</c:v>
                </c:pt>
                <c:pt idx="305">
                  <c:v>0.677800925925926</c:v>
                </c:pt>
                <c:pt idx="306">
                  <c:v>0.67782407407407397</c:v>
                </c:pt>
                <c:pt idx="307">
                  <c:v>0.67784722222222205</c:v>
                </c:pt>
                <c:pt idx="308">
                  <c:v>0.67787037037037001</c:v>
                </c:pt>
                <c:pt idx="309">
                  <c:v>0.67789351851851898</c:v>
                </c:pt>
                <c:pt idx="310">
                  <c:v>0.67791666666666694</c:v>
                </c:pt>
                <c:pt idx="311">
                  <c:v>0.67793981481481502</c:v>
                </c:pt>
                <c:pt idx="312">
                  <c:v>0.67796296296296299</c:v>
                </c:pt>
                <c:pt idx="313">
                  <c:v>0.67798611111111096</c:v>
                </c:pt>
                <c:pt idx="314">
                  <c:v>0.67800925925925903</c:v>
                </c:pt>
                <c:pt idx="315">
                  <c:v>0.678032407407407</c:v>
                </c:pt>
                <c:pt idx="316">
                  <c:v>0.67805555555555597</c:v>
                </c:pt>
                <c:pt idx="317">
                  <c:v>0.67807870370370404</c:v>
                </c:pt>
                <c:pt idx="318">
                  <c:v>0.67810185185185201</c:v>
                </c:pt>
                <c:pt idx="319">
                  <c:v>0.67812499999999998</c:v>
                </c:pt>
                <c:pt idx="320">
                  <c:v>0.67814814814814794</c:v>
                </c:pt>
                <c:pt idx="321">
                  <c:v>0.67817129629629602</c:v>
                </c:pt>
                <c:pt idx="322">
                  <c:v>0.67819444444444399</c:v>
                </c:pt>
                <c:pt idx="323">
                  <c:v>0.67821759259259295</c:v>
                </c:pt>
                <c:pt idx="324">
                  <c:v>0.67824074074074103</c:v>
                </c:pt>
                <c:pt idx="325">
                  <c:v>0.678263888888889</c:v>
                </c:pt>
                <c:pt idx="326">
                  <c:v>0.67828703703703697</c:v>
                </c:pt>
                <c:pt idx="327">
                  <c:v>0.67831018518518504</c:v>
                </c:pt>
                <c:pt idx="328">
                  <c:v>0.67833333333333301</c:v>
                </c:pt>
                <c:pt idx="329">
                  <c:v>0.67835648148148098</c:v>
                </c:pt>
                <c:pt idx="330">
                  <c:v>0.67837962962963005</c:v>
                </c:pt>
                <c:pt idx="331">
                  <c:v>0.67840277777777802</c:v>
                </c:pt>
                <c:pt idx="332">
                  <c:v>0.67842592592592599</c:v>
                </c:pt>
                <c:pt idx="333">
                  <c:v>0.67844907407407395</c:v>
                </c:pt>
                <c:pt idx="334">
                  <c:v>0.67777777777777803</c:v>
                </c:pt>
                <c:pt idx="335">
                  <c:v>0.677800925925926</c:v>
                </c:pt>
                <c:pt idx="336">
                  <c:v>0.67782407407407397</c:v>
                </c:pt>
                <c:pt idx="337">
                  <c:v>0.67784722222222205</c:v>
                </c:pt>
                <c:pt idx="338">
                  <c:v>0.67787037037037001</c:v>
                </c:pt>
                <c:pt idx="339">
                  <c:v>0.67789351851851898</c:v>
                </c:pt>
                <c:pt idx="340">
                  <c:v>0.67791666666666694</c:v>
                </c:pt>
                <c:pt idx="341">
                  <c:v>0.67793981481481502</c:v>
                </c:pt>
                <c:pt idx="342">
                  <c:v>0.67796296296296299</c:v>
                </c:pt>
                <c:pt idx="343">
                  <c:v>0.67798611111111096</c:v>
                </c:pt>
                <c:pt idx="344">
                  <c:v>0.67800925925925903</c:v>
                </c:pt>
                <c:pt idx="345">
                  <c:v>0.678032407407407</c:v>
                </c:pt>
                <c:pt idx="346">
                  <c:v>0.67805555555555597</c:v>
                </c:pt>
                <c:pt idx="347">
                  <c:v>0.67807870370370404</c:v>
                </c:pt>
                <c:pt idx="348">
                  <c:v>0.67810185185185201</c:v>
                </c:pt>
                <c:pt idx="349">
                  <c:v>0.67812499999999998</c:v>
                </c:pt>
                <c:pt idx="350">
                  <c:v>0.67814814814814794</c:v>
                </c:pt>
                <c:pt idx="351">
                  <c:v>0.67817129629629602</c:v>
                </c:pt>
                <c:pt idx="352">
                  <c:v>0.67819444444444399</c:v>
                </c:pt>
                <c:pt idx="353">
                  <c:v>0.67821759259259295</c:v>
                </c:pt>
                <c:pt idx="354">
                  <c:v>0.67824074074074103</c:v>
                </c:pt>
                <c:pt idx="355">
                  <c:v>0.678263888888889</c:v>
                </c:pt>
                <c:pt idx="356">
                  <c:v>0.67828703703703697</c:v>
                </c:pt>
                <c:pt idx="357">
                  <c:v>0.67831018518518504</c:v>
                </c:pt>
                <c:pt idx="358">
                  <c:v>0.67833333333333301</c:v>
                </c:pt>
                <c:pt idx="359">
                  <c:v>0.67835648148148098</c:v>
                </c:pt>
                <c:pt idx="360">
                  <c:v>0.67837962962963005</c:v>
                </c:pt>
                <c:pt idx="361">
                  <c:v>0.67840277777777802</c:v>
                </c:pt>
                <c:pt idx="362">
                  <c:v>0.67842592592592599</c:v>
                </c:pt>
                <c:pt idx="363">
                  <c:v>0.67844907407407395</c:v>
                </c:pt>
                <c:pt idx="364">
                  <c:v>0.67847222222222203</c:v>
                </c:pt>
                <c:pt idx="365">
                  <c:v>0.67849537037037</c:v>
                </c:pt>
                <c:pt idx="366">
                  <c:v>0.67851851851851797</c:v>
                </c:pt>
                <c:pt idx="367">
                  <c:v>0.67854166666666704</c:v>
                </c:pt>
                <c:pt idx="368">
                  <c:v>0.67856481481481501</c:v>
                </c:pt>
                <c:pt idx="369">
                  <c:v>0.67858796296296298</c:v>
                </c:pt>
                <c:pt idx="370">
                  <c:v>0.67861111111111105</c:v>
                </c:pt>
                <c:pt idx="371">
                  <c:v>0.67863425925925902</c:v>
                </c:pt>
                <c:pt idx="372">
                  <c:v>0.67865740740740699</c:v>
                </c:pt>
                <c:pt idx="373">
                  <c:v>0.67868055555555595</c:v>
                </c:pt>
                <c:pt idx="374">
                  <c:v>0.67870370370370403</c:v>
                </c:pt>
                <c:pt idx="375">
                  <c:v>0.678726851851852</c:v>
                </c:pt>
                <c:pt idx="376">
                  <c:v>0.67874999999999996</c:v>
                </c:pt>
                <c:pt idx="377">
                  <c:v>0.67877314814814804</c:v>
                </c:pt>
                <c:pt idx="378">
                  <c:v>0.67879629629629601</c:v>
                </c:pt>
                <c:pt idx="379">
                  <c:v>0.67881944444444497</c:v>
                </c:pt>
                <c:pt idx="380">
                  <c:v>0.67884259259259305</c:v>
                </c:pt>
                <c:pt idx="381">
                  <c:v>0.67886574074074102</c:v>
                </c:pt>
                <c:pt idx="382">
                  <c:v>0.67888888888888899</c:v>
                </c:pt>
                <c:pt idx="383">
                  <c:v>0.67891203703703695</c:v>
                </c:pt>
                <c:pt idx="384">
                  <c:v>0.67893518518518503</c:v>
                </c:pt>
                <c:pt idx="385">
                  <c:v>0.678958333333333</c:v>
                </c:pt>
                <c:pt idx="386">
                  <c:v>0.67898148148148196</c:v>
                </c:pt>
                <c:pt idx="387">
                  <c:v>0.67900462962963004</c:v>
                </c:pt>
                <c:pt idx="388">
                  <c:v>0.67902777777777801</c:v>
                </c:pt>
                <c:pt idx="389">
                  <c:v>0.67905092592592597</c:v>
                </c:pt>
                <c:pt idx="390">
                  <c:v>0.67907407407407405</c:v>
                </c:pt>
                <c:pt idx="391">
                  <c:v>0.67909722222222202</c:v>
                </c:pt>
                <c:pt idx="392">
                  <c:v>0.67912037037036999</c:v>
                </c:pt>
                <c:pt idx="393">
                  <c:v>0.67914351851851895</c:v>
                </c:pt>
                <c:pt idx="394">
                  <c:v>0.67916666666666703</c:v>
                </c:pt>
                <c:pt idx="395">
                  <c:v>0.679189814814815</c:v>
                </c:pt>
                <c:pt idx="396">
                  <c:v>0.67921296296296296</c:v>
                </c:pt>
                <c:pt idx="397">
                  <c:v>0.67923611111111104</c:v>
                </c:pt>
                <c:pt idx="398">
                  <c:v>0.67925925925925901</c:v>
                </c:pt>
                <c:pt idx="399">
                  <c:v>0.67928240740740697</c:v>
                </c:pt>
                <c:pt idx="400">
                  <c:v>0.67930555555555605</c:v>
                </c:pt>
                <c:pt idx="401">
                  <c:v>0.67932870370370402</c:v>
                </c:pt>
                <c:pt idx="402">
                  <c:v>0.67935185185185198</c:v>
                </c:pt>
                <c:pt idx="403">
                  <c:v>0.67937499999999995</c:v>
                </c:pt>
                <c:pt idx="404">
                  <c:v>0.67939814814814803</c:v>
                </c:pt>
                <c:pt idx="405">
                  <c:v>0.679421296296296</c:v>
                </c:pt>
                <c:pt idx="406">
                  <c:v>0.67944444444444396</c:v>
                </c:pt>
                <c:pt idx="407">
                  <c:v>0.67946759259259304</c:v>
                </c:pt>
                <c:pt idx="408">
                  <c:v>0.67949074074074101</c:v>
                </c:pt>
                <c:pt idx="409">
                  <c:v>0.67951388888888897</c:v>
                </c:pt>
                <c:pt idx="410">
                  <c:v>0.67953703703703705</c:v>
                </c:pt>
                <c:pt idx="411">
                  <c:v>0.67956018518518502</c:v>
                </c:pt>
                <c:pt idx="412">
                  <c:v>0.67958333333333298</c:v>
                </c:pt>
                <c:pt idx="413">
                  <c:v>0.67960648148148195</c:v>
                </c:pt>
                <c:pt idx="414">
                  <c:v>0.67962962962963003</c:v>
                </c:pt>
                <c:pt idx="415">
                  <c:v>0.67965277777777799</c:v>
                </c:pt>
                <c:pt idx="416">
                  <c:v>0.67967592592592596</c:v>
                </c:pt>
                <c:pt idx="417">
                  <c:v>0.67969907407407404</c:v>
                </c:pt>
                <c:pt idx="418">
                  <c:v>0.67972222222222201</c:v>
                </c:pt>
                <c:pt idx="419">
                  <c:v>0.67974537037036997</c:v>
                </c:pt>
                <c:pt idx="420">
                  <c:v>0.67976851851851805</c:v>
                </c:pt>
                <c:pt idx="421">
                  <c:v>0.67979166666666702</c:v>
                </c:pt>
                <c:pt idx="422">
                  <c:v>0.67981481481481498</c:v>
                </c:pt>
                <c:pt idx="423">
                  <c:v>0.67983796296296295</c:v>
                </c:pt>
                <c:pt idx="424">
                  <c:v>0.67986111111111103</c:v>
                </c:pt>
                <c:pt idx="425">
                  <c:v>0.67988425925925899</c:v>
                </c:pt>
                <c:pt idx="426">
                  <c:v>0.67990740740740696</c:v>
                </c:pt>
                <c:pt idx="427">
                  <c:v>0.67993055555555604</c:v>
                </c:pt>
                <c:pt idx="428">
                  <c:v>0.679953703703704</c:v>
                </c:pt>
                <c:pt idx="429">
                  <c:v>0.67997685185185197</c:v>
                </c:pt>
                <c:pt idx="430">
                  <c:v>0.68</c:v>
                </c:pt>
                <c:pt idx="431">
                  <c:v>0.68002314814814802</c:v>
                </c:pt>
                <c:pt idx="432">
                  <c:v>0.68004629629629598</c:v>
                </c:pt>
                <c:pt idx="433">
                  <c:v>0.68006944444444395</c:v>
                </c:pt>
                <c:pt idx="434">
                  <c:v>0.68009259259259303</c:v>
                </c:pt>
                <c:pt idx="435">
                  <c:v>0.68011574074074099</c:v>
                </c:pt>
                <c:pt idx="436">
                  <c:v>0.68013888888888896</c:v>
                </c:pt>
                <c:pt idx="437">
                  <c:v>0.68016203703703704</c:v>
                </c:pt>
                <c:pt idx="438">
                  <c:v>0.680185185185185</c:v>
                </c:pt>
                <c:pt idx="439">
                  <c:v>0.68020833333333297</c:v>
                </c:pt>
                <c:pt idx="440">
                  <c:v>0.68023148148148105</c:v>
                </c:pt>
                <c:pt idx="441">
                  <c:v>0.68025462962963001</c:v>
                </c:pt>
                <c:pt idx="442">
                  <c:v>0.68027777777777798</c:v>
                </c:pt>
                <c:pt idx="443">
                  <c:v>0.68030092592592595</c:v>
                </c:pt>
                <c:pt idx="444">
                  <c:v>0.68032407407407403</c:v>
                </c:pt>
                <c:pt idx="445">
                  <c:v>0.68034722222222199</c:v>
                </c:pt>
                <c:pt idx="446">
                  <c:v>0.68037037037036996</c:v>
                </c:pt>
                <c:pt idx="447">
                  <c:v>0.68039351851851804</c:v>
                </c:pt>
                <c:pt idx="448">
                  <c:v>0.680416666666667</c:v>
                </c:pt>
                <c:pt idx="449">
                  <c:v>0.68043981481481497</c:v>
                </c:pt>
                <c:pt idx="450">
                  <c:v>0.68046296296296305</c:v>
                </c:pt>
                <c:pt idx="451">
                  <c:v>0.68048611111111101</c:v>
                </c:pt>
                <c:pt idx="452">
                  <c:v>0.68050925925925898</c:v>
                </c:pt>
                <c:pt idx="453">
                  <c:v>0.68053240740740695</c:v>
                </c:pt>
                <c:pt idx="454">
                  <c:v>0.68055555555555503</c:v>
                </c:pt>
                <c:pt idx="455">
                  <c:v>0.68057870370370399</c:v>
                </c:pt>
                <c:pt idx="456">
                  <c:v>0.68060185185185196</c:v>
                </c:pt>
                <c:pt idx="457">
                  <c:v>0.68062500000000004</c:v>
                </c:pt>
                <c:pt idx="458">
                  <c:v>0.680648148148148</c:v>
                </c:pt>
                <c:pt idx="459">
                  <c:v>0.68067129629629597</c:v>
                </c:pt>
                <c:pt idx="460">
                  <c:v>0.68069444444444405</c:v>
                </c:pt>
                <c:pt idx="461">
                  <c:v>0.68071759259259301</c:v>
                </c:pt>
                <c:pt idx="462">
                  <c:v>0.68074074074074098</c:v>
                </c:pt>
                <c:pt idx="463">
                  <c:v>0.68076388888888895</c:v>
                </c:pt>
                <c:pt idx="464">
                  <c:v>0.68078703703703702</c:v>
                </c:pt>
                <c:pt idx="465">
                  <c:v>0.68081018518518499</c:v>
                </c:pt>
                <c:pt idx="466">
                  <c:v>0.68083333333333296</c:v>
                </c:pt>
                <c:pt idx="467">
                  <c:v>0.68085648148148203</c:v>
                </c:pt>
                <c:pt idx="468">
                  <c:v>0.68087962962963</c:v>
                </c:pt>
                <c:pt idx="469">
                  <c:v>0.68090277777777797</c:v>
                </c:pt>
                <c:pt idx="470">
                  <c:v>0.68092592592592605</c:v>
                </c:pt>
                <c:pt idx="471">
                  <c:v>0.68094907407407401</c:v>
                </c:pt>
                <c:pt idx="472">
                  <c:v>0.68097222222222198</c:v>
                </c:pt>
                <c:pt idx="473">
                  <c:v>0.68099537037036995</c:v>
                </c:pt>
                <c:pt idx="474">
                  <c:v>0.68101851851851902</c:v>
                </c:pt>
                <c:pt idx="475">
                  <c:v>0.68104166666666699</c:v>
                </c:pt>
                <c:pt idx="476">
                  <c:v>0.68106481481481496</c:v>
                </c:pt>
                <c:pt idx="477">
                  <c:v>0.68108796296296303</c:v>
                </c:pt>
                <c:pt idx="478">
                  <c:v>0.681111111111111</c:v>
                </c:pt>
                <c:pt idx="479">
                  <c:v>0.68113425925925897</c:v>
                </c:pt>
                <c:pt idx="480">
                  <c:v>0.68115740740740705</c:v>
                </c:pt>
                <c:pt idx="481">
                  <c:v>0.68118055555555601</c:v>
                </c:pt>
                <c:pt idx="482">
                  <c:v>0.68120370370370398</c:v>
                </c:pt>
                <c:pt idx="483">
                  <c:v>0.68122685185185206</c:v>
                </c:pt>
                <c:pt idx="484">
                  <c:v>0.68125000000000002</c:v>
                </c:pt>
                <c:pt idx="485">
                  <c:v>0.68127314814814799</c:v>
                </c:pt>
                <c:pt idx="486">
                  <c:v>0.68129629629629596</c:v>
                </c:pt>
                <c:pt idx="487">
                  <c:v>0.68131944444444403</c:v>
                </c:pt>
                <c:pt idx="488">
                  <c:v>0.681342592592593</c:v>
                </c:pt>
                <c:pt idx="489">
                  <c:v>0.68136574074074097</c:v>
                </c:pt>
                <c:pt idx="490">
                  <c:v>0.68138888888888904</c:v>
                </c:pt>
                <c:pt idx="491">
                  <c:v>0.68141203703703701</c:v>
                </c:pt>
                <c:pt idx="492">
                  <c:v>0.68143518518518498</c:v>
                </c:pt>
                <c:pt idx="493">
                  <c:v>0.68145833333333306</c:v>
                </c:pt>
                <c:pt idx="494">
                  <c:v>0.68148148148148102</c:v>
                </c:pt>
                <c:pt idx="495">
                  <c:v>0.68150462962962999</c:v>
                </c:pt>
                <c:pt idx="496">
                  <c:v>0.68152777777777795</c:v>
                </c:pt>
                <c:pt idx="497">
                  <c:v>0.68155092592592603</c:v>
                </c:pt>
                <c:pt idx="498">
                  <c:v>0.681574074074074</c:v>
                </c:pt>
                <c:pt idx="499">
                  <c:v>0.68159722222222197</c:v>
                </c:pt>
                <c:pt idx="500">
                  <c:v>0.68162037037037004</c:v>
                </c:pt>
                <c:pt idx="501">
                  <c:v>0.68164351851851901</c:v>
                </c:pt>
                <c:pt idx="502">
                  <c:v>0.68166666666666698</c:v>
                </c:pt>
                <c:pt idx="503">
                  <c:v>0.68168981481481505</c:v>
                </c:pt>
                <c:pt idx="504">
                  <c:v>0.68171296296296302</c:v>
                </c:pt>
                <c:pt idx="505">
                  <c:v>0.68173611111111099</c:v>
                </c:pt>
                <c:pt idx="506">
                  <c:v>0.68175925925925895</c:v>
                </c:pt>
                <c:pt idx="507">
                  <c:v>0.68178240740740703</c:v>
                </c:pt>
                <c:pt idx="508">
                  <c:v>0.681805555555556</c:v>
                </c:pt>
                <c:pt idx="509">
                  <c:v>0.68182870370370396</c:v>
                </c:pt>
                <c:pt idx="510">
                  <c:v>0.68185185185185204</c:v>
                </c:pt>
                <c:pt idx="511">
                  <c:v>0.68187500000000001</c:v>
                </c:pt>
                <c:pt idx="512">
                  <c:v>0.68189814814814798</c:v>
                </c:pt>
                <c:pt idx="513">
                  <c:v>0.68192129629629605</c:v>
                </c:pt>
                <c:pt idx="514">
                  <c:v>0.68194444444444402</c:v>
                </c:pt>
                <c:pt idx="515">
                  <c:v>0.68196759259259299</c:v>
                </c:pt>
                <c:pt idx="516">
                  <c:v>0.68199074074074095</c:v>
                </c:pt>
                <c:pt idx="517">
                  <c:v>0.68201388888888903</c:v>
                </c:pt>
                <c:pt idx="518">
                  <c:v>0.682037037037037</c:v>
                </c:pt>
                <c:pt idx="519">
                  <c:v>0.68206018518518496</c:v>
                </c:pt>
                <c:pt idx="520">
                  <c:v>0.68208333333333304</c:v>
                </c:pt>
                <c:pt idx="521">
                  <c:v>0.68210648148148101</c:v>
                </c:pt>
                <c:pt idx="522">
                  <c:v>0.68212962962962997</c:v>
                </c:pt>
                <c:pt idx="523">
                  <c:v>0.68215277777777805</c:v>
                </c:pt>
                <c:pt idx="524">
                  <c:v>0.68217592592592602</c:v>
                </c:pt>
                <c:pt idx="525">
                  <c:v>0.68219907407407399</c:v>
                </c:pt>
                <c:pt idx="526">
                  <c:v>0.68222222222222195</c:v>
                </c:pt>
                <c:pt idx="527">
                  <c:v>0.68224537037037003</c:v>
                </c:pt>
                <c:pt idx="528">
                  <c:v>0.682268518518519</c:v>
                </c:pt>
                <c:pt idx="529">
                  <c:v>0.68229166666666696</c:v>
                </c:pt>
                <c:pt idx="530">
                  <c:v>0.68231481481481504</c:v>
                </c:pt>
                <c:pt idx="531">
                  <c:v>0.68233796296296301</c:v>
                </c:pt>
                <c:pt idx="532">
                  <c:v>0.68236111111111097</c:v>
                </c:pt>
                <c:pt idx="533">
                  <c:v>0.68238425925925905</c:v>
                </c:pt>
                <c:pt idx="534">
                  <c:v>0.68240740740740702</c:v>
                </c:pt>
                <c:pt idx="535">
                  <c:v>0.68243055555555598</c:v>
                </c:pt>
                <c:pt idx="536">
                  <c:v>0.68245370370370395</c:v>
                </c:pt>
                <c:pt idx="537">
                  <c:v>0.68247685185185203</c:v>
                </c:pt>
                <c:pt idx="538">
                  <c:v>0.6825</c:v>
                </c:pt>
                <c:pt idx="539">
                  <c:v>0.68252314814814796</c:v>
                </c:pt>
                <c:pt idx="540">
                  <c:v>0.68254629629629604</c:v>
                </c:pt>
                <c:pt idx="541">
                  <c:v>0.68256944444444401</c:v>
                </c:pt>
                <c:pt idx="542">
                  <c:v>0.68259259259259297</c:v>
                </c:pt>
                <c:pt idx="543">
                  <c:v>0.68261574074074105</c:v>
                </c:pt>
                <c:pt idx="544">
                  <c:v>0.68263888888888902</c:v>
                </c:pt>
                <c:pt idx="545">
                  <c:v>0.68266203703703698</c:v>
                </c:pt>
                <c:pt idx="546">
                  <c:v>0.68268518518518495</c:v>
                </c:pt>
                <c:pt idx="547">
                  <c:v>0.68270833333333303</c:v>
                </c:pt>
                <c:pt idx="548">
                  <c:v>0.682731481481481</c:v>
                </c:pt>
                <c:pt idx="549">
                  <c:v>0.68275462962962996</c:v>
                </c:pt>
                <c:pt idx="550">
                  <c:v>0.68277777777777804</c:v>
                </c:pt>
                <c:pt idx="551">
                  <c:v>0.68280092592592601</c:v>
                </c:pt>
                <c:pt idx="552">
                  <c:v>0.68282407407407397</c:v>
                </c:pt>
                <c:pt idx="553">
                  <c:v>0.68284722222222205</c:v>
                </c:pt>
                <c:pt idx="554">
                  <c:v>0.68287037037037002</c:v>
                </c:pt>
                <c:pt idx="555">
                  <c:v>0.68289351851851798</c:v>
                </c:pt>
                <c:pt idx="556">
                  <c:v>0.68291666666666695</c:v>
                </c:pt>
                <c:pt idx="557">
                  <c:v>0.68293981481481503</c:v>
                </c:pt>
                <c:pt idx="558">
                  <c:v>0.68296296296296299</c:v>
                </c:pt>
                <c:pt idx="559">
                  <c:v>0.68298611111111096</c:v>
                </c:pt>
                <c:pt idx="560">
                  <c:v>0.68300925925925904</c:v>
                </c:pt>
                <c:pt idx="561">
                  <c:v>0.68303240740740701</c:v>
                </c:pt>
                <c:pt idx="562">
                  <c:v>0.68305555555555597</c:v>
                </c:pt>
                <c:pt idx="563">
                  <c:v>0.68307870370370405</c:v>
                </c:pt>
                <c:pt idx="564">
                  <c:v>0.68310185185185202</c:v>
                </c:pt>
                <c:pt idx="565">
                  <c:v>0.68312499999999998</c:v>
                </c:pt>
                <c:pt idx="566">
                  <c:v>0.68314814814814795</c:v>
                </c:pt>
                <c:pt idx="567">
                  <c:v>0.68317129629629603</c:v>
                </c:pt>
                <c:pt idx="568">
                  <c:v>0.68319444444444499</c:v>
                </c:pt>
                <c:pt idx="569">
                  <c:v>0.68321759259259296</c:v>
                </c:pt>
                <c:pt idx="570">
                  <c:v>0.68324074074074104</c:v>
                </c:pt>
                <c:pt idx="571">
                  <c:v>0.683263888888889</c:v>
                </c:pt>
                <c:pt idx="572">
                  <c:v>0.68328703703703697</c:v>
                </c:pt>
                <c:pt idx="573">
                  <c:v>0.68331018518518505</c:v>
                </c:pt>
                <c:pt idx="574">
                  <c:v>0.68333333333333302</c:v>
                </c:pt>
                <c:pt idx="575">
                  <c:v>0.68335648148148198</c:v>
                </c:pt>
                <c:pt idx="576">
                  <c:v>0.68337962962962995</c:v>
                </c:pt>
                <c:pt idx="577">
                  <c:v>0.68340277777777803</c:v>
                </c:pt>
                <c:pt idx="578">
                  <c:v>0.68342592592592599</c:v>
                </c:pt>
                <c:pt idx="579">
                  <c:v>0.68344907407407396</c:v>
                </c:pt>
                <c:pt idx="580">
                  <c:v>0.68347222222222204</c:v>
                </c:pt>
                <c:pt idx="581">
                  <c:v>0.68349537037037</c:v>
                </c:pt>
                <c:pt idx="582">
                  <c:v>0.68351851851851897</c:v>
                </c:pt>
                <c:pt idx="583">
                  <c:v>0.68354166666666705</c:v>
                </c:pt>
                <c:pt idx="584">
                  <c:v>0.68356481481481501</c:v>
                </c:pt>
                <c:pt idx="585">
                  <c:v>0.68358796296296298</c:v>
                </c:pt>
                <c:pt idx="586">
                  <c:v>0.68361111111111095</c:v>
                </c:pt>
                <c:pt idx="587">
                  <c:v>0.68363425925925903</c:v>
                </c:pt>
                <c:pt idx="588">
                  <c:v>0.68365740740740699</c:v>
                </c:pt>
                <c:pt idx="589">
                  <c:v>0.68368055555555596</c:v>
                </c:pt>
                <c:pt idx="590">
                  <c:v>0.68370370370370404</c:v>
                </c:pt>
                <c:pt idx="591">
                  <c:v>0.683726851851852</c:v>
                </c:pt>
                <c:pt idx="592">
                  <c:v>0.68374999999999997</c:v>
                </c:pt>
                <c:pt idx="593">
                  <c:v>0.68377314814814805</c:v>
                </c:pt>
                <c:pt idx="594">
                  <c:v>0.68379629629629601</c:v>
                </c:pt>
                <c:pt idx="595">
                  <c:v>0.68381944444444398</c:v>
                </c:pt>
                <c:pt idx="596">
                  <c:v>0.68384259259259295</c:v>
                </c:pt>
                <c:pt idx="597">
                  <c:v>0.68386574074074102</c:v>
                </c:pt>
                <c:pt idx="598">
                  <c:v>0.68388888888888899</c:v>
                </c:pt>
                <c:pt idx="599">
                  <c:v>0.68391203703703696</c:v>
                </c:pt>
                <c:pt idx="600">
                  <c:v>0.68393518518518504</c:v>
                </c:pt>
                <c:pt idx="601">
                  <c:v>0.683958333333333</c:v>
                </c:pt>
                <c:pt idx="602">
                  <c:v>0.68398148148148197</c:v>
                </c:pt>
                <c:pt idx="603">
                  <c:v>0.68400462962963005</c:v>
                </c:pt>
                <c:pt idx="604">
                  <c:v>0.68402777777777801</c:v>
                </c:pt>
                <c:pt idx="605">
                  <c:v>0.68405092592592598</c:v>
                </c:pt>
                <c:pt idx="606">
                  <c:v>0.68407407407407395</c:v>
                </c:pt>
                <c:pt idx="607">
                  <c:v>0.68409722222222202</c:v>
                </c:pt>
                <c:pt idx="608">
                  <c:v>0.68412037037036999</c:v>
                </c:pt>
                <c:pt idx="609">
                  <c:v>0.68414351851851896</c:v>
                </c:pt>
                <c:pt idx="610">
                  <c:v>0.68416666666666703</c:v>
                </c:pt>
                <c:pt idx="611">
                  <c:v>0.684189814814815</c:v>
                </c:pt>
                <c:pt idx="612">
                  <c:v>0.68421296296296297</c:v>
                </c:pt>
                <c:pt idx="613">
                  <c:v>0.68423611111111104</c:v>
                </c:pt>
                <c:pt idx="614">
                  <c:v>0.68425925925925901</c:v>
                </c:pt>
                <c:pt idx="615">
                  <c:v>0.68428240740740698</c:v>
                </c:pt>
                <c:pt idx="616">
                  <c:v>0.68430555555555606</c:v>
                </c:pt>
                <c:pt idx="617">
                  <c:v>0.68432870370370402</c:v>
                </c:pt>
                <c:pt idx="618">
                  <c:v>0.68435185185185199</c:v>
                </c:pt>
                <c:pt idx="619">
                  <c:v>0.68437499999999996</c:v>
                </c:pt>
                <c:pt idx="620">
                  <c:v>0.68439814814814803</c:v>
                </c:pt>
                <c:pt idx="621">
                  <c:v>0.684421296296296</c:v>
                </c:pt>
                <c:pt idx="622">
                  <c:v>0.68444444444444397</c:v>
                </c:pt>
                <c:pt idx="623">
                  <c:v>0.68446759259259304</c:v>
                </c:pt>
                <c:pt idx="624">
                  <c:v>0.68449074074074101</c:v>
                </c:pt>
                <c:pt idx="625">
                  <c:v>0.68451388888888898</c:v>
                </c:pt>
                <c:pt idx="626">
                  <c:v>0.68453703703703705</c:v>
                </c:pt>
                <c:pt idx="627">
                  <c:v>0.68456018518518502</c:v>
                </c:pt>
                <c:pt idx="628">
                  <c:v>0.68458333333333299</c:v>
                </c:pt>
                <c:pt idx="629">
                  <c:v>0.68460648148148195</c:v>
                </c:pt>
                <c:pt idx="630">
                  <c:v>0.68462962962963003</c:v>
                </c:pt>
                <c:pt idx="631">
                  <c:v>0.684652777777778</c:v>
                </c:pt>
                <c:pt idx="632">
                  <c:v>0.68467592592592597</c:v>
                </c:pt>
                <c:pt idx="633">
                  <c:v>0.68469907407407404</c:v>
                </c:pt>
                <c:pt idx="634">
                  <c:v>0.68472222222222201</c:v>
                </c:pt>
                <c:pt idx="635">
                  <c:v>0.68474537037036998</c:v>
                </c:pt>
                <c:pt idx="636">
                  <c:v>0.68476851851851805</c:v>
                </c:pt>
                <c:pt idx="637">
                  <c:v>0.68479166666666702</c:v>
                </c:pt>
                <c:pt idx="638">
                  <c:v>0.68481481481481499</c:v>
                </c:pt>
                <c:pt idx="639">
                  <c:v>0.68483796296296295</c:v>
                </c:pt>
                <c:pt idx="640">
                  <c:v>0.68486111111111103</c:v>
                </c:pt>
                <c:pt idx="641">
                  <c:v>0.684884259259259</c:v>
                </c:pt>
                <c:pt idx="642">
                  <c:v>0.68490740740740697</c:v>
                </c:pt>
                <c:pt idx="643">
                  <c:v>0.68493055555555504</c:v>
                </c:pt>
                <c:pt idx="644">
                  <c:v>0.68495370370370401</c:v>
                </c:pt>
                <c:pt idx="645">
                  <c:v>0.68497685185185198</c:v>
                </c:pt>
                <c:pt idx="646">
                  <c:v>0.68500000000000005</c:v>
                </c:pt>
                <c:pt idx="647">
                  <c:v>0.68502314814814802</c:v>
                </c:pt>
                <c:pt idx="648">
                  <c:v>0.68504629629629599</c:v>
                </c:pt>
                <c:pt idx="649">
                  <c:v>0.68506944444444395</c:v>
                </c:pt>
                <c:pt idx="650">
                  <c:v>0.68509259259259303</c:v>
                </c:pt>
                <c:pt idx="651">
                  <c:v>0.685115740740741</c:v>
                </c:pt>
                <c:pt idx="652">
                  <c:v>0.68513888888888896</c:v>
                </c:pt>
                <c:pt idx="653">
                  <c:v>0.68516203703703704</c:v>
                </c:pt>
                <c:pt idx="654">
                  <c:v>0.68518518518518501</c:v>
                </c:pt>
                <c:pt idx="655">
                  <c:v>0.68520833333333298</c:v>
                </c:pt>
                <c:pt idx="656">
                  <c:v>0.68523148148148105</c:v>
                </c:pt>
                <c:pt idx="657">
                  <c:v>0.68525462962963002</c:v>
                </c:pt>
                <c:pt idx="658">
                  <c:v>0.68527777777777799</c:v>
                </c:pt>
                <c:pt idx="659">
                  <c:v>0.68530092592592595</c:v>
                </c:pt>
                <c:pt idx="660">
                  <c:v>0.68532407407407403</c:v>
                </c:pt>
                <c:pt idx="661">
                  <c:v>0.685347222222222</c:v>
                </c:pt>
                <c:pt idx="662">
                  <c:v>0.68537037037036996</c:v>
                </c:pt>
                <c:pt idx="663">
                  <c:v>0.68539351851851904</c:v>
                </c:pt>
                <c:pt idx="664">
                  <c:v>0.68541666666666701</c:v>
                </c:pt>
                <c:pt idx="665">
                  <c:v>0.68543981481481497</c:v>
                </c:pt>
                <c:pt idx="666">
                  <c:v>0.68546296296296305</c:v>
                </c:pt>
                <c:pt idx="667">
                  <c:v>0.68548611111111102</c:v>
                </c:pt>
                <c:pt idx="668">
                  <c:v>0.68550925925925899</c:v>
                </c:pt>
                <c:pt idx="669">
                  <c:v>0.68553240740740795</c:v>
                </c:pt>
                <c:pt idx="670">
                  <c:v>0.68555555555555603</c:v>
                </c:pt>
                <c:pt idx="671">
                  <c:v>0.685578703703704</c:v>
                </c:pt>
                <c:pt idx="672">
                  <c:v>0.68560185185185196</c:v>
                </c:pt>
                <c:pt idx="673">
                  <c:v>0.68562500000000004</c:v>
                </c:pt>
                <c:pt idx="674">
                  <c:v>0.68564814814814801</c:v>
                </c:pt>
                <c:pt idx="675">
                  <c:v>0.68567129629629597</c:v>
                </c:pt>
                <c:pt idx="676">
                  <c:v>0.68569444444444405</c:v>
                </c:pt>
                <c:pt idx="677">
                  <c:v>0.68571759259259302</c:v>
                </c:pt>
                <c:pt idx="678">
                  <c:v>0.68574074074074098</c:v>
                </c:pt>
                <c:pt idx="679">
                  <c:v>0.68576388888888895</c:v>
                </c:pt>
                <c:pt idx="680">
                  <c:v>0.68578703703703703</c:v>
                </c:pt>
                <c:pt idx="681">
                  <c:v>0.685810185185185</c:v>
                </c:pt>
                <c:pt idx="682">
                  <c:v>0.68583333333333296</c:v>
                </c:pt>
                <c:pt idx="683">
                  <c:v>0.68585648148148104</c:v>
                </c:pt>
                <c:pt idx="684">
                  <c:v>0.68587962962963001</c:v>
                </c:pt>
                <c:pt idx="685">
                  <c:v>0.68590277777777797</c:v>
                </c:pt>
                <c:pt idx="686">
                  <c:v>0.68592592592592605</c:v>
                </c:pt>
                <c:pt idx="687">
                  <c:v>0.68594907407407402</c:v>
                </c:pt>
                <c:pt idx="688">
                  <c:v>0.68597222222222198</c:v>
                </c:pt>
                <c:pt idx="689">
                  <c:v>0.68599537037036995</c:v>
                </c:pt>
                <c:pt idx="690">
                  <c:v>0.68601851851851903</c:v>
                </c:pt>
                <c:pt idx="691">
                  <c:v>0.68604166666666699</c:v>
                </c:pt>
                <c:pt idx="692">
                  <c:v>0.68606481481481496</c:v>
                </c:pt>
                <c:pt idx="693">
                  <c:v>0.68608796296296304</c:v>
                </c:pt>
                <c:pt idx="694">
                  <c:v>0.68611111111111101</c:v>
                </c:pt>
                <c:pt idx="695">
                  <c:v>0.68613425925925897</c:v>
                </c:pt>
                <c:pt idx="696">
                  <c:v>0.68615740740740705</c:v>
                </c:pt>
                <c:pt idx="697">
                  <c:v>0.68618055555555602</c:v>
                </c:pt>
                <c:pt idx="698">
                  <c:v>0.68620370370370398</c:v>
                </c:pt>
                <c:pt idx="699">
                  <c:v>0.68622685185185195</c:v>
                </c:pt>
                <c:pt idx="700">
                  <c:v>0.68625000000000003</c:v>
                </c:pt>
                <c:pt idx="701">
                  <c:v>0.68627314814814799</c:v>
                </c:pt>
                <c:pt idx="702">
                  <c:v>0.68629629629629596</c:v>
                </c:pt>
                <c:pt idx="703">
                  <c:v>0.68631944444444404</c:v>
                </c:pt>
                <c:pt idx="704">
                  <c:v>0.686342592592593</c:v>
                </c:pt>
                <c:pt idx="705">
                  <c:v>0.68636574074074097</c:v>
                </c:pt>
                <c:pt idx="706">
                  <c:v>0.68638888888888905</c:v>
                </c:pt>
                <c:pt idx="707">
                  <c:v>0.68641203703703701</c:v>
                </c:pt>
                <c:pt idx="708">
                  <c:v>0.68643518518518498</c:v>
                </c:pt>
                <c:pt idx="709">
                  <c:v>0.68645833333333295</c:v>
                </c:pt>
                <c:pt idx="710">
                  <c:v>0.68648148148148103</c:v>
                </c:pt>
                <c:pt idx="711">
                  <c:v>0.68650462962962999</c:v>
                </c:pt>
                <c:pt idx="712">
                  <c:v>0.68652777777777796</c:v>
                </c:pt>
                <c:pt idx="713">
                  <c:v>0.68655092592592604</c:v>
                </c:pt>
                <c:pt idx="714">
                  <c:v>0.686574074074074</c:v>
                </c:pt>
                <c:pt idx="715">
                  <c:v>0.68659722222222197</c:v>
                </c:pt>
                <c:pt idx="716">
                  <c:v>0.68662037037037005</c:v>
                </c:pt>
                <c:pt idx="717">
                  <c:v>0.68664351851851801</c:v>
                </c:pt>
                <c:pt idx="718">
                  <c:v>0.68666666666666698</c:v>
                </c:pt>
                <c:pt idx="719">
                  <c:v>0.68668981481481495</c:v>
                </c:pt>
                <c:pt idx="720">
                  <c:v>0.68671296296296302</c:v>
                </c:pt>
                <c:pt idx="721">
                  <c:v>0.68673611111111099</c:v>
                </c:pt>
                <c:pt idx="722">
                  <c:v>0.68675925925925896</c:v>
                </c:pt>
                <c:pt idx="723">
                  <c:v>0.68678240740740704</c:v>
                </c:pt>
                <c:pt idx="724">
                  <c:v>0.686805555555556</c:v>
                </c:pt>
                <c:pt idx="725">
                  <c:v>0.68682870370370397</c:v>
                </c:pt>
                <c:pt idx="726">
                  <c:v>0.68685185185185205</c:v>
                </c:pt>
                <c:pt idx="727">
                  <c:v>0.68687500000000001</c:v>
                </c:pt>
                <c:pt idx="728">
                  <c:v>0.68689814814814798</c:v>
                </c:pt>
                <c:pt idx="729">
                  <c:v>0.68692129629629595</c:v>
                </c:pt>
                <c:pt idx="730">
                  <c:v>0.68694444444444402</c:v>
                </c:pt>
                <c:pt idx="731">
                  <c:v>0.68696759259259299</c:v>
                </c:pt>
                <c:pt idx="732">
                  <c:v>0.68699074074074096</c:v>
                </c:pt>
                <c:pt idx="733">
                  <c:v>0.68701388888888903</c:v>
                </c:pt>
                <c:pt idx="734">
                  <c:v>0.687037037037037</c:v>
                </c:pt>
                <c:pt idx="735">
                  <c:v>0.68706018518518497</c:v>
                </c:pt>
                <c:pt idx="736">
                  <c:v>0.68708333333333305</c:v>
                </c:pt>
                <c:pt idx="737">
                  <c:v>0.68710648148148101</c:v>
                </c:pt>
                <c:pt idx="738">
                  <c:v>0.68712962962962998</c:v>
                </c:pt>
                <c:pt idx="739">
                  <c:v>0.68715277777777795</c:v>
                </c:pt>
                <c:pt idx="740">
                  <c:v>0.68717592592592602</c:v>
                </c:pt>
                <c:pt idx="741">
                  <c:v>0.68719907407407399</c:v>
                </c:pt>
                <c:pt idx="742">
                  <c:v>0.68722222222222196</c:v>
                </c:pt>
                <c:pt idx="743">
                  <c:v>0.68724537037037003</c:v>
                </c:pt>
                <c:pt idx="744">
                  <c:v>0.687268518518518</c:v>
                </c:pt>
                <c:pt idx="745">
                  <c:v>0.68729166666666697</c:v>
                </c:pt>
                <c:pt idx="746">
                  <c:v>0.68731481481481504</c:v>
                </c:pt>
                <c:pt idx="747">
                  <c:v>0.68733796296296301</c:v>
                </c:pt>
                <c:pt idx="748">
                  <c:v>0.68736111111111098</c:v>
                </c:pt>
                <c:pt idx="749">
                  <c:v>0.68738425925925895</c:v>
                </c:pt>
                <c:pt idx="750">
                  <c:v>0.68740740740740702</c:v>
                </c:pt>
                <c:pt idx="751">
                  <c:v>0.68743055555555599</c:v>
                </c:pt>
                <c:pt idx="752">
                  <c:v>0.68745370370370396</c:v>
                </c:pt>
                <c:pt idx="753">
                  <c:v>0.68747685185185203</c:v>
                </c:pt>
                <c:pt idx="754">
                  <c:v>0.6875</c:v>
                </c:pt>
                <c:pt idx="755">
                  <c:v>0.68752314814814797</c:v>
                </c:pt>
                <c:pt idx="756">
                  <c:v>0.68754629629629604</c:v>
                </c:pt>
                <c:pt idx="757">
                  <c:v>0.68756944444444401</c:v>
                </c:pt>
                <c:pt idx="758">
                  <c:v>0.68759259259259298</c:v>
                </c:pt>
                <c:pt idx="759">
                  <c:v>0.68761574074074105</c:v>
                </c:pt>
                <c:pt idx="760">
                  <c:v>0.68763888888888902</c:v>
                </c:pt>
                <c:pt idx="761">
                  <c:v>0.68766203703703699</c:v>
                </c:pt>
                <c:pt idx="762">
                  <c:v>0.68768518518518496</c:v>
                </c:pt>
                <c:pt idx="763">
                  <c:v>0.68770833333333303</c:v>
                </c:pt>
                <c:pt idx="764">
                  <c:v>0.687731481481482</c:v>
                </c:pt>
                <c:pt idx="765">
                  <c:v>0.68775462962962997</c:v>
                </c:pt>
                <c:pt idx="766">
                  <c:v>0.68777777777777804</c:v>
                </c:pt>
                <c:pt idx="767">
                  <c:v>0.68780092592592601</c:v>
                </c:pt>
                <c:pt idx="768">
                  <c:v>0.68782407407407398</c:v>
                </c:pt>
                <c:pt idx="769">
                  <c:v>0.68784722222222205</c:v>
                </c:pt>
                <c:pt idx="770">
                  <c:v>0.68787037037037002</c:v>
                </c:pt>
                <c:pt idx="771">
                  <c:v>0.68789351851851899</c:v>
                </c:pt>
                <c:pt idx="772">
                  <c:v>0.68791666666666695</c:v>
                </c:pt>
                <c:pt idx="773">
                  <c:v>0.68793981481481503</c:v>
                </c:pt>
                <c:pt idx="774">
                  <c:v>0.687962962962963</c:v>
                </c:pt>
                <c:pt idx="775">
                  <c:v>0.68798611111111097</c:v>
                </c:pt>
                <c:pt idx="776">
                  <c:v>0.68800925925925904</c:v>
                </c:pt>
                <c:pt idx="777">
                  <c:v>0.68803240740740701</c:v>
                </c:pt>
                <c:pt idx="778">
                  <c:v>0.68805555555555598</c:v>
                </c:pt>
                <c:pt idx="779">
                  <c:v>0.68807870370370405</c:v>
                </c:pt>
                <c:pt idx="780">
                  <c:v>0.68810185185185202</c:v>
                </c:pt>
                <c:pt idx="781">
                  <c:v>0.68812499999999999</c:v>
                </c:pt>
                <c:pt idx="782">
                  <c:v>0.68814814814814795</c:v>
                </c:pt>
                <c:pt idx="783">
                  <c:v>0.68817129629629603</c:v>
                </c:pt>
                <c:pt idx="784">
                  <c:v>0.688194444444444</c:v>
                </c:pt>
                <c:pt idx="785">
                  <c:v>0.68821759259259296</c:v>
                </c:pt>
                <c:pt idx="786">
                  <c:v>0.68824074074074104</c:v>
                </c:pt>
                <c:pt idx="787">
                  <c:v>0.68826388888888901</c:v>
                </c:pt>
                <c:pt idx="788">
                  <c:v>0.68828703703703698</c:v>
                </c:pt>
                <c:pt idx="789">
                  <c:v>0.68831018518518505</c:v>
                </c:pt>
                <c:pt idx="790">
                  <c:v>0.68833333333333302</c:v>
                </c:pt>
                <c:pt idx="791">
                  <c:v>0.68835648148148199</c:v>
                </c:pt>
                <c:pt idx="792">
                  <c:v>0.68837962962962995</c:v>
                </c:pt>
                <c:pt idx="793">
                  <c:v>0.68840277777777803</c:v>
                </c:pt>
                <c:pt idx="794">
                  <c:v>0.688425925925926</c:v>
                </c:pt>
                <c:pt idx="795">
                  <c:v>0.68844907407407396</c:v>
                </c:pt>
                <c:pt idx="796">
                  <c:v>0.68847222222222204</c:v>
                </c:pt>
                <c:pt idx="797">
                  <c:v>0.68849537037037001</c:v>
                </c:pt>
                <c:pt idx="798">
                  <c:v>0.68851851851851897</c:v>
                </c:pt>
                <c:pt idx="799">
                  <c:v>0.68854166666666705</c:v>
                </c:pt>
                <c:pt idx="800">
                  <c:v>0.68856481481481502</c:v>
                </c:pt>
                <c:pt idx="801">
                  <c:v>0.68858796296296299</c:v>
                </c:pt>
                <c:pt idx="802">
                  <c:v>0.68861111111111095</c:v>
                </c:pt>
                <c:pt idx="803">
                  <c:v>0.68863425925925903</c:v>
                </c:pt>
                <c:pt idx="804">
                  <c:v>0.688657407407407</c:v>
                </c:pt>
                <c:pt idx="805">
                  <c:v>0.68868055555555596</c:v>
                </c:pt>
                <c:pt idx="806">
                  <c:v>0.68870370370370404</c:v>
                </c:pt>
                <c:pt idx="807">
                  <c:v>0.68872685185185201</c:v>
                </c:pt>
                <c:pt idx="808">
                  <c:v>0.68874999999999997</c:v>
                </c:pt>
                <c:pt idx="809">
                  <c:v>0.68877314814814805</c:v>
                </c:pt>
                <c:pt idx="810">
                  <c:v>0.68879629629629602</c:v>
                </c:pt>
                <c:pt idx="811">
                  <c:v>0.68881944444444398</c:v>
                </c:pt>
                <c:pt idx="812">
                  <c:v>0.68884259259259295</c:v>
                </c:pt>
                <c:pt idx="813">
                  <c:v>0.68886574074074103</c:v>
                </c:pt>
                <c:pt idx="814">
                  <c:v>0.68888888888888899</c:v>
                </c:pt>
                <c:pt idx="815">
                  <c:v>0.68891203703703696</c:v>
                </c:pt>
                <c:pt idx="816">
                  <c:v>0.68893518518518504</c:v>
                </c:pt>
                <c:pt idx="817">
                  <c:v>0.68895833333333301</c:v>
                </c:pt>
                <c:pt idx="818">
                  <c:v>0.68898148148148097</c:v>
                </c:pt>
                <c:pt idx="819">
                  <c:v>0.68900462962963005</c:v>
                </c:pt>
                <c:pt idx="820">
                  <c:v>0.68902777777777802</c:v>
                </c:pt>
                <c:pt idx="821">
                  <c:v>0.68905092592592598</c:v>
                </c:pt>
                <c:pt idx="822">
                  <c:v>0.68907407407407395</c:v>
                </c:pt>
                <c:pt idx="823">
                  <c:v>0.68909722222222203</c:v>
                </c:pt>
                <c:pt idx="824">
                  <c:v>0.68912037037036999</c:v>
                </c:pt>
                <c:pt idx="825">
                  <c:v>0.68914351851851896</c:v>
                </c:pt>
                <c:pt idx="826">
                  <c:v>0.68916666666666704</c:v>
                </c:pt>
                <c:pt idx="827">
                  <c:v>0.689189814814815</c:v>
                </c:pt>
                <c:pt idx="828">
                  <c:v>0.68921296296296297</c:v>
                </c:pt>
                <c:pt idx="829">
                  <c:v>0.68923611111111105</c:v>
                </c:pt>
                <c:pt idx="830">
                  <c:v>0.68925925925925902</c:v>
                </c:pt>
                <c:pt idx="831">
                  <c:v>0.68928240740740698</c:v>
                </c:pt>
                <c:pt idx="832">
                  <c:v>0.68930555555555595</c:v>
                </c:pt>
                <c:pt idx="833">
                  <c:v>0.68932870370370403</c:v>
                </c:pt>
                <c:pt idx="834">
                  <c:v>0.68935185185185199</c:v>
                </c:pt>
                <c:pt idx="835">
                  <c:v>0.68937499999999996</c:v>
                </c:pt>
                <c:pt idx="836">
                  <c:v>0.68939814814814804</c:v>
                </c:pt>
                <c:pt idx="837">
                  <c:v>0.689421296296296</c:v>
                </c:pt>
                <c:pt idx="838">
                  <c:v>0.68944444444444397</c:v>
                </c:pt>
                <c:pt idx="839">
                  <c:v>0.68946759259259205</c:v>
                </c:pt>
                <c:pt idx="840">
                  <c:v>0.68949074074074101</c:v>
                </c:pt>
                <c:pt idx="841">
                  <c:v>0.68951388888888898</c:v>
                </c:pt>
                <c:pt idx="842">
                  <c:v>0.68953703703703695</c:v>
                </c:pt>
                <c:pt idx="843">
                  <c:v>0.68956018518518503</c:v>
                </c:pt>
                <c:pt idx="844">
                  <c:v>0.68958333333333299</c:v>
                </c:pt>
                <c:pt idx="845">
                  <c:v>0.68960648148148096</c:v>
                </c:pt>
                <c:pt idx="846">
                  <c:v>0.68962962962963004</c:v>
                </c:pt>
                <c:pt idx="847">
                  <c:v>0.689652777777778</c:v>
                </c:pt>
                <c:pt idx="848">
                  <c:v>0.68967592592592597</c:v>
                </c:pt>
                <c:pt idx="849">
                  <c:v>0.68969907407407405</c:v>
                </c:pt>
                <c:pt idx="850">
                  <c:v>0.68972222222222201</c:v>
                </c:pt>
                <c:pt idx="851">
                  <c:v>0.68974537037036998</c:v>
                </c:pt>
                <c:pt idx="852">
                  <c:v>0.68976851851851895</c:v>
                </c:pt>
                <c:pt idx="853">
                  <c:v>0.68979166666666702</c:v>
                </c:pt>
                <c:pt idx="854">
                  <c:v>0.68981481481481499</c:v>
                </c:pt>
                <c:pt idx="855">
                  <c:v>0.68983796296296296</c:v>
                </c:pt>
                <c:pt idx="856">
                  <c:v>0.68986111111111104</c:v>
                </c:pt>
                <c:pt idx="857">
                  <c:v>0.689884259259259</c:v>
                </c:pt>
                <c:pt idx="858">
                  <c:v>0.68990740740740697</c:v>
                </c:pt>
                <c:pt idx="859">
                  <c:v>0.68993055555555605</c:v>
                </c:pt>
                <c:pt idx="860">
                  <c:v>0.68995370370370401</c:v>
                </c:pt>
                <c:pt idx="861">
                  <c:v>0.68997685185185198</c:v>
                </c:pt>
                <c:pt idx="862">
                  <c:v>0.69</c:v>
                </c:pt>
                <c:pt idx="863">
                  <c:v>0.69002314814814802</c:v>
                </c:pt>
                <c:pt idx="864">
                  <c:v>0.69004629629629599</c:v>
                </c:pt>
                <c:pt idx="865">
                  <c:v>0.69006944444444496</c:v>
                </c:pt>
                <c:pt idx="866">
                  <c:v>0.69009259259259303</c:v>
                </c:pt>
                <c:pt idx="867">
                  <c:v>0.690115740740741</c:v>
                </c:pt>
                <c:pt idx="868">
                  <c:v>0.69013888888888897</c:v>
                </c:pt>
                <c:pt idx="869">
                  <c:v>0.69016203703703705</c:v>
                </c:pt>
                <c:pt idx="870">
                  <c:v>0.69018518518518501</c:v>
                </c:pt>
                <c:pt idx="871">
                  <c:v>0.69020833333333298</c:v>
                </c:pt>
                <c:pt idx="872">
                  <c:v>0.69023148148148195</c:v>
                </c:pt>
                <c:pt idx="873">
                  <c:v>0.69025462962963002</c:v>
                </c:pt>
                <c:pt idx="874">
                  <c:v>0.69027777777777799</c:v>
                </c:pt>
                <c:pt idx="875">
                  <c:v>0.69030092592592596</c:v>
                </c:pt>
                <c:pt idx="876">
                  <c:v>0.69032407407407403</c:v>
                </c:pt>
                <c:pt idx="877">
                  <c:v>0.690347222222222</c:v>
                </c:pt>
                <c:pt idx="878">
                  <c:v>0.69037037037036997</c:v>
                </c:pt>
                <c:pt idx="879">
                  <c:v>0.69039351851851805</c:v>
                </c:pt>
                <c:pt idx="880">
                  <c:v>0.69041666666666701</c:v>
                </c:pt>
                <c:pt idx="881">
                  <c:v>0.69043981481481498</c:v>
                </c:pt>
                <c:pt idx="882">
                  <c:v>0.69046296296296295</c:v>
                </c:pt>
                <c:pt idx="883">
                  <c:v>0.69048611111111102</c:v>
                </c:pt>
                <c:pt idx="884">
                  <c:v>0.69050925925925899</c:v>
                </c:pt>
                <c:pt idx="885">
                  <c:v>0.69053240740740696</c:v>
                </c:pt>
                <c:pt idx="886">
                  <c:v>0.69055555555555603</c:v>
                </c:pt>
                <c:pt idx="887">
                  <c:v>0.690578703703704</c:v>
                </c:pt>
                <c:pt idx="888">
                  <c:v>0.69060185185185197</c:v>
                </c:pt>
                <c:pt idx="889">
                  <c:v>0.69062500000000004</c:v>
                </c:pt>
                <c:pt idx="890">
                  <c:v>0.69064814814814801</c:v>
                </c:pt>
                <c:pt idx="891">
                  <c:v>0.69067129629629598</c:v>
                </c:pt>
                <c:pt idx="892">
                  <c:v>0.69069444444444394</c:v>
                </c:pt>
                <c:pt idx="893">
                  <c:v>0.69071759259259302</c:v>
                </c:pt>
                <c:pt idx="894">
                  <c:v>0.69074074074074099</c:v>
                </c:pt>
                <c:pt idx="895">
                  <c:v>0.69076388888888896</c:v>
                </c:pt>
                <c:pt idx="896">
                  <c:v>0.69078703703703703</c:v>
                </c:pt>
                <c:pt idx="897">
                  <c:v>0.690810185185185</c:v>
                </c:pt>
                <c:pt idx="898">
                  <c:v>0.69083333333333297</c:v>
                </c:pt>
                <c:pt idx="899">
                  <c:v>0.69085648148148104</c:v>
                </c:pt>
                <c:pt idx="900">
                  <c:v>0.69087962962963001</c:v>
                </c:pt>
                <c:pt idx="901">
                  <c:v>0.69090277777777798</c:v>
                </c:pt>
                <c:pt idx="902">
                  <c:v>0.69092592592592605</c:v>
                </c:pt>
                <c:pt idx="903">
                  <c:v>0.69094907407407402</c:v>
                </c:pt>
                <c:pt idx="904">
                  <c:v>0.69097222222222199</c:v>
                </c:pt>
                <c:pt idx="905">
                  <c:v>0.69099537037036995</c:v>
                </c:pt>
                <c:pt idx="906">
                  <c:v>0.69101851851851803</c:v>
                </c:pt>
                <c:pt idx="907">
                  <c:v>0.691041666666667</c:v>
                </c:pt>
                <c:pt idx="908">
                  <c:v>0.69106481481481496</c:v>
                </c:pt>
                <c:pt idx="909">
                  <c:v>0.69108796296296304</c:v>
                </c:pt>
                <c:pt idx="910">
                  <c:v>0.69111111111111101</c:v>
                </c:pt>
                <c:pt idx="911">
                  <c:v>0.69113425925925898</c:v>
                </c:pt>
                <c:pt idx="912">
                  <c:v>0.69115740740740705</c:v>
                </c:pt>
                <c:pt idx="913">
                  <c:v>0.69118055555555602</c:v>
                </c:pt>
                <c:pt idx="914">
                  <c:v>0.69120370370370399</c:v>
                </c:pt>
                <c:pt idx="915">
                  <c:v>0.69122685185185195</c:v>
                </c:pt>
                <c:pt idx="916">
                  <c:v>0.69125000000000003</c:v>
                </c:pt>
                <c:pt idx="917">
                  <c:v>0.691273148148148</c:v>
                </c:pt>
                <c:pt idx="918">
                  <c:v>0.69129629629629596</c:v>
                </c:pt>
                <c:pt idx="919">
                  <c:v>0.69131944444444404</c:v>
                </c:pt>
                <c:pt idx="920">
                  <c:v>0.69134259259259301</c:v>
                </c:pt>
                <c:pt idx="921">
                  <c:v>0.69136574074074097</c:v>
                </c:pt>
                <c:pt idx="922">
                  <c:v>0.69138888888888905</c:v>
                </c:pt>
                <c:pt idx="923">
                  <c:v>0.69141203703703702</c:v>
                </c:pt>
                <c:pt idx="924">
                  <c:v>0.69143518518518499</c:v>
                </c:pt>
                <c:pt idx="925">
                  <c:v>0.69145833333333295</c:v>
                </c:pt>
                <c:pt idx="926">
                  <c:v>0.69148148148148103</c:v>
                </c:pt>
                <c:pt idx="927">
                  <c:v>0.69150462962963</c:v>
                </c:pt>
                <c:pt idx="928">
                  <c:v>0.69152777777777796</c:v>
                </c:pt>
                <c:pt idx="929">
                  <c:v>0.69155092592592604</c:v>
                </c:pt>
                <c:pt idx="930">
                  <c:v>0.69157407407407401</c:v>
                </c:pt>
                <c:pt idx="931">
                  <c:v>0.69159722222222197</c:v>
                </c:pt>
                <c:pt idx="932">
                  <c:v>0.69162037037037005</c:v>
                </c:pt>
                <c:pt idx="933">
                  <c:v>0.69164351851851802</c:v>
                </c:pt>
                <c:pt idx="934">
                  <c:v>0.69166666666666698</c:v>
                </c:pt>
                <c:pt idx="935">
                  <c:v>0.69168981481481495</c:v>
                </c:pt>
                <c:pt idx="936">
                  <c:v>0.69171296296296303</c:v>
                </c:pt>
                <c:pt idx="937">
                  <c:v>0.691736111111111</c:v>
                </c:pt>
                <c:pt idx="938">
                  <c:v>0.69175925925925896</c:v>
                </c:pt>
                <c:pt idx="939">
                  <c:v>0.69178240740740704</c:v>
                </c:pt>
                <c:pt idx="940">
                  <c:v>0.69180555555555501</c:v>
                </c:pt>
                <c:pt idx="941">
                  <c:v>0.69182870370370397</c:v>
                </c:pt>
                <c:pt idx="942">
                  <c:v>0.69185185185185205</c:v>
                </c:pt>
                <c:pt idx="943">
                  <c:v>0.69187500000000002</c:v>
                </c:pt>
                <c:pt idx="944">
                  <c:v>0.69189814814814798</c:v>
                </c:pt>
                <c:pt idx="945">
                  <c:v>0.69192129629629595</c:v>
                </c:pt>
                <c:pt idx="946">
                  <c:v>0.69194444444444403</c:v>
                </c:pt>
                <c:pt idx="947">
                  <c:v>0.69196759259259299</c:v>
                </c:pt>
                <c:pt idx="948">
                  <c:v>0.69199074074074096</c:v>
                </c:pt>
                <c:pt idx="949">
                  <c:v>0.69201388888888904</c:v>
                </c:pt>
                <c:pt idx="950">
                  <c:v>0.69203703703703701</c:v>
                </c:pt>
                <c:pt idx="951">
                  <c:v>0.69206018518518497</c:v>
                </c:pt>
                <c:pt idx="952">
                  <c:v>0.69208333333333305</c:v>
                </c:pt>
                <c:pt idx="953">
                  <c:v>0.69210648148148202</c:v>
                </c:pt>
                <c:pt idx="954">
                  <c:v>0.69212962962962998</c:v>
                </c:pt>
                <c:pt idx="955">
                  <c:v>0.69215277777777795</c:v>
                </c:pt>
                <c:pt idx="956">
                  <c:v>0.69217592592592603</c:v>
                </c:pt>
                <c:pt idx="957">
                  <c:v>0.69219907407407399</c:v>
                </c:pt>
                <c:pt idx="958">
                  <c:v>0.69222222222222196</c:v>
                </c:pt>
                <c:pt idx="959">
                  <c:v>0.69224537037037004</c:v>
                </c:pt>
                <c:pt idx="960">
                  <c:v>0.692268518518519</c:v>
                </c:pt>
                <c:pt idx="961">
                  <c:v>0.69229166666666697</c:v>
                </c:pt>
                <c:pt idx="962">
                  <c:v>0.69231481481481505</c:v>
                </c:pt>
                <c:pt idx="963">
                  <c:v>0.69233796296296302</c:v>
                </c:pt>
                <c:pt idx="964">
                  <c:v>0.69236111111111098</c:v>
                </c:pt>
                <c:pt idx="965">
                  <c:v>0.69238425925925895</c:v>
                </c:pt>
                <c:pt idx="966">
                  <c:v>0.69240740740740703</c:v>
                </c:pt>
                <c:pt idx="967">
                  <c:v>0.69243055555555599</c:v>
                </c:pt>
                <c:pt idx="968">
                  <c:v>0.69245370370370396</c:v>
                </c:pt>
                <c:pt idx="969">
                  <c:v>0.69247685185185204</c:v>
                </c:pt>
                <c:pt idx="970">
                  <c:v>0.6925</c:v>
                </c:pt>
                <c:pt idx="971">
                  <c:v>0.69252314814814797</c:v>
                </c:pt>
                <c:pt idx="972">
                  <c:v>0.69254629629629605</c:v>
                </c:pt>
                <c:pt idx="973">
                  <c:v>0.69256944444444402</c:v>
                </c:pt>
                <c:pt idx="974">
                  <c:v>0.69259259259259298</c:v>
                </c:pt>
                <c:pt idx="975">
                  <c:v>0.69261574074074095</c:v>
                </c:pt>
                <c:pt idx="976">
                  <c:v>0.69263888888888903</c:v>
                </c:pt>
                <c:pt idx="977">
                  <c:v>0.69266203703703699</c:v>
                </c:pt>
                <c:pt idx="978">
                  <c:v>0.69268518518518496</c:v>
                </c:pt>
                <c:pt idx="979">
                  <c:v>0.69270833333333304</c:v>
                </c:pt>
                <c:pt idx="980">
                  <c:v>0.692731481481481</c:v>
                </c:pt>
                <c:pt idx="981">
                  <c:v>0.69275462962962997</c:v>
                </c:pt>
                <c:pt idx="982">
                  <c:v>0.69277777777777805</c:v>
                </c:pt>
                <c:pt idx="983">
                  <c:v>0.69280092592592601</c:v>
                </c:pt>
                <c:pt idx="984">
                  <c:v>0.69282407407407398</c:v>
                </c:pt>
                <c:pt idx="985">
                  <c:v>0.69284722222222195</c:v>
                </c:pt>
                <c:pt idx="986">
                  <c:v>0.69287037037037003</c:v>
                </c:pt>
                <c:pt idx="987">
                  <c:v>0.69289351851851899</c:v>
                </c:pt>
                <c:pt idx="988">
                  <c:v>0.69291666666666696</c:v>
                </c:pt>
                <c:pt idx="989">
                  <c:v>0.69293981481481504</c:v>
                </c:pt>
                <c:pt idx="990">
                  <c:v>0.692962962962963</c:v>
                </c:pt>
                <c:pt idx="991">
                  <c:v>0.69298611111111097</c:v>
                </c:pt>
                <c:pt idx="992">
                  <c:v>0.69300925925925905</c:v>
                </c:pt>
                <c:pt idx="993">
                  <c:v>0.69303240740740701</c:v>
                </c:pt>
                <c:pt idx="994">
                  <c:v>0.69305555555555598</c:v>
                </c:pt>
                <c:pt idx="995">
                  <c:v>0.69307870370370395</c:v>
                </c:pt>
                <c:pt idx="996">
                  <c:v>0.69310185185185202</c:v>
                </c:pt>
                <c:pt idx="997">
                  <c:v>0.69312499999999999</c:v>
                </c:pt>
                <c:pt idx="998">
                  <c:v>0.69314814814814796</c:v>
                </c:pt>
              </c:numCache>
            </c:numRef>
          </c:cat>
          <c:val>
            <c:numRef>
              <c:f>'000169_test150429_160452.GDS'!$L$27:$L$1025</c:f>
              <c:numCache>
                <c:formatCode>0.00</c:formatCode>
                <c:ptCount val="999"/>
                <c:pt idx="0">
                  <c:v>4.95</c:v>
                </c:pt>
                <c:pt idx="1">
                  <c:v>4.95</c:v>
                </c:pt>
                <c:pt idx="2">
                  <c:v>4.93</c:v>
                </c:pt>
                <c:pt idx="3">
                  <c:v>4.92</c:v>
                </c:pt>
                <c:pt idx="4">
                  <c:v>4.9000000000000004</c:v>
                </c:pt>
                <c:pt idx="5">
                  <c:v>4.9000000000000004</c:v>
                </c:pt>
                <c:pt idx="6">
                  <c:v>4.91</c:v>
                </c:pt>
                <c:pt idx="7">
                  <c:v>4.91</c:v>
                </c:pt>
                <c:pt idx="8">
                  <c:v>4.88</c:v>
                </c:pt>
                <c:pt idx="9">
                  <c:v>4.87</c:v>
                </c:pt>
                <c:pt idx="10">
                  <c:v>4.87</c:v>
                </c:pt>
                <c:pt idx="11">
                  <c:v>4.88</c:v>
                </c:pt>
                <c:pt idx="12">
                  <c:v>4.9000000000000004</c:v>
                </c:pt>
                <c:pt idx="13">
                  <c:v>4.8899999999999997</c:v>
                </c:pt>
                <c:pt idx="14">
                  <c:v>4.8899999999999997</c:v>
                </c:pt>
                <c:pt idx="15">
                  <c:v>4.8899999999999997</c:v>
                </c:pt>
                <c:pt idx="16">
                  <c:v>4.88</c:v>
                </c:pt>
                <c:pt idx="17">
                  <c:v>4.88</c:v>
                </c:pt>
                <c:pt idx="18">
                  <c:v>4.8899999999999997</c:v>
                </c:pt>
                <c:pt idx="19">
                  <c:v>4.9000000000000004</c:v>
                </c:pt>
                <c:pt idx="20">
                  <c:v>4.9000000000000004</c:v>
                </c:pt>
                <c:pt idx="21">
                  <c:v>4.91</c:v>
                </c:pt>
                <c:pt idx="22">
                  <c:v>4.91</c:v>
                </c:pt>
                <c:pt idx="23">
                  <c:v>4.91</c:v>
                </c:pt>
                <c:pt idx="24">
                  <c:v>4.93</c:v>
                </c:pt>
                <c:pt idx="25">
                  <c:v>4.92</c:v>
                </c:pt>
                <c:pt idx="26">
                  <c:v>4.8899999999999997</c:v>
                </c:pt>
                <c:pt idx="27">
                  <c:v>4.87</c:v>
                </c:pt>
                <c:pt idx="28">
                  <c:v>4.88</c:v>
                </c:pt>
                <c:pt idx="29">
                  <c:v>4.95</c:v>
                </c:pt>
                <c:pt idx="30">
                  <c:v>6.34</c:v>
                </c:pt>
                <c:pt idx="31">
                  <c:v>9.86</c:v>
                </c:pt>
                <c:pt idx="32">
                  <c:v>11.28</c:v>
                </c:pt>
                <c:pt idx="33">
                  <c:v>10.71</c:v>
                </c:pt>
                <c:pt idx="34">
                  <c:v>10.27</c:v>
                </c:pt>
                <c:pt idx="35">
                  <c:v>10.24</c:v>
                </c:pt>
                <c:pt idx="36">
                  <c:v>10.72</c:v>
                </c:pt>
                <c:pt idx="37">
                  <c:v>11.15</c:v>
                </c:pt>
                <c:pt idx="38">
                  <c:v>10.87</c:v>
                </c:pt>
                <c:pt idx="39">
                  <c:v>10.39</c:v>
                </c:pt>
                <c:pt idx="40">
                  <c:v>10.029999999999999</c:v>
                </c:pt>
                <c:pt idx="41">
                  <c:v>9.77</c:v>
                </c:pt>
                <c:pt idx="42">
                  <c:v>9.52</c:v>
                </c:pt>
                <c:pt idx="43">
                  <c:v>9.33</c:v>
                </c:pt>
                <c:pt idx="44">
                  <c:v>9.1199999999999992</c:v>
                </c:pt>
                <c:pt idx="45">
                  <c:v>8.9499999999999993</c:v>
                </c:pt>
                <c:pt idx="46">
                  <c:v>8.84</c:v>
                </c:pt>
                <c:pt idx="47">
                  <c:v>8.67</c:v>
                </c:pt>
                <c:pt idx="48">
                  <c:v>8.56</c:v>
                </c:pt>
                <c:pt idx="49">
                  <c:v>8.35</c:v>
                </c:pt>
                <c:pt idx="50">
                  <c:v>8.2200000000000006</c:v>
                </c:pt>
                <c:pt idx="51">
                  <c:v>8.14</c:v>
                </c:pt>
                <c:pt idx="52">
                  <c:v>7.99</c:v>
                </c:pt>
                <c:pt idx="53">
                  <c:v>7.85</c:v>
                </c:pt>
                <c:pt idx="54">
                  <c:v>7.7</c:v>
                </c:pt>
                <c:pt idx="55">
                  <c:v>7.56</c:v>
                </c:pt>
                <c:pt idx="56">
                  <c:v>7.42</c:v>
                </c:pt>
                <c:pt idx="57">
                  <c:v>7.32</c:v>
                </c:pt>
                <c:pt idx="58">
                  <c:v>7.18</c:v>
                </c:pt>
                <c:pt idx="59">
                  <c:v>7.08</c:v>
                </c:pt>
                <c:pt idx="60">
                  <c:v>6.97</c:v>
                </c:pt>
                <c:pt idx="61">
                  <c:v>6.87</c:v>
                </c:pt>
                <c:pt idx="62">
                  <c:v>6.81</c:v>
                </c:pt>
                <c:pt idx="63">
                  <c:v>6.73</c:v>
                </c:pt>
                <c:pt idx="64">
                  <c:v>6.69</c:v>
                </c:pt>
                <c:pt idx="65">
                  <c:v>6.63</c:v>
                </c:pt>
                <c:pt idx="66">
                  <c:v>6.56</c:v>
                </c:pt>
                <c:pt idx="67">
                  <c:v>6.49</c:v>
                </c:pt>
                <c:pt idx="68">
                  <c:v>6.47</c:v>
                </c:pt>
                <c:pt idx="69">
                  <c:v>6.44</c:v>
                </c:pt>
                <c:pt idx="70">
                  <c:v>6.39</c:v>
                </c:pt>
                <c:pt idx="71">
                  <c:v>6.34</c:v>
                </c:pt>
                <c:pt idx="72">
                  <c:v>6.25</c:v>
                </c:pt>
                <c:pt idx="73">
                  <c:v>6.22</c:v>
                </c:pt>
                <c:pt idx="74">
                  <c:v>6.22</c:v>
                </c:pt>
                <c:pt idx="75">
                  <c:v>6.18</c:v>
                </c:pt>
                <c:pt idx="76">
                  <c:v>6.13</c:v>
                </c:pt>
                <c:pt idx="77">
                  <c:v>6.14</c:v>
                </c:pt>
                <c:pt idx="78">
                  <c:v>6.09</c:v>
                </c:pt>
                <c:pt idx="79">
                  <c:v>6.02</c:v>
                </c:pt>
                <c:pt idx="80">
                  <c:v>6</c:v>
                </c:pt>
                <c:pt idx="81">
                  <c:v>5.92</c:v>
                </c:pt>
                <c:pt idx="82">
                  <c:v>5.84</c:v>
                </c:pt>
                <c:pt idx="83">
                  <c:v>5.83</c:v>
                </c:pt>
                <c:pt idx="84">
                  <c:v>5.85</c:v>
                </c:pt>
                <c:pt idx="85">
                  <c:v>5.82</c:v>
                </c:pt>
                <c:pt idx="86">
                  <c:v>5.81</c:v>
                </c:pt>
                <c:pt idx="87">
                  <c:v>5.75</c:v>
                </c:pt>
                <c:pt idx="88">
                  <c:v>5.64</c:v>
                </c:pt>
                <c:pt idx="89">
                  <c:v>5.58</c:v>
                </c:pt>
                <c:pt idx="90">
                  <c:v>5.58</c:v>
                </c:pt>
                <c:pt idx="91">
                  <c:v>5.55</c:v>
                </c:pt>
                <c:pt idx="92">
                  <c:v>5.56</c:v>
                </c:pt>
                <c:pt idx="93">
                  <c:v>5.58</c:v>
                </c:pt>
                <c:pt idx="94">
                  <c:v>5.57</c:v>
                </c:pt>
                <c:pt idx="95">
                  <c:v>5.58</c:v>
                </c:pt>
                <c:pt idx="96">
                  <c:v>5.56</c:v>
                </c:pt>
                <c:pt idx="97">
                  <c:v>5.55</c:v>
                </c:pt>
                <c:pt idx="98">
                  <c:v>5.48</c:v>
                </c:pt>
                <c:pt idx="99">
                  <c:v>5.47</c:v>
                </c:pt>
                <c:pt idx="100">
                  <c:v>5.48</c:v>
                </c:pt>
                <c:pt idx="101">
                  <c:v>5.49</c:v>
                </c:pt>
                <c:pt idx="102">
                  <c:v>5.5</c:v>
                </c:pt>
                <c:pt idx="103">
                  <c:v>5.54</c:v>
                </c:pt>
                <c:pt idx="104">
                  <c:v>5.54</c:v>
                </c:pt>
                <c:pt idx="105">
                  <c:v>5.58</c:v>
                </c:pt>
                <c:pt idx="106">
                  <c:v>5.55</c:v>
                </c:pt>
                <c:pt idx="107">
                  <c:v>5.46</c:v>
                </c:pt>
                <c:pt idx="108">
                  <c:v>5.45</c:v>
                </c:pt>
                <c:pt idx="109">
                  <c:v>5.46</c:v>
                </c:pt>
                <c:pt idx="110">
                  <c:v>5.46</c:v>
                </c:pt>
                <c:pt idx="111">
                  <c:v>5.42</c:v>
                </c:pt>
                <c:pt idx="112">
                  <c:v>5.4</c:v>
                </c:pt>
                <c:pt idx="113">
                  <c:v>5.39</c:v>
                </c:pt>
                <c:pt idx="114">
                  <c:v>5.35</c:v>
                </c:pt>
                <c:pt idx="115">
                  <c:v>5.32</c:v>
                </c:pt>
                <c:pt idx="116">
                  <c:v>5.28</c:v>
                </c:pt>
                <c:pt idx="117">
                  <c:v>5.21</c:v>
                </c:pt>
                <c:pt idx="118">
                  <c:v>5.15</c:v>
                </c:pt>
                <c:pt idx="119">
                  <c:v>5.14</c:v>
                </c:pt>
                <c:pt idx="120">
                  <c:v>6.61</c:v>
                </c:pt>
                <c:pt idx="121">
                  <c:v>10.71</c:v>
                </c:pt>
                <c:pt idx="122">
                  <c:v>16.28</c:v>
                </c:pt>
                <c:pt idx="123">
                  <c:v>19.5</c:v>
                </c:pt>
                <c:pt idx="124">
                  <c:v>20.84</c:v>
                </c:pt>
                <c:pt idx="125">
                  <c:v>21.15</c:v>
                </c:pt>
                <c:pt idx="126">
                  <c:v>21.26</c:v>
                </c:pt>
                <c:pt idx="127">
                  <c:v>21.16</c:v>
                </c:pt>
                <c:pt idx="128">
                  <c:v>20.49</c:v>
                </c:pt>
                <c:pt idx="129">
                  <c:v>19.27</c:v>
                </c:pt>
                <c:pt idx="130">
                  <c:v>17.97</c:v>
                </c:pt>
                <c:pt idx="131">
                  <c:v>16.989999999999998</c:v>
                </c:pt>
                <c:pt idx="132">
                  <c:v>16.47</c:v>
                </c:pt>
                <c:pt idx="133">
                  <c:v>16.11</c:v>
                </c:pt>
                <c:pt idx="134">
                  <c:v>15.48</c:v>
                </c:pt>
                <c:pt idx="135">
                  <c:v>15.02</c:v>
                </c:pt>
                <c:pt idx="136">
                  <c:v>14.74</c:v>
                </c:pt>
                <c:pt idx="137">
                  <c:v>14.51</c:v>
                </c:pt>
                <c:pt idx="138">
                  <c:v>14.29</c:v>
                </c:pt>
                <c:pt idx="139">
                  <c:v>14.06</c:v>
                </c:pt>
                <c:pt idx="140">
                  <c:v>13.78</c:v>
                </c:pt>
                <c:pt idx="141">
                  <c:v>13.37</c:v>
                </c:pt>
                <c:pt idx="142">
                  <c:v>12.98</c:v>
                </c:pt>
                <c:pt idx="143">
                  <c:v>12.65</c:v>
                </c:pt>
                <c:pt idx="144">
                  <c:v>12.31</c:v>
                </c:pt>
                <c:pt idx="145">
                  <c:v>12.01</c:v>
                </c:pt>
                <c:pt idx="146">
                  <c:v>11.75</c:v>
                </c:pt>
                <c:pt idx="147">
                  <c:v>11.52</c:v>
                </c:pt>
                <c:pt idx="148">
                  <c:v>11.26</c:v>
                </c:pt>
                <c:pt idx="149">
                  <c:v>10.96</c:v>
                </c:pt>
                <c:pt idx="150">
                  <c:v>10.71</c:v>
                </c:pt>
                <c:pt idx="151">
                  <c:v>10.48</c:v>
                </c:pt>
                <c:pt idx="152">
                  <c:v>10.210000000000001</c:v>
                </c:pt>
                <c:pt idx="153">
                  <c:v>9.93</c:v>
                </c:pt>
                <c:pt idx="154">
                  <c:v>9.67</c:v>
                </c:pt>
                <c:pt idx="155">
                  <c:v>9.48</c:v>
                </c:pt>
                <c:pt idx="156">
                  <c:v>9.2100000000000009</c:v>
                </c:pt>
                <c:pt idx="157">
                  <c:v>9.06</c:v>
                </c:pt>
                <c:pt idx="158">
                  <c:v>8.81</c:v>
                </c:pt>
                <c:pt idx="159">
                  <c:v>8.61</c:v>
                </c:pt>
                <c:pt idx="160">
                  <c:v>8.48</c:v>
                </c:pt>
                <c:pt idx="161">
                  <c:v>8.27</c:v>
                </c:pt>
                <c:pt idx="162">
                  <c:v>8.11</c:v>
                </c:pt>
                <c:pt idx="163">
                  <c:v>7.97</c:v>
                </c:pt>
                <c:pt idx="164">
                  <c:v>7.82</c:v>
                </c:pt>
                <c:pt idx="165">
                  <c:v>7.68</c:v>
                </c:pt>
                <c:pt idx="166">
                  <c:v>7.55</c:v>
                </c:pt>
                <c:pt idx="167">
                  <c:v>7.43</c:v>
                </c:pt>
                <c:pt idx="168">
                  <c:v>7.31</c:v>
                </c:pt>
                <c:pt idx="169">
                  <c:v>7.22</c:v>
                </c:pt>
                <c:pt idx="170">
                  <c:v>7.12</c:v>
                </c:pt>
                <c:pt idx="171">
                  <c:v>7.02</c:v>
                </c:pt>
                <c:pt idx="172">
                  <c:v>6.91</c:v>
                </c:pt>
                <c:pt idx="173">
                  <c:v>6.79</c:v>
                </c:pt>
                <c:pt idx="174">
                  <c:v>6.74</c:v>
                </c:pt>
                <c:pt idx="175">
                  <c:v>6.69</c:v>
                </c:pt>
                <c:pt idx="176">
                  <c:v>6.58</c:v>
                </c:pt>
                <c:pt idx="177">
                  <c:v>6.47</c:v>
                </c:pt>
                <c:pt idx="178">
                  <c:v>6.41</c:v>
                </c:pt>
                <c:pt idx="179">
                  <c:v>6.33</c:v>
                </c:pt>
                <c:pt idx="180">
                  <c:v>6.23</c:v>
                </c:pt>
                <c:pt idx="181">
                  <c:v>6.17</c:v>
                </c:pt>
                <c:pt idx="182">
                  <c:v>6.1</c:v>
                </c:pt>
                <c:pt idx="183">
                  <c:v>6.03</c:v>
                </c:pt>
                <c:pt idx="184">
                  <c:v>5.95</c:v>
                </c:pt>
                <c:pt idx="185">
                  <c:v>5.9</c:v>
                </c:pt>
                <c:pt idx="186">
                  <c:v>5.83</c:v>
                </c:pt>
                <c:pt idx="187">
                  <c:v>5.79</c:v>
                </c:pt>
                <c:pt idx="188">
                  <c:v>5.75</c:v>
                </c:pt>
                <c:pt idx="189">
                  <c:v>5.74</c:v>
                </c:pt>
                <c:pt idx="190">
                  <c:v>5.73</c:v>
                </c:pt>
                <c:pt idx="191">
                  <c:v>5.69</c:v>
                </c:pt>
                <c:pt idx="192">
                  <c:v>5.6</c:v>
                </c:pt>
                <c:pt idx="193">
                  <c:v>5.73</c:v>
                </c:pt>
                <c:pt idx="194">
                  <c:v>5.51</c:v>
                </c:pt>
                <c:pt idx="195">
                  <c:v>5.43</c:v>
                </c:pt>
                <c:pt idx="196">
                  <c:v>5.36</c:v>
                </c:pt>
                <c:pt idx="197">
                  <c:v>5.31</c:v>
                </c:pt>
                <c:pt idx="198">
                  <c:v>5.24</c:v>
                </c:pt>
                <c:pt idx="199">
                  <c:v>5.18</c:v>
                </c:pt>
                <c:pt idx="200">
                  <c:v>5.07</c:v>
                </c:pt>
                <c:pt idx="201">
                  <c:v>5</c:v>
                </c:pt>
                <c:pt idx="202">
                  <c:v>4.91</c:v>
                </c:pt>
                <c:pt idx="203">
                  <c:v>4.8</c:v>
                </c:pt>
                <c:pt idx="204">
                  <c:v>4.79</c:v>
                </c:pt>
                <c:pt idx="205">
                  <c:v>4.71</c:v>
                </c:pt>
                <c:pt idx="206">
                  <c:v>4.66</c:v>
                </c:pt>
                <c:pt idx="207">
                  <c:v>4.62</c:v>
                </c:pt>
                <c:pt idx="208">
                  <c:v>4.5999999999999996</c:v>
                </c:pt>
                <c:pt idx="209">
                  <c:v>4.59</c:v>
                </c:pt>
                <c:pt idx="210">
                  <c:v>4.6399999999999997</c:v>
                </c:pt>
                <c:pt idx="211">
                  <c:v>4.88</c:v>
                </c:pt>
                <c:pt idx="212">
                  <c:v>6.91</c:v>
                </c:pt>
                <c:pt idx="213">
                  <c:v>8.1199999999999992</c:v>
                </c:pt>
                <c:pt idx="214">
                  <c:v>7.93</c:v>
                </c:pt>
                <c:pt idx="215">
                  <c:v>7.8</c:v>
                </c:pt>
                <c:pt idx="216">
                  <c:v>7.36</c:v>
                </c:pt>
                <c:pt idx="217">
                  <c:v>7.05</c:v>
                </c:pt>
                <c:pt idx="218">
                  <c:v>6.93</c:v>
                </c:pt>
                <c:pt idx="219">
                  <c:v>6.78</c:v>
                </c:pt>
                <c:pt idx="220">
                  <c:v>6.57</c:v>
                </c:pt>
                <c:pt idx="221">
                  <c:v>6.39</c:v>
                </c:pt>
                <c:pt idx="222">
                  <c:v>6.28</c:v>
                </c:pt>
                <c:pt idx="223">
                  <c:v>6.19</c:v>
                </c:pt>
                <c:pt idx="224">
                  <c:v>6.11</c:v>
                </c:pt>
                <c:pt idx="225">
                  <c:v>6.05</c:v>
                </c:pt>
                <c:pt idx="226">
                  <c:v>5.93</c:v>
                </c:pt>
                <c:pt idx="227">
                  <c:v>5.85</c:v>
                </c:pt>
                <c:pt idx="228">
                  <c:v>5.77</c:v>
                </c:pt>
                <c:pt idx="229">
                  <c:v>5.7</c:v>
                </c:pt>
                <c:pt idx="230">
                  <c:v>5.61</c:v>
                </c:pt>
                <c:pt idx="231">
                  <c:v>5.53</c:v>
                </c:pt>
                <c:pt idx="232">
                  <c:v>5.46</c:v>
                </c:pt>
                <c:pt idx="233">
                  <c:v>5.4</c:v>
                </c:pt>
                <c:pt idx="234">
                  <c:v>5.35</c:v>
                </c:pt>
                <c:pt idx="235">
                  <c:v>5.28</c:v>
                </c:pt>
                <c:pt idx="236">
                  <c:v>5.22</c:v>
                </c:pt>
                <c:pt idx="237">
                  <c:v>5.17</c:v>
                </c:pt>
                <c:pt idx="238">
                  <c:v>5.1100000000000003</c:v>
                </c:pt>
                <c:pt idx="239">
                  <c:v>5.05</c:v>
                </c:pt>
                <c:pt idx="240">
                  <c:v>4.99</c:v>
                </c:pt>
                <c:pt idx="241">
                  <c:v>4.95</c:v>
                </c:pt>
                <c:pt idx="242">
                  <c:v>4.91</c:v>
                </c:pt>
                <c:pt idx="243">
                  <c:v>4.84</c:v>
                </c:pt>
                <c:pt idx="244">
                  <c:v>4.79</c:v>
                </c:pt>
                <c:pt idx="245">
                  <c:v>4.72</c:v>
                </c:pt>
                <c:pt idx="246">
                  <c:v>4.7</c:v>
                </c:pt>
                <c:pt idx="247">
                  <c:v>4.67</c:v>
                </c:pt>
                <c:pt idx="248">
                  <c:v>4.6500000000000004</c:v>
                </c:pt>
                <c:pt idx="249">
                  <c:v>4.59</c:v>
                </c:pt>
                <c:pt idx="250">
                  <c:v>4.57</c:v>
                </c:pt>
                <c:pt idx="251">
                  <c:v>4.5599999999999996</c:v>
                </c:pt>
                <c:pt idx="252">
                  <c:v>4.5</c:v>
                </c:pt>
                <c:pt idx="253">
                  <c:v>4.45</c:v>
                </c:pt>
                <c:pt idx="254">
                  <c:v>4.45</c:v>
                </c:pt>
                <c:pt idx="255">
                  <c:v>4.4400000000000004</c:v>
                </c:pt>
                <c:pt idx="256">
                  <c:v>4.37</c:v>
                </c:pt>
                <c:pt idx="257">
                  <c:v>4.34</c:v>
                </c:pt>
                <c:pt idx="258">
                  <c:v>4.33</c:v>
                </c:pt>
                <c:pt idx="259">
                  <c:v>4.3</c:v>
                </c:pt>
                <c:pt idx="260">
                  <c:v>4.29</c:v>
                </c:pt>
                <c:pt idx="261">
                  <c:v>4.26</c:v>
                </c:pt>
                <c:pt idx="262">
                  <c:v>4.24</c:v>
                </c:pt>
                <c:pt idx="263">
                  <c:v>4.22</c:v>
                </c:pt>
                <c:pt idx="264">
                  <c:v>4.2</c:v>
                </c:pt>
                <c:pt idx="265">
                  <c:v>4.18</c:v>
                </c:pt>
                <c:pt idx="266">
                  <c:v>4.18</c:v>
                </c:pt>
                <c:pt idx="267">
                  <c:v>4.18</c:v>
                </c:pt>
                <c:pt idx="268">
                  <c:v>4.1500000000000004</c:v>
                </c:pt>
                <c:pt idx="269">
                  <c:v>4.1500000000000004</c:v>
                </c:pt>
                <c:pt idx="270">
                  <c:v>4.1399999999999997</c:v>
                </c:pt>
                <c:pt idx="271">
                  <c:v>4.1399999999999997</c:v>
                </c:pt>
                <c:pt idx="272">
                  <c:v>4.1500000000000004</c:v>
                </c:pt>
                <c:pt idx="273">
                  <c:v>4.1500000000000004</c:v>
                </c:pt>
                <c:pt idx="274">
                  <c:v>4.1500000000000004</c:v>
                </c:pt>
                <c:pt idx="275">
                  <c:v>4.13</c:v>
                </c:pt>
                <c:pt idx="276">
                  <c:v>4.1399999999999997</c:v>
                </c:pt>
                <c:pt idx="277">
                  <c:v>4.16</c:v>
                </c:pt>
                <c:pt idx="278">
                  <c:v>4.16</c:v>
                </c:pt>
                <c:pt idx="279">
                  <c:v>4.16</c:v>
                </c:pt>
                <c:pt idx="280">
                  <c:v>4.16</c:v>
                </c:pt>
                <c:pt idx="281">
                  <c:v>4.1900000000000004</c:v>
                </c:pt>
                <c:pt idx="282">
                  <c:v>4.18</c:v>
                </c:pt>
                <c:pt idx="283">
                  <c:v>4.18</c:v>
                </c:pt>
                <c:pt idx="284">
                  <c:v>4.2</c:v>
                </c:pt>
                <c:pt idx="285">
                  <c:v>4.21</c:v>
                </c:pt>
                <c:pt idx="286">
                  <c:v>4.21</c:v>
                </c:pt>
                <c:pt idx="287">
                  <c:v>4.33</c:v>
                </c:pt>
                <c:pt idx="288">
                  <c:v>4.6900000000000004</c:v>
                </c:pt>
                <c:pt idx="289">
                  <c:v>5.05</c:v>
                </c:pt>
                <c:pt idx="290">
                  <c:v>5.37</c:v>
                </c:pt>
                <c:pt idx="291">
                  <c:v>5.52</c:v>
                </c:pt>
                <c:pt idx="292">
                  <c:v>5.66</c:v>
                </c:pt>
                <c:pt idx="293">
                  <c:v>5.76</c:v>
                </c:pt>
                <c:pt idx="294">
                  <c:v>5.81</c:v>
                </c:pt>
                <c:pt idx="295">
                  <c:v>5.9</c:v>
                </c:pt>
                <c:pt idx="296">
                  <c:v>6.01</c:v>
                </c:pt>
                <c:pt idx="297">
                  <c:v>6.09</c:v>
                </c:pt>
                <c:pt idx="298">
                  <c:v>6.16</c:v>
                </c:pt>
                <c:pt idx="299">
                  <c:v>6.48</c:v>
                </c:pt>
                <c:pt idx="300">
                  <c:v>9.4700000000000006</c:v>
                </c:pt>
                <c:pt idx="301">
                  <c:v>14.72</c:v>
                </c:pt>
                <c:pt idx="302">
                  <c:v>17.03</c:v>
                </c:pt>
                <c:pt idx="303">
                  <c:v>16.690000000000001</c:v>
                </c:pt>
                <c:pt idx="304">
                  <c:v>4.8600000000000003</c:v>
                </c:pt>
                <c:pt idx="305">
                  <c:v>2.7</c:v>
                </c:pt>
                <c:pt idx="306">
                  <c:v>2.0499999999999998</c:v>
                </c:pt>
                <c:pt idx="307">
                  <c:v>1.73</c:v>
                </c:pt>
                <c:pt idx="308">
                  <c:v>1.54</c:v>
                </c:pt>
                <c:pt idx="309">
                  <c:v>1.4</c:v>
                </c:pt>
                <c:pt idx="310">
                  <c:v>1.3</c:v>
                </c:pt>
                <c:pt idx="311">
                  <c:v>1.2</c:v>
                </c:pt>
                <c:pt idx="312">
                  <c:v>10.81</c:v>
                </c:pt>
                <c:pt idx="313">
                  <c:v>78.25</c:v>
                </c:pt>
                <c:pt idx="314">
                  <c:v>80.77</c:v>
                </c:pt>
                <c:pt idx="315">
                  <c:v>80.790000000000006</c:v>
                </c:pt>
                <c:pt idx="316">
                  <c:v>80.8</c:v>
                </c:pt>
                <c:pt idx="317">
                  <c:v>80.849999999999994</c:v>
                </c:pt>
                <c:pt idx="318">
                  <c:v>36.68</c:v>
                </c:pt>
                <c:pt idx="319">
                  <c:v>2.37</c:v>
                </c:pt>
                <c:pt idx="320">
                  <c:v>0.87</c:v>
                </c:pt>
                <c:pt idx="321">
                  <c:v>0.62</c:v>
                </c:pt>
                <c:pt idx="322">
                  <c:v>0.5</c:v>
                </c:pt>
                <c:pt idx="323">
                  <c:v>0.44</c:v>
                </c:pt>
                <c:pt idx="324">
                  <c:v>0.4</c:v>
                </c:pt>
                <c:pt idx="325">
                  <c:v>0.37</c:v>
                </c:pt>
                <c:pt idx="326">
                  <c:v>0.31</c:v>
                </c:pt>
                <c:pt idx="327">
                  <c:v>0.28999999999999998</c:v>
                </c:pt>
                <c:pt idx="328">
                  <c:v>0.27</c:v>
                </c:pt>
                <c:pt idx="329">
                  <c:v>0.25</c:v>
                </c:pt>
                <c:pt idx="330">
                  <c:v>0.05</c:v>
                </c:pt>
                <c:pt idx="331">
                  <c:v>-0.05</c:v>
                </c:pt>
                <c:pt idx="332">
                  <c:v>-7.0000000000000007E-2</c:v>
                </c:pt>
                <c:pt idx="333">
                  <c:v>-0.04</c:v>
                </c:pt>
                <c:pt idx="334">
                  <c:v>0.06</c:v>
                </c:pt>
                <c:pt idx="335">
                  <c:v>-1.53</c:v>
                </c:pt>
                <c:pt idx="336">
                  <c:v>71.959999999999994</c:v>
                </c:pt>
                <c:pt idx="337">
                  <c:v>16.989999999999998</c:v>
                </c:pt>
                <c:pt idx="338">
                  <c:v>1.21</c:v>
                </c:pt>
                <c:pt idx="339">
                  <c:v>0.28000000000000003</c:v>
                </c:pt>
                <c:pt idx="340">
                  <c:v>0.14000000000000001</c:v>
                </c:pt>
                <c:pt idx="341">
                  <c:v>0.09</c:v>
                </c:pt>
                <c:pt idx="342">
                  <c:v>0.06</c:v>
                </c:pt>
                <c:pt idx="343">
                  <c:v>-0.83</c:v>
                </c:pt>
                <c:pt idx="344">
                  <c:v>76.3</c:v>
                </c:pt>
                <c:pt idx="345">
                  <c:v>80.66</c:v>
                </c:pt>
                <c:pt idx="346">
                  <c:v>80.92</c:v>
                </c:pt>
                <c:pt idx="347">
                  <c:v>80.88</c:v>
                </c:pt>
                <c:pt idx="348">
                  <c:v>80.78</c:v>
                </c:pt>
                <c:pt idx="349">
                  <c:v>80.680000000000007</c:v>
                </c:pt>
                <c:pt idx="350">
                  <c:v>80.63</c:v>
                </c:pt>
                <c:pt idx="351">
                  <c:v>80.56</c:v>
                </c:pt>
                <c:pt idx="352">
                  <c:v>80.59</c:v>
                </c:pt>
                <c:pt idx="353">
                  <c:v>84.56</c:v>
                </c:pt>
                <c:pt idx="354">
                  <c:v>92.89</c:v>
                </c:pt>
                <c:pt idx="355">
                  <c:v>93.35</c:v>
                </c:pt>
                <c:pt idx="356">
                  <c:v>92.27</c:v>
                </c:pt>
                <c:pt idx="357">
                  <c:v>90.01</c:v>
                </c:pt>
                <c:pt idx="358">
                  <c:v>89.71</c:v>
                </c:pt>
                <c:pt idx="359">
                  <c:v>89.64</c:v>
                </c:pt>
                <c:pt idx="360">
                  <c:v>89.56</c:v>
                </c:pt>
                <c:pt idx="361">
                  <c:v>89.51</c:v>
                </c:pt>
                <c:pt idx="362">
                  <c:v>89.13</c:v>
                </c:pt>
                <c:pt idx="363">
                  <c:v>90.06</c:v>
                </c:pt>
                <c:pt idx="364">
                  <c:v>90.64</c:v>
                </c:pt>
                <c:pt idx="365">
                  <c:v>89.98</c:v>
                </c:pt>
                <c:pt idx="366">
                  <c:v>89.8</c:v>
                </c:pt>
                <c:pt idx="367">
                  <c:v>89.72</c:v>
                </c:pt>
                <c:pt idx="368">
                  <c:v>89.71</c:v>
                </c:pt>
                <c:pt idx="369">
                  <c:v>89.03</c:v>
                </c:pt>
                <c:pt idx="370">
                  <c:v>5.91</c:v>
                </c:pt>
                <c:pt idx="371">
                  <c:v>1.07</c:v>
                </c:pt>
                <c:pt idx="372">
                  <c:v>0.64</c:v>
                </c:pt>
                <c:pt idx="373">
                  <c:v>0.54</c:v>
                </c:pt>
                <c:pt idx="374">
                  <c:v>0.5</c:v>
                </c:pt>
                <c:pt idx="375">
                  <c:v>0.53</c:v>
                </c:pt>
                <c:pt idx="376">
                  <c:v>0.44</c:v>
                </c:pt>
                <c:pt idx="377">
                  <c:v>0.7</c:v>
                </c:pt>
                <c:pt idx="378">
                  <c:v>2.38</c:v>
                </c:pt>
                <c:pt idx="379">
                  <c:v>3.14</c:v>
                </c:pt>
                <c:pt idx="380">
                  <c:v>3.58</c:v>
                </c:pt>
                <c:pt idx="381">
                  <c:v>3.83</c:v>
                </c:pt>
                <c:pt idx="382">
                  <c:v>4.03</c:v>
                </c:pt>
                <c:pt idx="383">
                  <c:v>4.2</c:v>
                </c:pt>
                <c:pt idx="384">
                  <c:v>4.28</c:v>
                </c:pt>
                <c:pt idx="385">
                  <c:v>4.42</c:v>
                </c:pt>
                <c:pt idx="386">
                  <c:v>4.47</c:v>
                </c:pt>
                <c:pt idx="387">
                  <c:v>4.49</c:v>
                </c:pt>
                <c:pt idx="388">
                  <c:v>4.47</c:v>
                </c:pt>
                <c:pt idx="389">
                  <c:v>4.4800000000000004</c:v>
                </c:pt>
                <c:pt idx="390">
                  <c:v>5.37</c:v>
                </c:pt>
                <c:pt idx="391">
                  <c:v>11.57</c:v>
                </c:pt>
                <c:pt idx="392">
                  <c:v>18.12</c:v>
                </c:pt>
                <c:pt idx="393">
                  <c:v>21.57</c:v>
                </c:pt>
                <c:pt idx="394">
                  <c:v>23.48</c:v>
                </c:pt>
                <c:pt idx="395">
                  <c:v>24.3</c:v>
                </c:pt>
                <c:pt idx="396">
                  <c:v>25.62</c:v>
                </c:pt>
                <c:pt idx="397">
                  <c:v>25.42</c:v>
                </c:pt>
                <c:pt idx="398">
                  <c:v>23.16</c:v>
                </c:pt>
                <c:pt idx="399">
                  <c:v>21.58</c:v>
                </c:pt>
                <c:pt idx="400">
                  <c:v>20.36</c:v>
                </c:pt>
                <c:pt idx="401">
                  <c:v>19.57</c:v>
                </c:pt>
                <c:pt idx="402">
                  <c:v>18.7</c:v>
                </c:pt>
                <c:pt idx="403">
                  <c:v>17.86</c:v>
                </c:pt>
                <c:pt idx="404">
                  <c:v>17.12</c:v>
                </c:pt>
                <c:pt idx="405">
                  <c:v>16.579999999999998</c:v>
                </c:pt>
                <c:pt idx="406">
                  <c:v>16.48</c:v>
                </c:pt>
                <c:pt idx="407">
                  <c:v>16.149999999999999</c:v>
                </c:pt>
                <c:pt idx="408">
                  <c:v>15.88</c:v>
                </c:pt>
                <c:pt idx="409">
                  <c:v>15.74</c:v>
                </c:pt>
                <c:pt idx="410">
                  <c:v>15.33</c:v>
                </c:pt>
                <c:pt idx="411">
                  <c:v>14.77</c:v>
                </c:pt>
                <c:pt idx="412">
                  <c:v>14.56</c:v>
                </c:pt>
                <c:pt idx="413">
                  <c:v>14.04</c:v>
                </c:pt>
                <c:pt idx="414">
                  <c:v>13.45</c:v>
                </c:pt>
                <c:pt idx="415">
                  <c:v>13.02</c:v>
                </c:pt>
                <c:pt idx="416">
                  <c:v>12.57</c:v>
                </c:pt>
                <c:pt idx="417">
                  <c:v>12.11</c:v>
                </c:pt>
                <c:pt idx="418">
                  <c:v>11.83</c:v>
                </c:pt>
                <c:pt idx="419">
                  <c:v>11.43</c:v>
                </c:pt>
                <c:pt idx="420">
                  <c:v>11.08</c:v>
                </c:pt>
                <c:pt idx="421">
                  <c:v>10.82</c:v>
                </c:pt>
                <c:pt idx="422">
                  <c:v>10.51</c:v>
                </c:pt>
                <c:pt idx="423">
                  <c:v>10.26</c:v>
                </c:pt>
                <c:pt idx="424">
                  <c:v>9.99</c:v>
                </c:pt>
                <c:pt idx="425">
                  <c:v>9.73</c:v>
                </c:pt>
                <c:pt idx="426">
                  <c:v>9.48</c:v>
                </c:pt>
                <c:pt idx="427">
                  <c:v>9.2799999999999994</c:v>
                </c:pt>
                <c:pt idx="428">
                  <c:v>9.06</c:v>
                </c:pt>
                <c:pt idx="429">
                  <c:v>8.89</c:v>
                </c:pt>
                <c:pt idx="430">
                  <c:v>8.69</c:v>
                </c:pt>
                <c:pt idx="431">
                  <c:v>8.4499999999999993</c:v>
                </c:pt>
                <c:pt idx="432">
                  <c:v>8.26</c:v>
                </c:pt>
                <c:pt idx="433">
                  <c:v>8.1199999999999992</c:v>
                </c:pt>
                <c:pt idx="434">
                  <c:v>7.99</c:v>
                </c:pt>
                <c:pt idx="435">
                  <c:v>7.88</c:v>
                </c:pt>
                <c:pt idx="436">
                  <c:v>7.76</c:v>
                </c:pt>
                <c:pt idx="437">
                  <c:v>7.59</c:v>
                </c:pt>
                <c:pt idx="438">
                  <c:v>7.49</c:v>
                </c:pt>
                <c:pt idx="439">
                  <c:v>7.35</c:v>
                </c:pt>
                <c:pt idx="440">
                  <c:v>7.19</c:v>
                </c:pt>
                <c:pt idx="441">
                  <c:v>7.07</c:v>
                </c:pt>
                <c:pt idx="442">
                  <c:v>6.96</c:v>
                </c:pt>
                <c:pt idx="443">
                  <c:v>6.88</c:v>
                </c:pt>
                <c:pt idx="444">
                  <c:v>6.82</c:v>
                </c:pt>
                <c:pt idx="445">
                  <c:v>6.75</c:v>
                </c:pt>
                <c:pt idx="446">
                  <c:v>6.64</c:v>
                </c:pt>
                <c:pt idx="447">
                  <c:v>6.55</c:v>
                </c:pt>
                <c:pt idx="448">
                  <c:v>6.51</c:v>
                </c:pt>
                <c:pt idx="449">
                  <c:v>6.46</c:v>
                </c:pt>
                <c:pt idx="450">
                  <c:v>6.38</c:v>
                </c:pt>
                <c:pt idx="451">
                  <c:v>6.29</c:v>
                </c:pt>
                <c:pt idx="452">
                  <c:v>6.26</c:v>
                </c:pt>
                <c:pt idx="453">
                  <c:v>6.23</c:v>
                </c:pt>
                <c:pt idx="454">
                  <c:v>6.18</c:v>
                </c:pt>
                <c:pt idx="455">
                  <c:v>6.1</c:v>
                </c:pt>
                <c:pt idx="456">
                  <c:v>6.03</c:v>
                </c:pt>
                <c:pt idx="457">
                  <c:v>6</c:v>
                </c:pt>
                <c:pt idx="458">
                  <c:v>5.94</c:v>
                </c:pt>
                <c:pt idx="459">
                  <c:v>5.93</c:v>
                </c:pt>
                <c:pt idx="460">
                  <c:v>5.89</c:v>
                </c:pt>
                <c:pt idx="461">
                  <c:v>5.84</c:v>
                </c:pt>
                <c:pt idx="462">
                  <c:v>5.8</c:v>
                </c:pt>
                <c:pt idx="463">
                  <c:v>5.78</c:v>
                </c:pt>
                <c:pt idx="464">
                  <c:v>5.76</c:v>
                </c:pt>
                <c:pt idx="465">
                  <c:v>5.75</c:v>
                </c:pt>
                <c:pt idx="466">
                  <c:v>5.74</c:v>
                </c:pt>
                <c:pt idx="467">
                  <c:v>5.7</c:v>
                </c:pt>
                <c:pt idx="468">
                  <c:v>5.69</c:v>
                </c:pt>
                <c:pt idx="469">
                  <c:v>5.65</c:v>
                </c:pt>
                <c:pt idx="470">
                  <c:v>5.63</c:v>
                </c:pt>
                <c:pt idx="471">
                  <c:v>5.65</c:v>
                </c:pt>
                <c:pt idx="472">
                  <c:v>5.64</c:v>
                </c:pt>
                <c:pt idx="473">
                  <c:v>5.63</c:v>
                </c:pt>
                <c:pt idx="474">
                  <c:v>5.63</c:v>
                </c:pt>
                <c:pt idx="475">
                  <c:v>5.62</c:v>
                </c:pt>
                <c:pt idx="476">
                  <c:v>5.6</c:v>
                </c:pt>
                <c:pt idx="477">
                  <c:v>5.61</c:v>
                </c:pt>
                <c:pt idx="478">
                  <c:v>5.72</c:v>
                </c:pt>
                <c:pt idx="479">
                  <c:v>5.77</c:v>
                </c:pt>
                <c:pt idx="480">
                  <c:v>5.81</c:v>
                </c:pt>
                <c:pt idx="481">
                  <c:v>6.7</c:v>
                </c:pt>
                <c:pt idx="482">
                  <c:v>9.59</c:v>
                </c:pt>
                <c:pt idx="483">
                  <c:v>11.49</c:v>
                </c:pt>
                <c:pt idx="484">
                  <c:v>10.69</c:v>
                </c:pt>
                <c:pt idx="485">
                  <c:v>9.65</c:v>
                </c:pt>
                <c:pt idx="486">
                  <c:v>8.93</c:v>
                </c:pt>
                <c:pt idx="487">
                  <c:v>8.5500000000000007</c:v>
                </c:pt>
                <c:pt idx="488">
                  <c:v>8.41</c:v>
                </c:pt>
                <c:pt idx="489">
                  <c:v>8.1300000000000008</c:v>
                </c:pt>
                <c:pt idx="490">
                  <c:v>7.68</c:v>
                </c:pt>
                <c:pt idx="491">
                  <c:v>7.07</c:v>
                </c:pt>
                <c:pt idx="492">
                  <c:v>6.57</c:v>
                </c:pt>
                <c:pt idx="493">
                  <c:v>6.27</c:v>
                </c:pt>
                <c:pt idx="494">
                  <c:v>6.03</c:v>
                </c:pt>
                <c:pt idx="495">
                  <c:v>5.88</c:v>
                </c:pt>
                <c:pt idx="496">
                  <c:v>5.78</c:v>
                </c:pt>
                <c:pt idx="497">
                  <c:v>5.7</c:v>
                </c:pt>
                <c:pt idx="498">
                  <c:v>5.63</c:v>
                </c:pt>
                <c:pt idx="499">
                  <c:v>5.57</c:v>
                </c:pt>
                <c:pt idx="500">
                  <c:v>5.52</c:v>
                </c:pt>
                <c:pt idx="501">
                  <c:v>5.47</c:v>
                </c:pt>
                <c:pt idx="502">
                  <c:v>5.39</c:v>
                </c:pt>
                <c:pt idx="503">
                  <c:v>5.34</c:v>
                </c:pt>
                <c:pt idx="504">
                  <c:v>5.27</c:v>
                </c:pt>
                <c:pt idx="505">
                  <c:v>5.2</c:v>
                </c:pt>
                <c:pt idx="506">
                  <c:v>5.13</c:v>
                </c:pt>
                <c:pt idx="507">
                  <c:v>5.07</c:v>
                </c:pt>
                <c:pt idx="508">
                  <c:v>5.03</c:v>
                </c:pt>
                <c:pt idx="509">
                  <c:v>4.99</c:v>
                </c:pt>
                <c:pt idx="510">
                  <c:v>4.9400000000000004</c:v>
                </c:pt>
                <c:pt idx="511">
                  <c:v>4.88</c:v>
                </c:pt>
                <c:pt idx="512">
                  <c:v>4.84</c:v>
                </c:pt>
                <c:pt idx="513">
                  <c:v>4.79</c:v>
                </c:pt>
                <c:pt idx="514">
                  <c:v>4.75</c:v>
                </c:pt>
                <c:pt idx="515">
                  <c:v>4.68</c:v>
                </c:pt>
                <c:pt idx="516">
                  <c:v>4.66</c:v>
                </c:pt>
                <c:pt idx="517">
                  <c:v>4.6399999999999997</c:v>
                </c:pt>
                <c:pt idx="518">
                  <c:v>4.5999999999999996</c:v>
                </c:pt>
                <c:pt idx="519">
                  <c:v>4.5599999999999996</c:v>
                </c:pt>
                <c:pt idx="520">
                  <c:v>4.5199999999999996</c:v>
                </c:pt>
                <c:pt idx="521">
                  <c:v>4.47</c:v>
                </c:pt>
                <c:pt idx="522">
                  <c:v>4.4400000000000004</c:v>
                </c:pt>
                <c:pt idx="523">
                  <c:v>4.4000000000000004</c:v>
                </c:pt>
                <c:pt idx="524">
                  <c:v>4.38</c:v>
                </c:pt>
                <c:pt idx="525">
                  <c:v>4.3499999999999996</c:v>
                </c:pt>
                <c:pt idx="526">
                  <c:v>4.33</c:v>
                </c:pt>
                <c:pt idx="527">
                  <c:v>4.32</c:v>
                </c:pt>
                <c:pt idx="528">
                  <c:v>4.3099999999999996</c:v>
                </c:pt>
                <c:pt idx="529">
                  <c:v>4.28</c:v>
                </c:pt>
                <c:pt idx="530">
                  <c:v>4.2699999999999996</c:v>
                </c:pt>
                <c:pt idx="531">
                  <c:v>4.2300000000000004</c:v>
                </c:pt>
                <c:pt idx="532">
                  <c:v>4.22</c:v>
                </c:pt>
                <c:pt idx="533">
                  <c:v>4.21</c:v>
                </c:pt>
                <c:pt idx="534">
                  <c:v>4.2</c:v>
                </c:pt>
                <c:pt idx="535">
                  <c:v>4.17</c:v>
                </c:pt>
                <c:pt idx="536">
                  <c:v>4.17</c:v>
                </c:pt>
                <c:pt idx="537">
                  <c:v>4.17</c:v>
                </c:pt>
                <c:pt idx="538">
                  <c:v>4.1500000000000004</c:v>
                </c:pt>
                <c:pt idx="539">
                  <c:v>4.1399999999999997</c:v>
                </c:pt>
                <c:pt idx="540">
                  <c:v>4.12</c:v>
                </c:pt>
                <c:pt idx="541">
                  <c:v>4.12</c:v>
                </c:pt>
                <c:pt idx="542">
                  <c:v>4.13</c:v>
                </c:pt>
                <c:pt idx="543">
                  <c:v>4.13</c:v>
                </c:pt>
                <c:pt idx="544">
                  <c:v>4.1399999999999997</c:v>
                </c:pt>
                <c:pt idx="545">
                  <c:v>4.1500000000000004</c:v>
                </c:pt>
                <c:pt idx="546">
                  <c:v>4.1399999999999997</c:v>
                </c:pt>
                <c:pt idx="547">
                  <c:v>4.1399999999999997</c:v>
                </c:pt>
                <c:pt idx="548">
                  <c:v>4.1500000000000004</c:v>
                </c:pt>
                <c:pt idx="549">
                  <c:v>4.16</c:v>
                </c:pt>
                <c:pt idx="550">
                  <c:v>4.17</c:v>
                </c:pt>
                <c:pt idx="551">
                  <c:v>4.18</c:v>
                </c:pt>
                <c:pt idx="552">
                  <c:v>4.1900000000000004</c:v>
                </c:pt>
                <c:pt idx="553">
                  <c:v>4.2</c:v>
                </c:pt>
                <c:pt idx="554">
                  <c:v>4.1900000000000004</c:v>
                </c:pt>
                <c:pt idx="555">
                  <c:v>4.22</c:v>
                </c:pt>
                <c:pt idx="556">
                  <c:v>4.24</c:v>
                </c:pt>
                <c:pt idx="557">
                  <c:v>4.25</c:v>
                </c:pt>
                <c:pt idx="558">
                  <c:v>4.24</c:v>
                </c:pt>
                <c:pt idx="559">
                  <c:v>4.24</c:v>
                </c:pt>
                <c:pt idx="560">
                  <c:v>4.25</c:v>
                </c:pt>
                <c:pt idx="561">
                  <c:v>4.2699999999999996</c:v>
                </c:pt>
                <c:pt idx="562">
                  <c:v>4.2699999999999996</c:v>
                </c:pt>
                <c:pt idx="563">
                  <c:v>4.3</c:v>
                </c:pt>
                <c:pt idx="564">
                  <c:v>4.32</c:v>
                </c:pt>
                <c:pt idx="565">
                  <c:v>4.34</c:v>
                </c:pt>
                <c:pt idx="566">
                  <c:v>4.3499999999999996</c:v>
                </c:pt>
                <c:pt idx="567">
                  <c:v>4.33</c:v>
                </c:pt>
                <c:pt idx="568">
                  <c:v>4.3099999999999996</c:v>
                </c:pt>
                <c:pt idx="569">
                  <c:v>4.41</c:v>
                </c:pt>
                <c:pt idx="570">
                  <c:v>6.19</c:v>
                </c:pt>
                <c:pt idx="571">
                  <c:v>9.56</c:v>
                </c:pt>
                <c:pt idx="572">
                  <c:v>10.41</c:v>
                </c:pt>
                <c:pt idx="573">
                  <c:v>9.9</c:v>
                </c:pt>
                <c:pt idx="574">
                  <c:v>9.58</c:v>
                </c:pt>
                <c:pt idx="575">
                  <c:v>9.59</c:v>
                </c:pt>
                <c:pt idx="576">
                  <c:v>10.039999999999999</c:v>
                </c:pt>
                <c:pt idx="577">
                  <c:v>10.45</c:v>
                </c:pt>
                <c:pt idx="578">
                  <c:v>10.01</c:v>
                </c:pt>
                <c:pt idx="579">
                  <c:v>9.5299999999999994</c:v>
                </c:pt>
                <c:pt idx="580">
                  <c:v>9.15</c:v>
                </c:pt>
                <c:pt idx="581">
                  <c:v>8.7899999999999991</c:v>
                </c:pt>
                <c:pt idx="582">
                  <c:v>8.58</c:v>
                </c:pt>
                <c:pt idx="583">
                  <c:v>8.41</c:v>
                </c:pt>
                <c:pt idx="584">
                  <c:v>8.18</c:v>
                </c:pt>
                <c:pt idx="585">
                  <c:v>7.92</c:v>
                </c:pt>
                <c:pt idx="586">
                  <c:v>7.82</c:v>
                </c:pt>
                <c:pt idx="587">
                  <c:v>7.75</c:v>
                </c:pt>
                <c:pt idx="588">
                  <c:v>7.65</c:v>
                </c:pt>
                <c:pt idx="589">
                  <c:v>7.43</c:v>
                </c:pt>
                <c:pt idx="590">
                  <c:v>7.29</c:v>
                </c:pt>
                <c:pt idx="591">
                  <c:v>7.1</c:v>
                </c:pt>
                <c:pt idx="592">
                  <c:v>6.95</c:v>
                </c:pt>
                <c:pt idx="593">
                  <c:v>6.81</c:v>
                </c:pt>
                <c:pt idx="594">
                  <c:v>6.68</c:v>
                </c:pt>
                <c:pt idx="595">
                  <c:v>6.57</c:v>
                </c:pt>
                <c:pt idx="596">
                  <c:v>6.43</c:v>
                </c:pt>
                <c:pt idx="597">
                  <c:v>6.25</c:v>
                </c:pt>
                <c:pt idx="598">
                  <c:v>6.16</c:v>
                </c:pt>
                <c:pt idx="599">
                  <c:v>6.04</c:v>
                </c:pt>
                <c:pt idx="600">
                  <c:v>6.01</c:v>
                </c:pt>
                <c:pt idx="601">
                  <c:v>5.96</c:v>
                </c:pt>
                <c:pt idx="602">
                  <c:v>5.87</c:v>
                </c:pt>
                <c:pt idx="603">
                  <c:v>5.77</c:v>
                </c:pt>
                <c:pt idx="604">
                  <c:v>5.65</c:v>
                </c:pt>
                <c:pt idx="605">
                  <c:v>5.57</c:v>
                </c:pt>
                <c:pt idx="606">
                  <c:v>5.54</c:v>
                </c:pt>
                <c:pt idx="607">
                  <c:v>5.44</c:v>
                </c:pt>
                <c:pt idx="608">
                  <c:v>5.37</c:v>
                </c:pt>
                <c:pt idx="609">
                  <c:v>5.31</c:v>
                </c:pt>
                <c:pt idx="610">
                  <c:v>5.25</c:v>
                </c:pt>
                <c:pt idx="611">
                  <c:v>5.2</c:v>
                </c:pt>
                <c:pt idx="612">
                  <c:v>5.08</c:v>
                </c:pt>
                <c:pt idx="613">
                  <c:v>5.0199999999999996</c:v>
                </c:pt>
                <c:pt idx="614">
                  <c:v>4.97</c:v>
                </c:pt>
                <c:pt idx="615">
                  <c:v>4.9000000000000004</c:v>
                </c:pt>
                <c:pt idx="616">
                  <c:v>4.83</c:v>
                </c:pt>
                <c:pt idx="617">
                  <c:v>4.7699999999999996</c:v>
                </c:pt>
                <c:pt idx="618">
                  <c:v>4.71</c:v>
                </c:pt>
                <c:pt idx="619">
                  <c:v>4.63</c:v>
                </c:pt>
                <c:pt idx="620">
                  <c:v>4.59</c:v>
                </c:pt>
                <c:pt idx="621">
                  <c:v>4.54</c:v>
                </c:pt>
                <c:pt idx="622">
                  <c:v>4.5</c:v>
                </c:pt>
                <c:pt idx="623">
                  <c:v>4.47</c:v>
                </c:pt>
                <c:pt idx="624">
                  <c:v>4.41</c:v>
                </c:pt>
                <c:pt idx="625">
                  <c:v>4.3600000000000003</c:v>
                </c:pt>
                <c:pt idx="626">
                  <c:v>4.3</c:v>
                </c:pt>
                <c:pt idx="627">
                  <c:v>4.22</c:v>
                </c:pt>
                <c:pt idx="628">
                  <c:v>4.1399999999999997</c:v>
                </c:pt>
                <c:pt idx="629">
                  <c:v>4.13</c:v>
                </c:pt>
                <c:pt idx="630">
                  <c:v>4.09</c:v>
                </c:pt>
                <c:pt idx="631">
                  <c:v>4.03</c:v>
                </c:pt>
                <c:pt idx="632">
                  <c:v>4.01</c:v>
                </c:pt>
                <c:pt idx="633">
                  <c:v>3.99</c:v>
                </c:pt>
                <c:pt idx="634">
                  <c:v>3.99</c:v>
                </c:pt>
                <c:pt idx="635">
                  <c:v>3.96</c:v>
                </c:pt>
                <c:pt idx="636">
                  <c:v>3.96</c:v>
                </c:pt>
                <c:pt idx="637">
                  <c:v>3.95</c:v>
                </c:pt>
                <c:pt idx="638">
                  <c:v>3.97</c:v>
                </c:pt>
                <c:pt idx="639">
                  <c:v>3.98</c:v>
                </c:pt>
                <c:pt idx="640">
                  <c:v>3.97</c:v>
                </c:pt>
                <c:pt idx="641">
                  <c:v>3.92</c:v>
                </c:pt>
                <c:pt idx="642">
                  <c:v>3.88</c:v>
                </c:pt>
                <c:pt idx="643">
                  <c:v>3.87</c:v>
                </c:pt>
                <c:pt idx="644">
                  <c:v>3.94</c:v>
                </c:pt>
                <c:pt idx="645">
                  <c:v>3.92</c:v>
                </c:pt>
                <c:pt idx="646">
                  <c:v>3.86</c:v>
                </c:pt>
                <c:pt idx="647">
                  <c:v>3.83</c:v>
                </c:pt>
                <c:pt idx="648">
                  <c:v>3.83</c:v>
                </c:pt>
                <c:pt idx="649">
                  <c:v>3.84</c:v>
                </c:pt>
                <c:pt idx="650">
                  <c:v>3.86</c:v>
                </c:pt>
                <c:pt idx="651">
                  <c:v>3.89</c:v>
                </c:pt>
                <c:pt idx="652">
                  <c:v>3.92</c:v>
                </c:pt>
                <c:pt idx="653">
                  <c:v>3.88</c:v>
                </c:pt>
                <c:pt idx="654">
                  <c:v>3.91</c:v>
                </c:pt>
                <c:pt idx="655">
                  <c:v>3.93</c:v>
                </c:pt>
                <c:pt idx="656">
                  <c:v>3.95</c:v>
                </c:pt>
                <c:pt idx="657">
                  <c:v>3.91</c:v>
                </c:pt>
                <c:pt idx="658">
                  <c:v>3.79</c:v>
                </c:pt>
                <c:pt idx="659">
                  <c:v>3.78</c:v>
                </c:pt>
                <c:pt idx="660">
                  <c:v>4.59</c:v>
                </c:pt>
                <c:pt idx="661">
                  <c:v>9.9499999999999993</c:v>
                </c:pt>
                <c:pt idx="662">
                  <c:v>15.29</c:v>
                </c:pt>
                <c:pt idx="663">
                  <c:v>18.16</c:v>
                </c:pt>
                <c:pt idx="664">
                  <c:v>19.41</c:v>
                </c:pt>
                <c:pt idx="665">
                  <c:v>19.829999999999998</c:v>
                </c:pt>
                <c:pt idx="666">
                  <c:v>20.059999999999999</c:v>
                </c:pt>
                <c:pt idx="667">
                  <c:v>20.079999999999998</c:v>
                </c:pt>
                <c:pt idx="668">
                  <c:v>19.02</c:v>
                </c:pt>
                <c:pt idx="669">
                  <c:v>17.87</c:v>
                </c:pt>
                <c:pt idx="670">
                  <c:v>17.059999999999999</c:v>
                </c:pt>
                <c:pt idx="671">
                  <c:v>16.100000000000001</c:v>
                </c:pt>
                <c:pt idx="672">
                  <c:v>15.43</c:v>
                </c:pt>
                <c:pt idx="673">
                  <c:v>14.92</c:v>
                </c:pt>
                <c:pt idx="674">
                  <c:v>14.47</c:v>
                </c:pt>
                <c:pt idx="675">
                  <c:v>14.13</c:v>
                </c:pt>
                <c:pt idx="676">
                  <c:v>13.83</c:v>
                </c:pt>
                <c:pt idx="677">
                  <c:v>13.6</c:v>
                </c:pt>
                <c:pt idx="678">
                  <c:v>13.4</c:v>
                </c:pt>
                <c:pt idx="679">
                  <c:v>13.18</c:v>
                </c:pt>
                <c:pt idx="680">
                  <c:v>13</c:v>
                </c:pt>
                <c:pt idx="681">
                  <c:v>12.68</c:v>
                </c:pt>
                <c:pt idx="682">
                  <c:v>12.27</c:v>
                </c:pt>
                <c:pt idx="683">
                  <c:v>11.94</c:v>
                </c:pt>
                <c:pt idx="684">
                  <c:v>11.59</c:v>
                </c:pt>
                <c:pt idx="685">
                  <c:v>11.32</c:v>
                </c:pt>
                <c:pt idx="686">
                  <c:v>11.06</c:v>
                </c:pt>
                <c:pt idx="687">
                  <c:v>10.79</c:v>
                </c:pt>
                <c:pt idx="688">
                  <c:v>10.43</c:v>
                </c:pt>
                <c:pt idx="689">
                  <c:v>10.119999999999999</c:v>
                </c:pt>
                <c:pt idx="690">
                  <c:v>9.8800000000000008</c:v>
                </c:pt>
                <c:pt idx="691">
                  <c:v>9.6</c:v>
                </c:pt>
                <c:pt idx="692">
                  <c:v>9.4</c:v>
                </c:pt>
                <c:pt idx="693">
                  <c:v>9.17</c:v>
                </c:pt>
                <c:pt idx="694">
                  <c:v>8.94</c:v>
                </c:pt>
                <c:pt idx="695">
                  <c:v>8.67</c:v>
                </c:pt>
                <c:pt idx="696">
                  <c:v>8.4499999999999993</c:v>
                </c:pt>
                <c:pt idx="697">
                  <c:v>8.26</c:v>
                </c:pt>
                <c:pt idx="698">
                  <c:v>8.06</c:v>
                </c:pt>
                <c:pt idx="699">
                  <c:v>7.87</c:v>
                </c:pt>
                <c:pt idx="700">
                  <c:v>7.66</c:v>
                </c:pt>
                <c:pt idx="701">
                  <c:v>7.44</c:v>
                </c:pt>
                <c:pt idx="702">
                  <c:v>7.3</c:v>
                </c:pt>
                <c:pt idx="703">
                  <c:v>7.17</c:v>
                </c:pt>
                <c:pt idx="704">
                  <c:v>7.03</c:v>
                </c:pt>
                <c:pt idx="705">
                  <c:v>6.87</c:v>
                </c:pt>
                <c:pt idx="706">
                  <c:v>6.75</c:v>
                </c:pt>
                <c:pt idx="707">
                  <c:v>6.6</c:v>
                </c:pt>
                <c:pt idx="708">
                  <c:v>6.46</c:v>
                </c:pt>
                <c:pt idx="709">
                  <c:v>6.35</c:v>
                </c:pt>
                <c:pt idx="710">
                  <c:v>6.26</c:v>
                </c:pt>
                <c:pt idx="711">
                  <c:v>6.17</c:v>
                </c:pt>
                <c:pt idx="712">
                  <c:v>6.07</c:v>
                </c:pt>
                <c:pt idx="713">
                  <c:v>5.97</c:v>
                </c:pt>
                <c:pt idx="714">
                  <c:v>5.89</c:v>
                </c:pt>
                <c:pt idx="715">
                  <c:v>5.79</c:v>
                </c:pt>
                <c:pt idx="716">
                  <c:v>5.67</c:v>
                </c:pt>
                <c:pt idx="717">
                  <c:v>5.61</c:v>
                </c:pt>
                <c:pt idx="718">
                  <c:v>5.51</c:v>
                </c:pt>
                <c:pt idx="719">
                  <c:v>5.4</c:v>
                </c:pt>
                <c:pt idx="720">
                  <c:v>5.34</c:v>
                </c:pt>
                <c:pt idx="721">
                  <c:v>5.27</c:v>
                </c:pt>
                <c:pt idx="722">
                  <c:v>5.21</c:v>
                </c:pt>
                <c:pt idx="723">
                  <c:v>5.15</c:v>
                </c:pt>
                <c:pt idx="724">
                  <c:v>5.08</c:v>
                </c:pt>
                <c:pt idx="725">
                  <c:v>5.05</c:v>
                </c:pt>
                <c:pt idx="726">
                  <c:v>4.9800000000000004</c:v>
                </c:pt>
                <c:pt idx="727">
                  <c:v>4.96</c:v>
                </c:pt>
                <c:pt idx="728">
                  <c:v>4.93</c:v>
                </c:pt>
                <c:pt idx="729">
                  <c:v>4.87</c:v>
                </c:pt>
                <c:pt idx="730">
                  <c:v>4.8499999999999996</c:v>
                </c:pt>
                <c:pt idx="731">
                  <c:v>4.88</c:v>
                </c:pt>
                <c:pt idx="732">
                  <c:v>4.84</c:v>
                </c:pt>
                <c:pt idx="733">
                  <c:v>4.8099999999999996</c:v>
                </c:pt>
                <c:pt idx="734">
                  <c:v>4.76</c:v>
                </c:pt>
                <c:pt idx="735">
                  <c:v>4.72</c:v>
                </c:pt>
                <c:pt idx="736">
                  <c:v>4.71</c:v>
                </c:pt>
                <c:pt idx="737">
                  <c:v>4.68</c:v>
                </c:pt>
                <c:pt idx="738">
                  <c:v>4.66</c:v>
                </c:pt>
                <c:pt idx="739">
                  <c:v>4.6399999999999997</c:v>
                </c:pt>
                <c:pt idx="740">
                  <c:v>4.6100000000000003</c:v>
                </c:pt>
                <c:pt idx="741">
                  <c:v>4.6100000000000003</c:v>
                </c:pt>
                <c:pt idx="742">
                  <c:v>4.5999999999999996</c:v>
                </c:pt>
                <c:pt idx="743">
                  <c:v>4.58</c:v>
                </c:pt>
                <c:pt idx="744">
                  <c:v>4.58</c:v>
                </c:pt>
                <c:pt idx="745">
                  <c:v>4.5599999999999996</c:v>
                </c:pt>
                <c:pt idx="746">
                  <c:v>4.55</c:v>
                </c:pt>
                <c:pt idx="747">
                  <c:v>4.5599999999999996</c:v>
                </c:pt>
                <c:pt idx="748">
                  <c:v>4.6100000000000003</c:v>
                </c:pt>
                <c:pt idx="749">
                  <c:v>4.67</c:v>
                </c:pt>
                <c:pt idx="750">
                  <c:v>4.75</c:v>
                </c:pt>
                <c:pt idx="751">
                  <c:v>5.9</c:v>
                </c:pt>
                <c:pt idx="752">
                  <c:v>8.98</c:v>
                </c:pt>
                <c:pt idx="753">
                  <c:v>11.47</c:v>
                </c:pt>
                <c:pt idx="754">
                  <c:v>11.22</c:v>
                </c:pt>
                <c:pt idx="755">
                  <c:v>9.99</c:v>
                </c:pt>
                <c:pt idx="756">
                  <c:v>9.2100000000000009</c:v>
                </c:pt>
                <c:pt idx="757">
                  <c:v>8.7899999999999991</c:v>
                </c:pt>
                <c:pt idx="758">
                  <c:v>8.6300000000000008</c:v>
                </c:pt>
                <c:pt idx="759">
                  <c:v>8.44</c:v>
                </c:pt>
                <c:pt idx="760">
                  <c:v>7.8</c:v>
                </c:pt>
                <c:pt idx="761">
                  <c:v>7.05</c:v>
                </c:pt>
                <c:pt idx="762">
                  <c:v>6.58</c:v>
                </c:pt>
                <c:pt idx="763">
                  <c:v>6.24</c:v>
                </c:pt>
                <c:pt idx="764">
                  <c:v>5.98</c:v>
                </c:pt>
                <c:pt idx="765">
                  <c:v>5.79</c:v>
                </c:pt>
                <c:pt idx="766">
                  <c:v>5.66</c:v>
                </c:pt>
                <c:pt idx="767">
                  <c:v>5.57</c:v>
                </c:pt>
                <c:pt idx="768">
                  <c:v>5.5</c:v>
                </c:pt>
                <c:pt idx="769">
                  <c:v>5.41</c:v>
                </c:pt>
                <c:pt idx="770">
                  <c:v>5.35</c:v>
                </c:pt>
                <c:pt idx="771">
                  <c:v>5.28</c:v>
                </c:pt>
                <c:pt idx="772">
                  <c:v>5.19</c:v>
                </c:pt>
                <c:pt idx="773">
                  <c:v>5.1100000000000003</c:v>
                </c:pt>
                <c:pt idx="774">
                  <c:v>5.04</c:v>
                </c:pt>
                <c:pt idx="775">
                  <c:v>4.97</c:v>
                </c:pt>
                <c:pt idx="776">
                  <c:v>4.9000000000000004</c:v>
                </c:pt>
                <c:pt idx="777">
                  <c:v>4.83</c:v>
                </c:pt>
                <c:pt idx="778">
                  <c:v>4.7699999999999996</c:v>
                </c:pt>
                <c:pt idx="779">
                  <c:v>4.71</c:v>
                </c:pt>
                <c:pt idx="780">
                  <c:v>4.6500000000000004</c:v>
                </c:pt>
                <c:pt idx="781">
                  <c:v>4.6100000000000003</c:v>
                </c:pt>
                <c:pt idx="782">
                  <c:v>4.55</c:v>
                </c:pt>
                <c:pt idx="783">
                  <c:v>4.5</c:v>
                </c:pt>
                <c:pt idx="784">
                  <c:v>4.4400000000000004</c:v>
                </c:pt>
                <c:pt idx="785">
                  <c:v>4.38</c:v>
                </c:pt>
                <c:pt idx="786">
                  <c:v>4.32</c:v>
                </c:pt>
                <c:pt idx="787">
                  <c:v>4.26</c:v>
                </c:pt>
                <c:pt idx="788">
                  <c:v>4.22</c:v>
                </c:pt>
                <c:pt idx="789">
                  <c:v>4.17</c:v>
                </c:pt>
                <c:pt idx="790">
                  <c:v>4.12</c:v>
                </c:pt>
                <c:pt idx="791">
                  <c:v>4.08</c:v>
                </c:pt>
                <c:pt idx="792">
                  <c:v>4.04</c:v>
                </c:pt>
                <c:pt idx="793">
                  <c:v>3.98</c:v>
                </c:pt>
                <c:pt idx="794">
                  <c:v>3.95</c:v>
                </c:pt>
                <c:pt idx="795">
                  <c:v>3.92</c:v>
                </c:pt>
                <c:pt idx="796">
                  <c:v>3.88</c:v>
                </c:pt>
                <c:pt idx="797">
                  <c:v>3.85</c:v>
                </c:pt>
                <c:pt idx="798">
                  <c:v>3.82</c:v>
                </c:pt>
                <c:pt idx="799">
                  <c:v>3.8</c:v>
                </c:pt>
                <c:pt idx="800">
                  <c:v>3.78</c:v>
                </c:pt>
                <c:pt idx="801">
                  <c:v>3.77</c:v>
                </c:pt>
                <c:pt idx="802">
                  <c:v>3.74</c:v>
                </c:pt>
                <c:pt idx="803">
                  <c:v>3.7</c:v>
                </c:pt>
                <c:pt idx="804">
                  <c:v>3.69</c:v>
                </c:pt>
                <c:pt idx="805">
                  <c:v>3.68</c:v>
                </c:pt>
                <c:pt idx="806">
                  <c:v>3.67</c:v>
                </c:pt>
                <c:pt idx="807">
                  <c:v>3.65</c:v>
                </c:pt>
                <c:pt idx="808">
                  <c:v>3.65</c:v>
                </c:pt>
                <c:pt idx="809">
                  <c:v>3.63</c:v>
                </c:pt>
                <c:pt idx="810">
                  <c:v>3.62</c:v>
                </c:pt>
                <c:pt idx="811">
                  <c:v>3.6</c:v>
                </c:pt>
                <c:pt idx="812">
                  <c:v>3.59</c:v>
                </c:pt>
                <c:pt idx="813">
                  <c:v>3.58</c:v>
                </c:pt>
                <c:pt idx="814">
                  <c:v>3.57</c:v>
                </c:pt>
                <c:pt idx="815">
                  <c:v>3.57</c:v>
                </c:pt>
                <c:pt idx="816">
                  <c:v>3.57</c:v>
                </c:pt>
                <c:pt idx="817">
                  <c:v>3.57</c:v>
                </c:pt>
                <c:pt idx="818">
                  <c:v>3.57</c:v>
                </c:pt>
                <c:pt idx="819">
                  <c:v>3.57</c:v>
                </c:pt>
                <c:pt idx="820">
                  <c:v>3.57</c:v>
                </c:pt>
                <c:pt idx="821">
                  <c:v>3.56</c:v>
                </c:pt>
                <c:pt idx="822">
                  <c:v>3.55</c:v>
                </c:pt>
                <c:pt idx="823">
                  <c:v>3.55</c:v>
                </c:pt>
                <c:pt idx="824">
                  <c:v>3.56</c:v>
                </c:pt>
                <c:pt idx="825">
                  <c:v>3.56</c:v>
                </c:pt>
                <c:pt idx="826">
                  <c:v>3.58</c:v>
                </c:pt>
                <c:pt idx="827">
                  <c:v>3.59</c:v>
                </c:pt>
                <c:pt idx="828">
                  <c:v>3.6</c:v>
                </c:pt>
                <c:pt idx="829">
                  <c:v>3.61</c:v>
                </c:pt>
                <c:pt idx="830">
                  <c:v>3.63</c:v>
                </c:pt>
                <c:pt idx="831">
                  <c:v>3.64</c:v>
                </c:pt>
                <c:pt idx="832">
                  <c:v>3.65</c:v>
                </c:pt>
                <c:pt idx="833">
                  <c:v>3.66</c:v>
                </c:pt>
                <c:pt idx="834">
                  <c:v>3.67</c:v>
                </c:pt>
                <c:pt idx="835">
                  <c:v>3.68</c:v>
                </c:pt>
                <c:pt idx="836">
                  <c:v>3.68</c:v>
                </c:pt>
                <c:pt idx="837">
                  <c:v>3.67</c:v>
                </c:pt>
                <c:pt idx="838">
                  <c:v>3.68</c:v>
                </c:pt>
                <c:pt idx="839">
                  <c:v>3.79</c:v>
                </c:pt>
                <c:pt idx="840">
                  <c:v>4.55</c:v>
                </c:pt>
                <c:pt idx="841">
                  <c:v>8.67</c:v>
                </c:pt>
                <c:pt idx="842">
                  <c:v>10.050000000000001</c:v>
                </c:pt>
                <c:pt idx="843">
                  <c:v>9.58</c:v>
                </c:pt>
                <c:pt idx="844">
                  <c:v>9.25</c:v>
                </c:pt>
                <c:pt idx="845">
                  <c:v>9.31</c:v>
                </c:pt>
                <c:pt idx="846">
                  <c:v>9.92</c:v>
                </c:pt>
                <c:pt idx="847">
                  <c:v>10.17</c:v>
                </c:pt>
                <c:pt idx="848">
                  <c:v>9.65</c:v>
                </c:pt>
                <c:pt idx="849">
                  <c:v>9.24</c:v>
                </c:pt>
                <c:pt idx="850">
                  <c:v>8.84</c:v>
                </c:pt>
                <c:pt idx="851">
                  <c:v>8.58</c:v>
                </c:pt>
                <c:pt idx="852">
                  <c:v>8.2899999999999991</c:v>
                </c:pt>
                <c:pt idx="853">
                  <c:v>8.1199999999999992</c:v>
                </c:pt>
                <c:pt idx="854">
                  <c:v>8.01</c:v>
                </c:pt>
                <c:pt idx="855">
                  <c:v>7.85</c:v>
                </c:pt>
                <c:pt idx="856">
                  <c:v>7.67</c:v>
                </c:pt>
                <c:pt idx="857">
                  <c:v>7.46</c:v>
                </c:pt>
                <c:pt idx="858">
                  <c:v>7.29</c:v>
                </c:pt>
                <c:pt idx="859">
                  <c:v>7.18</c:v>
                </c:pt>
                <c:pt idx="860">
                  <c:v>7.06</c:v>
                </c:pt>
                <c:pt idx="861">
                  <c:v>6.91</c:v>
                </c:pt>
                <c:pt idx="862">
                  <c:v>6.74</c:v>
                </c:pt>
                <c:pt idx="863">
                  <c:v>6.65</c:v>
                </c:pt>
                <c:pt idx="864">
                  <c:v>6.5</c:v>
                </c:pt>
                <c:pt idx="865">
                  <c:v>6.37</c:v>
                </c:pt>
                <c:pt idx="866">
                  <c:v>6.25</c:v>
                </c:pt>
                <c:pt idx="867">
                  <c:v>6.13</c:v>
                </c:pt>
                <c:pt idx="868">
                  <c:v>6.04</c:v>
                </c:pt>
                <c:pt idx="869">
                  <c:v>5.91</c:v>
                </c:pt>
                <c:pt idx="870">
                  <c:v>5.8</c:v>
                </c:pt>
                <c:pt idx="871">
                  <c:v>5.72</c:v>
                </c:pt>
                <c:pt idx="872">
                  <c:v>5.66</c:v>
                </c:pt>
                <c:pt idx="873">
                  <c:v>5.55</c:v>
                </c:pt>
                <c:pt idx="874">
                  <c:v>5.48</c:v>
                </c:pt>
                <c:pt idx="875">
                  <c:v>5.37</c:v>
                </c:pt>
                <c:pt idx="876">
                  <c:v>5.26</c:v>
                </c:pt>
                <c:pt idx="877">
                  <c:v>5.15</c:v>
                </c:pt>
                <c:pt idx="878">
                  <c:v>5.12</c:v>
                </c:pt>
                <c:pt idx="879">
                  <c:v>5.09</c:v>
                </c:pt>
                <c:pt idx="880">
                  <c:v>5.0199999999999996</c:v>
                </c:pt>
                <c:pt idx="881">
                  <c:v>4.93</c:v>
                </c:pt>
                <c:pt idx="882">
                  <c:v>4.84</c:v>
                </c:pt>
                <c:pt idx="883">
                  <c:v>4.79</c:v>
                </c:pt>
                <c:pt idx="884">
                  <c:v>4.75</c:v>
                </c:pt>
                <c:pt idx="885">
                  <c:v>4.6500000000000004</c:v>
                </c:pt>
                <c:pt idx="886">
                  <c:v>4.57</c:v>
                </c:pt>
                <c:pt idx="887">
                  <c:v>4.49</c:v>
                </c:pt>
                <c:pt idx="888">
                  <c:v>4.45</c:v>
                </c:pt>
                <c:pt idx="889">
                  <c:v>4.3600000000000003</c:v>
                </c:pt>
                <c:pt idx="890">
                  <c:v>4.29</c:v>
                </c:pt>
                <c:pt idx="891">
                  <c:v>4.24</c:v>
                </c:pt>
                <c:pt idx="892">
                  <c:v>4.24</c:v>
                </c:pt>
                <c:pt idx="893">
                  <c:v>4.2</c:v>
                </c:pt>
                <c:pt idx="894">
                  <c:v>4.1100000000000003</c:v>
                </c:pt>
                <c:pt idx="895">
                  <c:v>4.08</c:v>
                </c:pt>
                <c:pt idx="896">
                  <c:v>4.05</c:v>
                </c:pt>
                <c:pt idx="897">
                  <c:v>3.97</c:v>
                </c:pt>
                <c:pt idx="898">
                  <c:v>3.86</c:v>
                </c:pt>
                <c:pt idx="899">
                  <c:v>3.8</c:v>
                </c:pt>
                <c:pt idx="900">
                  <c:v>3.75</c:v>
                </c:pt>
                <c:pt idx="901">
                  <c:v>3.72</c:v>
                </c:pt>
                <c:pt idx="902">
                  <c:v>3.69</c:v>
                </c:pt>
                <c:pt idx="903">
                  <c:v>3.67</c:v>
                </c:pt>
                <c:pt idx="904">
                  <c:v>3.64</c:v>
                </c:pt>
                <c:pt idx="905">
                  <c:v>3.64</c:v>
                </c:pt>
                <c:pt idx="906">
                  <c:v>3.65</c:v>
                </c:pt>
                <c:pt idx="907">
                  <c:v>3.67</c:v>
                </c:pt>
                <c:pt idx="908">
                  <c:v>3.62</c:v>
                </c:pt>
                <c:pt idx="909">
                  <c:v>3.62</c:v>
                </c:pt>
                <c:pt idx="910">
                  <c:v>3.6</c:v>
                </c:pt>
                <c:pt idx="911">
                  <c:v>3.53</c:v>
                </c:pt>
                <c:pt idx="912">
                  <c:v>3.5</c:v>
                </c:pt>
                <c:pt idx="913">
                  <c:v>3.52</c:v>
                </c:pt>
                <c:pt idx="914">
                  <c:v>3.55</c:v>
                </c:pt>
                <c:pt idx="915">
                  <c:v>3.53</c:v>
                </c:pt>
                <c:pt idx="916">
                  <c:v>3.54</c:v>
                </c:pt>
                <c:pt idx="917">
                  <c:v>3.54</c:v>
                </c:pt>
                <c:pt idx="918">
                  <c:v>3.5</c:v>
                </c:pt>
                <c:pt idx="919">
                  <c:v>3.32</c:v>
                </c:pt>
                <c:pt idx="920">
                  <c:v>3.17</c:v>
                </c:pt>
                <c:pt idx="921">
                  <c:v>3.02</c:v>
                </c:pt>
                <c:pt idx="922">
                  <c:v>2.97</c:v>
                </c:pt>
                <c:pt idx="923">
                  <c:v>2.93</c:v>
                </c:pt>
                <c:pt idx="924">
                  <c:v>2.93</c:v>
                </c:pt>
                <c:pt idx="925">
                  <c:v>2.91</c:v>
                </c:pt>
                <c:pt idx="926">
                  <c:v>2.85</c:v>
                </c:pt>
                <c:pt idx="927">
                  <c:v>2.8</c:v>
                </c:pt>
                <c:pt idx="928">
                  <c:v>2.77</c:v>
                </c:pt>
                <c:pt idx="929">
                  <c:v>2.77</c:v>
                </c:pt>
                <c:pt idx="930">
                  <c:v>3.05</c:v>
                </c:pt>
                <c:pt idx="931">
                  <c:v>9.23</c:v>
                </c:pt>
                <c:pt idx="932">
                  <c:v>14.55</c:v>
                </c:pt>
                <c:pt idx="933">
                  <c:v>16.850000000000001</c:v>
                </c:pt>
                <c:pt idx="934">
                  <c:v>17.09</c:v>
                </c:pt>
                <c:pt idx="935">
                  <c:v>16.62</c:v>
                </c:pt>
                <c:pt idx="936">
                  <c:v>16.239999999999998</c:v>
                </c:pt>
                <c:pt idx="937">
                  <c:v>16.04</c:v>
                </c:pt>
                <c:pt idx="938">
                  <c:v>15.79</c:v>
                </c:pt>
                <c:pt idx="939">
                  <c:v>15.5</c:v>
                </c:pt>
                <c:pt idx="940">
                  <c:v>15.21</c:v>
                </c:pt>
                <c:pt idx="941">
                  <c:v>14.86</c:v>
                </c:pt>
                <c:pt idx="942">
                  <c:v>14.57</c:v>
                </c:pt>
                <c:pt idx="943">
                  <c:v>14.24</c:v>
                </c:pt>
                <c:pt idx="944">
                  <c:v>13.87</c:v>
                </c:pt>
                <c:pt idx="945">
                  <c:v>13.5</c:v>
                </c:pt>
                <c:pt idx="946">
                  <c:v>13.19</c:v>
                </c:pt>
                <c:pt idx="947">
                  <c:v>12.9</c:v>
                </c:pt>
                <c:pt idx="948">
                  <c:v>12.46</c:v>
                </c:pt>
                <c:pt idx="949">
                  <c:v>12.08</c:v>
                </c:pt>
                <c:pt idx="950">
                  <c:v>11.81</c:v>
                </c:pt>
                <c:pt idx="951">
                  <c:v>11.48</c:v>
                </c:pt>
                <c:pt idx="952">
                  <c:v>11.25</c:v>
                </c:pt>
                <c:pt idx="953">
                  <c:v>10.96</c:v>
                </c:pt>
                <c:pt idx="954">
                  <c:v>10.68</c:v>
                </c:pt>
                <c:pt idx="955">
                  <c:v>10.37</c:v>
                </c:pt>
                <c:pt idx="956">
                  <c:v>10.1</c:v>
                </c:pt>
                <c:pt idx="957">
                  <c:v>9.84</c:v>
                </c:pt>
                <c:pt idx="958">
                  <c:v>9.6199999999999992</c:v>
                </c:pt>
                <c:pt idx="959">
                  <c:v>9.39</c:v>
                </c:pt>
                <c:pt idx="960">
                  <c:v>9.1999999999999993</c:v>
                </c:pt>
                <c:pt idx="961">
                  <c:v>8.94</c:v>
                </c:pt>
                <c:pt idx="962">
                  <c:v>8.73</c:v>
                </c:pt>
                <c:pt idx="963">
                  <c:v>8.5399999999999991</c:v>
                </c:pt>
                <c:pt idx="964">
                  <c:v>8.34</c:v>
                </c:pt>
                <c:pt idx="965">
                  <c:v>8.09</c:v>
                </c:pt>
                <c:pt idx="966">
                  <c:v>7.93</c:v>
                </c:pt>
                <c:pt idx="967">
                  <c:v>7.76</c:v>
                </c:pt>
                <c:pt idx="968">
                  <c:v>7.52</c:v>
                </c:pt>
                <c:pt idx="969">
                  <c:v>7.34</c:v>
                </c:pt>
                <c:pt idx="970">
                  <c:v>7.17</c:v>
                </c:pt>
                <c:pt idx="971">
                  <c:v>7.1</c:v>
                </c:pt>
                <c:pt idx="972">
                  <c:v>7.18</c:v>
                </c:pt>
                <c:pt idx="973">
                  <c:v>7.4</c:v>
                </c:pt>
                <c:pt idx="974">
                  <c:v>7.5</c:v>
                </c:pt>
                <c:pt idx="975">
                  <c:v>7.31</c:v>
                </c:pt>
                <c:pt idx="976">
                  <c:v>7.12</c:v>
                </c:pt>
                <c:pt idx="977">
                  <c:v>6.94</c:v>
                </c:pt>
                <c:pt idx="978">
                  <c:v>6.86</c:v>
                </c:pt>
                <c:pt idx="979">
                  <c:v>6.84</c:v>
                </c:pt>
                <c:pt idx="980">
                  <c:v>6.83</c:v>
                </c:pt>
                <c:pt idx="981">
                  <c:v>6.84</c:v>
                </c:pt>
                <c:pt idx="982">
                  <c:v>6.86</c:v>
                </c:pt>
                <c:pt idx="983">
                  <c:v>6.82</c:v>
                </c:pt>
                <c:pt idx="984">
                  <c:v>6.73</c:v>
                </c:pt>
                <c:pt idx="985">
                  <c:v>6.69</c:v>
                </c:pt>
                <c:pt idx="986">
                  <c:v>6.61</c:v>
                </c:pt>
                <c:pt idx="987">
                  <c:v>6.49</c:v>
                </c:pt>
                <c:pt idx="988">
                  <c:v>6.41</c:v>
                </c:pt>
                <c:pt idx="989">
                  <c:v>1.99</c:v>
                </c:pt>
                <c:pt idx="990">
                  <c:v>6.04</c:v>
                </c:pt>
                <c:pt idx="991">
                  <c:v>6.09</c:v>
                </c:pt>
                <c:pt idx="992">
                  <c:v>5.96</c:v>
                </c:pt>
                <c:pt idx="993">
                  <c:v>5.82</c:v>
                </c:pt>
                <c:pt idx="994">
                  <c:v>5.72</c:v>
                </c:pt>
                <c:pt idx="995">
                  <c:v>5.61</c:v>
                </c:pt>
                <c:pt idx="996">
                  <c:v>5.54</c:v>
                </c:pt>
                <c:pt idx="997">
                  <c:v>5.45</c:v>
                </c:pt>
                <c:pt idx="998">
                  <c:v>5.36</c:v>
                </c:pt>
              </c:numCache>
            </c:numRef>
          </c:val>
          <c:smooth val="0"/>
          <c:extLst xmlns:c16r2="http://schemas.microsoft.com/office/drawing/2015/06/chart">
            <c:ext xmlns:c16="http://schemas.microsoft.com/office/drawing/2014/chart" uri="{C3380CC4-5D6E-409C-BE32-E72D297353CC}">
              <c16:uniqueId val="{00000000-500F-499A-9B9D-3D8A4BB9E7D5}"/>
            </c:ext>
          </c:extLst>
        </c:ser>
        <c:ser>
          <c:idx val="1"/>
          <c:order val="1"/>
          <c:tx>
            <c:strRef>
              <c:f>'000169_test150429_160452.GDS'!$M$26</c:f>
              <c:strCache>
                <c:ptCount val="1"/>
                <c:pt idx="0">
                  <c:v>MAX</c:v>
                </c:pt>
              </c:strCache>
            </c:strRef>
          </c:tx>
          <c:cat>
            <c:numRef>
              <c:f>'000169_test150429_160452.GDS'!$K$27:$K$1025</c:f>
              <c:numCache>
                <c:formatCode>h:mm:ss</c:formatCode>
                <c:ptCount val="999"/>
                <c:pt idx="0">
                  <c:v>0.67004629629629597</c:v>
                </c:pt>
                <c:pt idx="1">
                  <c:v>0.67006944444444405</c:v>
                </c:pt>
                <c:pt idx="2">
                  <c:v>0.67009259259259302</c:v>
                </c:pt>
                <c:pt idx="3">
                  <c:v>0.67011574074074098</c:v>
                </c:pt>
                <c:pt idx="4">
                  <c:v>0.67013888888888895</c:v>
                </c:pt>
                <c:pt idx="5">
                  <c:v>0.67016203703703703</c:v>
                </c:pt>
                <c:pt idx="6">
                  <c:v>0.670185185185185</c:v>
                </c:pt>
                <c:pt idx="7">
                  <c:v>0.67020833333333296</c:v>
                </c:pt>
                <c:pt idx="8">
                  <c:v>0.67023148148148104</c:v>
                </c:pt>
                <c:pt idx="9">
                  <c:v>0.67025462962963001</c:v>
                </c:pt>
                <c:pt idx="10">
                  <c:v>0.67027777777777797</c:v>
                </c:pt>
                <c:pt idx="11">
                  <c:v>0.67030092592592605</c:v>
                </c:pt>
                <c:pt idx="12">
                  <c:v>0.67032407407407402</c:v>
                </c:pt>
                <c:pt idx="13">
                  <c:v>0.67034722222222198</c:v>
                </c:pt>
                <c:pt idx="14">
                  <c:v>0.67037037037036995</c:v>
                </c:pt>
                <c:pt idx="15">
                  <c:v>0.67039351851851903</c:v>
                </c:pt>
                <c:pt idx="16">
                  <c:v>0.67041666666666699</c:v>
                </c:pt>
                <c:pt idx="17">
                  <c:v>0.67043981481481496</c:v>
                </c:pt>
                <c:pt idx="18">
                  <c:v>0.67046296296296304</c:v>
                </c:pt>
                <c:pt idx="19">
                  <c:v>0.67048611111111101</c:v>
                </c:pt>
                <c:pt idx="20">
                  <c:v>0.67050925925925897</c:v>
                </c:pt>
                <c:pt idx="21">
                  <c:v>0.67053240740740705</c:v>
                </c:pt>
                <c:pt idx="22">
                  <c:v>0.67055555555555602</c:v>
                </c:pt>
                <c:pt idx="23">
                  <c:v>0.67057870370370398</c:v>
                </c:pt>
                <c:pt idx="24">
                  <c:v>0.67060185185185195</c:v>
                </c:pt>
                <c:pt idx="25">
                  <c:v>0.67062500000000003</c:v>
                </c:pt>
                <c:pt idx="26">
                  <c:v>0.67064814814814799</c:v>
                </c:pt>
                <c:pt idx="27">
                  <c:v>0.67067129629629596</c:v>
                </c:pt>
                <c:pt idx="28">
                  <c:v>0.67069444444444404</c:v>
                </c:pt>
                <c:pt idx="29">
                  <c:v>0.670717592592593</c:v>
                </c:pt>
                <c:pt idx="30">
                  <c:v>0.67074074074074097</c:v>
                </c:pt>
                <c:pt idx="31">
                  <c:v>0.67076388888888905</c:v>
                </c:pt>
                <c:pt idx="32">
                  <c:v>0.67078703703703701</c:v>
                </c:pt>
                <c:pt idx="33">
                  <c:v>0.67081018518518498</c:v>
                </c:pt>
                <c:pt idx="34">
                  <c:v>0.67083333333333295</c:v>
                </c:pt>
                <c:pt idx="35">
                  <c:v>0.67085648148148103</c:v>
                </c:pt>
                <c:pt idx="36">
                  <c:v>0.67087962962962999</c:v>
                </c:pt>
                <c:pt idx="37">
                  <c:v>0.67090277777777796</c:v>
                </c:pt>
                <c:pt idx="38">
                  <c:v>0.67092592592592604</c:v>
                </c:pt>
                <c:pt idx="39">
                  <c:v>0.670949074074074</c:v>
                </c:pt>
                <c:pt idx="40">
                  <c:v>0.67097222222222197</c:v>
                </c:pt>
                <c:pt idx="41">
                  <c:v>0.67099537037037005</c:v>
                </c:pt>
                <c:pt idx="42">
                  <c:v>0.67101851851851801</c:v>
                </c:pt>
                <c:pt idx="43">
                  <c:v>0.67104166666666698</c:v>
                </c:pt>
                <c:pt idx="44">
                  <c:v>0.67106481481481495</c:v>
                </c:pt>
                <c:pt idx="45">
                  <c:v>0.67108796296296302</c:v>
                </c:pt>
                <c:pt idx="46">
                  <c:v>0.67111111111111099</c:v>
                </c:pt>
                <c:pt idx="47">
                  <c:v>0.67113425925925896</c:v>
                </c:pt>
                <c:pt idx="48">
                  <c:v>0.67115740740740704</c:v>
                </c:pt>
                <c:pt idx="49">
                  <c:v>0.671180555555556</c:v>
                </c:pt>
                <c:pt idx="50">
                  <c:v>0.67120370370370397</c:v>
                </c:pt>
                <c:pt idx="51">
                  <c:v>0.67122685185185205</c:v>
                </c:pt>
                <c:pt idx="52">
                  <c:v>0.67125000000000001</c:v>
                </c:pt>
                <c:pt idx="53">
                  <c:v>0.67127314814814798</c:v>
                </c:pt>
                <c:pt idx="54">
                  <c:v>0.67129629629629595</c:v>
                </c:pt>
                <c:pt idx="55">
                  <c:v>0.67131944444444402</c:v>
                </c:pt>
                <c:pt idx="56">
                  <c:v>0.67134259259259299</c:v>
                </c:pt>
                <c:pt idx="57">
                  <c:v>0.67136574074074096</c:v>
                </c:pt>
                <c:pt idx="58">
                  <c:v>0.67138888888888903</c:v>
                </c:pt>
                <c:pt idx="59">
                  <c:v>0.671412037037037</c:v>
                </c:pt>
                <c:pt idx="60">
                  <c:v>0.67143518518518497</c:v>
                </c:pt>
                <c:pt idx="61">
                  <c:v>0.67145833333333305</c:v>
                </c:pt>
                <c:pt idx="62">
                  <c:v>0.67148148148148101</c:v>
                </c:pt>
                <c:pt idx="63">
                  <c:v>0.67150462962962998</c:v>
                </c:pt>
                <c:pt idx="64">
                  <c:v>0.67152777777777795</c:v>
                </c:pt>
                <c:pt idx="65">
                  <c:v>0.67155092592592602</c:v>
                </c:pt>
                <c:pt idx="66">
                  <c:v>0.67157407407407399</c:v>
                </c:pt>
                <c:pt idx="67">
                  <c:v>0.67159722222222196</c:v>
                </c:pt>
                <c:pt idx="68">
                  <c:v>0.67162037037037003</c:v>
                </c:pt>
                <c:pt idx="69">
                  <c:v>0.671643518518518</c:v>
                </c:pt>
                <c:pt idx="70">
                  <c:v>0.67166666666666697</c:v>
                </c:pt>
                <c:pt idx="71">
                  <c:v>0.67168981481481504</c:v>
                </c:pt>
                <c:pt idx="72">
                  <c:v>0.67171296296296301</c:v>
                </c:pt>
                <c:pt idx="73">
                  <c:v>0.67173611111111098</c:v>
                </c:pt>
                <c:pt idx="74">
                  <c:v>0.67175925925925895</c:v>
                </c:pt>
                <c:pt idx="75">
                  <c:v>0.67178240740740702</c:v>
                </c:pt>
                <c:pt idx="76">
                  <c:v>0.67180555555555599</c:v>
                </c:pt>
                <c:pt idx="77">
                  <c:v>0.67182870370370396</c:v>
                </c:pt>
                <c:pt idx="78">
                  <c:v>0.67185185185185203</c:v>
                </c:pt>
                <c:pt idx="79">
                  <c:v>0.671875</c:v>
                </c:pt>
                <c:pt idx="80">
                  <c:v>0.67189814814814797</c:v>
                </c:pt>
                <c:pt idx="81">
                  <c:v>0.67192129629629604</c:v>
                </c:pt>
                <c:pt idx="82">
                  <c:v>0.67194444444444401</c:v>
                </c:pt>
                <c:pt idx="83">
                  <c:v>0.67196759259259298</c:v>
                </c:pt>
                <c:pt idx="84">
                  <c:v>0.67199074074074105</c:v>
                </c:pt>
                <c:pt idx="85">
                  <c:v>0.67201388888888902</c:v>
                </c:pt>
                <c:pt idx="86">
                  <c:v>0.67203703703703699</c:v>
                </c:pt>
                <c:pt idx="87">
                  <c:v>0.67206018518518496</c:v>
                </c:pt>
                <c:pt idx="88">
                  <c:v>0.67208333333333303</c:v>
                </c:pt>
                <c:pt idx="89">
                  <c:v>0.672106481481482</c:v>
                </c:pt>
                <c:pt idx="90">
                  <c:v>0.67212962962962997</c:v>
                </c:pt>
                <c:pt idx="91">
                  <c:v>0.67215277777777804</c:v>
                </c:pt>
                <c:pt idx="92">
                  <c:v>0.67217592592592601</c:v>
                </c:pt>
                <c:pt idx="93">
                  <c:v>0.67219907407407398</c:v>
                </c:pt>
                <c:pt idx="94">
                  <c:v>0.67222222222222205</c:v>
                </c:pt>
                <c:pt idx="95">
                  <c:v>0.67224537037037002</c:v>
                </c:pt>
                <c:pt idx="96">
                  <c:v>0.67226851851851899</c:v>
                </c:pt>
                <c:pt idx="97">
                  <c:v>0.67229166666666695</c:v>
                </c:pt>
                <c:pt idx="98">
                  <c:v>0.67231481481481503</c:v>
                </c:pt>
                <c:pt idx="99">
                  <c:v>0.672337962962963</c:v>
                </c:pt>
                <c:pt idx="100">
                  <c:v>0.67236111111111097</c:v>
                </c:pt>
                <c:pt idx="101">
                  <c:v>0.67238425925925904</c:v>
                </c:pt>
                <c:pt idx="102">
                  <c:v>0.67240740740740701</c:v>
                </c:pt>
                <c:pt idx="103">
                  <c:v>0.67243055555555598</c:v>
                </c:pt>
                <c:pt idx="104">
                  <c:v>0.67245370370370405</c:v>
                </c:pt>
                <c:pt idx="105">
                  <c:v>0.67247685185185202</c:v>
                </c:pt>
                <c:pt idx="106">
                  <c:v>0.67249999999999999</c:v>
                </c:pt>
                <c:pt idx="107">
                  <c:v>0.67252314814814795</c:v>
                </c:pt>
                <c:pt idx="108">
                  <c:v>0.67254629629629603</c:v>
                </c:pt>
                <c:pt idx="109">
                  <c:v>0.672569444444444</c:v>
                </c:pt>
                <c:pt idx="110">
                  <c:v>0.67259259259259296</c:v>
                </c:pt>
                <c:pt idx="111">
                  <c:v>0.67261574074074104</c:v>
                </c:pt>
                <c:pt idx="112">
                  <c:v>0.67263888888888901</c:v>
                </c:pt>
                <c:pt idx="113">
                  <c:v>0.67266203703703698</c:v>
                </c:pt>
                <c:pt idx="114">
                  <c:v>0.67268518518518505</c:v>
                </c:pt>
                <c:pt idx="115">
                  <c:v>0.67270833333333302</c:v>
                </c:pt>
                <c:pt idx="116">
                  <c:v>0.67273148148148199</c:v>
                </c:pt>
                <c:pt idx="117">
                  <c:v>0.67275462962962995</c:v>
                </c:pt>
                <c:pt idx="118">
                  <c:v>0.67277777777777803</c:v>
                </c:pt>
                <c:pt idx="119">
                  <c:v>0.672800925925926</c:v>
                </c:pt>
                <c:pt idx="120">
                  <c:v>0.67282407407407396</c:v>
                </c:pt>
                <c:pt idx="121">
                  <c:v>0.67284722222222204</c:v>
                </c:pt>
                <c:pt idx="122">
                  <c:v>0.67287037037037001</c:v>
                </c:pt>
                <c:pt idx="123">
                  <c:v>0.67289351851851897</c:v>
                </c:pt>
                <c:pt idx="124">
                  <c:v>0.67291666666666705</c:v>
                </c:pt>
                <c:pt idx="125">
                  <c:v>0.67293981481481502</c:v>
                </c:pt>
                <c:pt idx="126">
                  <c:v>0.67296296296296299</c:v>
                </c:pt>
                <c:pt idx="127">
                  <c:v>0.67298611111111095</c:v>
                </c:pt>
                <c:pt idx="128">
                  <c:v>0.67300925925925903</c:v>
                </c:pt>
                <c:pt idx="129">
                  <c:v>0.673032407407407</c:v>
                </c:pt>
                <c:pt idx="130">
                  <c:v>0.67305555555555596</c:v>
                </c:pt>
                <c:pt idx="131">
                  <c:v>0.67307870370370404</c:v>
                </c:pt>
                <c:pt idx="132">
                  <c:v>0.67310185185185201</c:v>
                </c:pt>
                <c:pt idx="133">
                  <c:v>0.67312499999999997</c:v>
                </c:pt>
                <c:pt idx="134">
                  <c:v>0.67314814814814805</c:v>
                </c:pt>
                <c:pt idx="135">
                  <c:v>0.67317129629629602</c:v>
                </c:pt>
                <c:pt idx="136">
                  <c:v>0.67319444444444398</c:v>
                </c:pt>
                <c:pt idx="137">
                  <c:v>0.67321759259259295</c:v>
                </c:pt>
                <c:pt idx="138">
                  <c:v>0.67324074074074103</c:v>
                </c:pt>
                <c:pt idx="139">
                  <c:v>0.67326388888888899</c:v>
                </c:pt>
                <c:pt idx="140">
                  <c:v>0.67328703703703696</c:v>
                </c:pt>
                <c:pt idx="141">
                  <c:v>0.67331018518518504</c:v>
                </c:pt>
                <c:pt idx="142">
                  <c:v>0.67333333333333301</c:v>
                </c:pt>
                <c:pt idx="143">
                  <c:v>0.67335648148148097</c:v>
                </c:pt>
                <c:pt idx="144">
                  <c:v>0.67337962962963005</c:v>
                </c:pt>
                <c:pt idx="145">
                  <c:v>0.67340277777777802</c:v>
                </c:pt>
                <c:pt idx="146">
                  <c:v>0.67342592592592598</c:v>
                </c:pt>
                <c:pt idx="147">
                  <c:v>0.67344907407407395</c:v>
                </c:pt>
                <c:pt idx="148">
                  <c:v>0.67347222222222203</c:v>
                </c:pt>
                <c:pt idx="149">
                  <c:v>0.67349537037036999</c:v>
                </c:pt>
                <c:pt idx="150">
                  <c:v>0.67351851851851896</c:v>
                </c:pt>
                <c:pt idx="151">
                  <c:v>0.67354166666666704</c:v>
                </c:pt>
                <c:pt idx="152">
                  <c:v>0.673564814814815</c:v>
                </c:pt>
                <c:pt idx="153">
                  <c:v>0.67358796296296297</c:v>
                </c:pt>
                <c:pt idx="154">
                  <c:v>0.67361111111111105</c:v>
                </c:pt>
                <c:pt idx="155">
                  <c:v>0.67363425925925902</c:v>
                </c:pt>
                <c:pt idx="156">
                  <c:v>0.67365740740740698</c:v>
                </c:pt>
                <c:pt idx="157">
                  <c:v>0.67368055555555595</c:v>
                </c:pt>
                <c:pt idx="158">
                  <c:v>0.67370370370370403</c:v>
                </c:pt>
                <c:pt idx="159">
                  <c:v>0.67372685185185199</c:v>
                </c:pt>
                <c:pt idx="160">
                  <c:v>0.67374999999999996</c:v>
                </c:pt>
                <c:pt idx="161">
                  <c:v>0.67377314814814804</c:v>
                </c:pt>
                <c:pt idx="162">
                  <c:v>0.673796296296296</c:v>
                </c:pt>
                <c:pt idx="163">
                  <c:v>0.67381944444444397</c:v>
                </c:pt>
                <c:pt idx="164">
                  <c:v>0.67384259259259205</c:v>
                </c:pt>
                <c:pt idx="165">
                  <c:v>0.67386574074074101</c:v>
                </c:pt>
                <c:pt idx="166">
                  <c:v>0.67388888888888898</c:v>
                </c:pt>
                <c:pt idx="167">
                  <c:v>0.67391203703703695</c:v>
                </c:pt>
                <c:pt idx="168">
                  <c:v>0.67393518518518503</c:v>
                </c:pt>
                <c:pt idx="169">
                  <c:v>0.67395833333333299</c:v>
                </c:pt>
                <c:pt idx="170">
                  <c:v>0.67398148148148096</c:v>
                </c:pt>
                <c:pt idx="171">
                  <c:v>0.67400462962963004</c:v>
                </c:pt>
                <c:pt idx="172">
                  <c:v>0.674027777777778</c:v>
                </c:pt>
                <c:pt idx="173">
                  <c:v>0.67405092592592597</c:v>
                </c:pt>
                <c:pt idx="174">
                  <c:v>0.67407407407407405</c:v>
                </c:pt>
                <c:pt idx="175">
                  <c:v>0.67409722222222201</c:v>
                </c:pt>
                <c:pt idx="176">
                  <c:v>0.67412037037036998</c:v>
                </c:pt>
                <c:pt idx="177">
                  <c:v>0.67414351851851895</c:v>
                </c:pt>
                <c:pt idx="178">
                  <c:v>0.67416666666666702</c:v>
                </c:pt>
                <c:pt idx="179">
                  <c:v>0.67418981481481499</c:v>
                </c:pt>
                <c:pt idx="180">
                  <c:v>0.67421296296296296</c:v>
                </c:pt>
                <c:pt idx="181">
                  <c:v>0.67423611111111104</c:v>
                </c:pt>
                <c:pt idx="182">
                  <c:v>0.674259259259259</c:v>
                </c:pt>
                <c:pt idx="183">
                  <c:v>0.67428240740740697</c:v>
                </c:pt>
                <c:pt idx="184">
                  <c:v>0.67430555555555605</c:v>
                </c:pt>
                <c:pt idx="185">
                  <c:v>0.67432870370370401</c:v>
                </c:pt>
                <c:pt idx="186">
                  <c:v>0.67435185185185198</c:v>
                </c:pt>
                <c:pt idx="187">
                  <c:v>0.67437499999999995</c:v>
                </c:pt>
                <c:pt idx="188">
                  <c:v>0.67439814814814802</c:v>
                </c:pt>
                <c:pt idx="189">
                  <c:v>0.67442129629629599</c:v>
                </c:pt>
                <c:pt idx="190">
                  <c:v>0.67444444444444496</c:v>
                </c:pt>
                <c:pt idx="191">
                  <c:v>0.67446759259259303</c:v>
                </c:pt>
                <c:pt idx="192">
                  <c:v>0.674490740740741</c:v>
                </c:pt>
                <c:pt idx="193">
                  <c:v>0.67451388888888897</c:v>
                </c:pt>
                <c:pt idx="194">
                  <c:v>0.67453703703703705</c:v>
                </c:pt>
                <c:pt idx="195">
                  <c:v>0.67456018518518501</c:v>
                </c:pt>
                <c:pt idx="196">
                  <c:v>0.67458333333333298</c:v>
                </c:pt>
                <c:pt idx="197">
                  <c:v>0.67460648148148195</c:v>
                </c:pt>
                <c:pt idx="198">
                  <c:v>0.67462962962963002</c:v>
                </c:pt>
                <c:pt idx="199">
                  <c:v>0.67465277777777799</c:v>
                </c:pt>
                <c:pt idx="200">
                  <c:v>0.67467592592592596</c:v>
                </c:pt>
                <c:pt idx="201">
                  <c:v>0.67469907407407403</c:v>
                </c:pt>
                <c:pt idx="202">
                  <c:v>0.674722222222222</c:v>
                </c:pt>
                <c:pt idx="203">
                  <c:v>0.67474537037036997</c:v>
                </c:pt>
                <c:pt idx="204">
                  <c:v>0.67476851851851805</c:v>
                </c:pt>
                <c:pt idx="205">
                  <c:v>0.67479166666666701</c:v>
                </c:pt>
                <c:pt idx="206">
                  <c:v>0.67481481481481498</c:v>
                </c:pt>
                <c:pt idx="207">
                  <c:v>0.67483796296296295</c:v>
                </c:pt>
                <c:pt idx="208">
                  <c:v>0.67486111111111102</c:v>
                </c:pt>
                <c:pt idx="209">
                  <c:v>0.67488425925925899</c:v>
                </c:pt>
                <c:pt idx="210">
                  <c:v>0.67490740740740696</c:v>
                </c:pt>
                <c:pt idx="211">
                  <c:v>0.67493055555555603</c:v>
                </c:pt>
                <c:pt idx="212">
                  <c:v>0.674953703703704</c:v>
                </c:pt>
                <c:pt idx="213">
                  <c:v>0.67497685185185197</c:v>
                </c:pt>
                <c:pt idx="214">
                  <c:v>0.67500000000000004</c:v>
                </c:pt>
                <c:pt idx="215">
                  <c:v>0.67502314814814801</c:v>
                </c:pt>
                <c:pt idx="216">
                  <c:v>0.67504629629629598</c:v>
                </c:pt>
                <c:pt idx="217">
                  <c:v>0.67506944444444394</c:v>
                </c:pt>
                <c:pt idx="218">
                  <c:v>0.67509259259259302</c:v>
                </c:pt>
                <c:pt idx="219">
                  <c:v>0.67511574074074099</c:v>
                </c:pt>
                <c:pt idx="220">
                  <c:v>0.67513888888888896</c:v>
                </c:pt>
                <c:pt idx="221">
                  <c:v>0.67516203703703703</c:v>
                </c:pt>
                <c:pt idx="222">
                  <c:v>0.675185185185185</c:v>
                </c:pt>
                <c:pt idx="223">
                  <c:v>0.67520833333333297</c:v>
                </c:pt>
                <c:pt idx="224">
                  <c:v>0.67523148148148104</c:v>
                </c:pt>
                <c:pt idx="225">
                  <c:v>0.67525462962963001</c:v>
                </c:pt>
                <c:pt idx="226">
                  <c:v>0.67527777777777798</c:v>
                </c:pt>
                <c:pt idx="227">
                  <c:v>0.67530092592592605</c:v>
                </c:pt>
                <c:pt idx="228">
                  <c:v>0.67532407407407402</c:v>
                </c:pt>
                <c:pt idx="229">
                  <c:v>0.67534722222222199</c:v>
                </c:pt>
                <c:pt idx="230">
                  <c:v>0.67537037037036995</c:v>
                </c:pt>
                <c:pt idx="231">
                  <c:v>0.67539351851851803</c:v>
                </c:pt>
                <c:pt idx="232">
                  <c:v>0.675416666666667</c:v>
                </c:pt>
                <c:pt idx="233">
                  <c:v>0.67543981481481496</c:v>
                </c:pt>
                <c:pt idx="234">
                  <c:v>0.67546296296296304</c:v>
                </c:pt>
                <c:pt idx="235">
                  <c:v>0.67548611111111101</c:v>
                </c:pt>
                <c:pt idx="236">
                  <c:v>0.67550925925925898</c:v>
                </c:pt>
                <c:pt idx="237">
                  <c:v>0.67553240740740705</c:v>
                </c:pt>
                <c:pt idx="238">
                  <c:v>0.67555555555555602</c:v>
                </c:pt>
                <c:pt idx="239">
                  <c:v>0.67557870370370399</c:v>
                </c:pt>
                <c:pt idx="240">
                  <c:v>0.67560185185185195</c:v>
                </c:pt>
                <c:pt idx="241">
                  <c:v>0.67562500000000003</c:v>
                </c:pt>
                <c:pt idx="242">
                  <c:v>0.675648148148148</c:v>
                </c:pt>
                <c:pt idx="243">
                  <c:v>0.67567129629629596</c:v>
                </c:pt>
                <c:pt idx="244">
                  <c:v>0.67569444444444404</c:v>
                </c:pt>
                <c:pt idx="245">
                  <c:v>0.67571759259259301</c:v>
                </c:pt>
                <c:pt idx="246">
                  <c:v>0.67574074074074097</c:v>
                </c:pt>
                <c:pt idx="247">
                  <c:v>0.67576388888888905</c:v>
                </c:pt>
                <c:pt idx="248">
                  <c:v>0.67578703703703702</c:v>
                </c:pt>
                <c:pt idx="249">
                  <c:v>0.67581018518518499</c:v>
                </c:pt>
                <c:pt idx="250">
                  <c:v>0.67583333333333295</c:v>
                </c:pt>
                <c:pt idx="251">
                  <c:v>0.67585648148148103</c:v>
                </c:pt>
                <c:pt idx="252">
                  <c:v>0.67587962962963</c:v>
                </c:pt>
                <c:pt idx="253">
                  <c:v>0.67590277777777796</c:v>
                </c:pt>
                <c:pt idx="254">
                  <c:v>0.67592592592592604</c:v>
                </c:pt>
                <c:pt idx="255">
                  <c:v>0.67594907407407401</c:v>
                </c:pt>
                <c:pt idx="256">
                  <c:v>0.67597222222222197</c:v>
                </c:pt>
                <c:pt idx="257">
                  <c:v>0.67599537037037005</c:v>
                </c:pt>
                <c:pt idx="258">
                  <c:v>0.67601851851851802</c:v>
                </c:pt>
                <c:pt idx="259">
                  <c:v>0.67604166666666698</c:v>
                </c:pt>
                <c:pt idx="260">
                  <c:v>0.67606481481481495</c:v>
                </c:pt>
                <c:pt idx="261">
                  <c:v>0.67608796296296303</c:v>
                </c:pt>
                <c:pt idx="262">
                  <c:v>0.676111111111111</c:v>
                </c:pt>
                <c:pt idx="263">
                  <c:v>0.67613425925925896</c:v>
                </c:pt>
                <c:pt idx="264">
                  <c:v>0.67615740740740704</c:v>
                </c:pt>
                <c:pt idx="265">
                  <c:v>0.67618055555555501</c:v>
                </c:pt>
                <c:pt idx="266">
                  <c:v>0.67620370370370397</c:v>
                </c:pt>
                <c:pt idx="267">
                  <c:v>0.67622685185185205</c:v>
                </c:pt>
                <c:pt idx="268">
                  <c:v>0.67625000000000002</c:v>
                </c:pt>
                <c:pt idx="269">
                  <c:v>0.67627314814814798</c:v>
                </c:pt>
                <c:pt idx="270">
                  <c:v>0.67629629629629595</c:v>
                </c:pt>
                <c:pt idx="271">
                  <c:v>0.67631944444444403</c:v>
                </c:pt>
                <c:pt idx="272">
                  <c:v>0.67634259259259299</c:v>
                </c:pt>
                <c:pt idx="273">
                  <c:v>0.67636574074074096</c:v>
                </c:pt>
                <c:pt idx="274">
                  <c:v>0.67638888888888904</c:v>
                </c:pt>
                <c:pt idx="275">
                  <c:v>0.67641203703703701</c:v>
                </c:pt>
                <c:pt idx="276">
                  <c:v>0.67643518518518497</c:v>
                </c:pt>
                <c:pt idx="277">
                  <c:v>0.67645833333333305</c:v>
                </c:pt>
                <c:pt idx="278">
                  <c:v>0.67648148148148202</c:v>
                </c:pt>
                <c:pt idx="279">
                  <c:v>0.67650462962962998</c:v>
                </c:pt>
                <c:pt idx="280">
                  <c:v>0.67652777777777795</c:v>
                </c:pt>
                <c:pt idx="281">
                  <c:v>0.67655092592592603</c:v>
                </c:pt>
                <c:pt idx="282">
                  <c:v>0.67657407407407399</c:v>
                </c:pt>
                <c:pt idx="283">
                  <c:v>0.67659722222222196</c:v>
                </c:pt>
                <c:pt idx="284">
                  <c:v>0.67662037037037004</c:v>
                </c:pt>
                <c:pt idx="285">
                  <c:v>0.676643518518519</c:v>
                </c:pt>
                <c:pt idx="286">
                  <c:v>0.67666666666666697</c:v>
                </c:pt>
                <c:pt idx="287">
                  <c:v>0.67668981481481505</c:v>
                </c:pt>
                <c:pt idx="288">
                  <c:v>0.67671296296296302</c:v>
                </c:pt>
                <c:pt idx="289">
                  <c:v>0.67673611111111098</c:v>
                </c:pt>
                <c:pt idx="290">
                  <c:v>0.67675925925925895</c:v>
                </c:pt>
                <c:pt idx="291">
                  <c:v>0.67678240740740703</c:v>
                </c:pt>
                <c:pt idx="292">
                  <c:v>0.67680555555555599</c:v>
                </c:pt>
                <c:pt idx="293">
                  <c:v>0.67682870370370396</c:v>
                </c:pt>
                <c:pt idx="294">
                  <c:v>0.67685185185185204</c:v>
                </c:pt>
                <c:pt idx="295">
                  <c:v>0.676875</c:v>
                </c:pt>
                <c:pt idx="296">
                  <c:v>0.67689814814814797</c:v>
                </c:pt>
                <c:pt idx="297">
                  <c:v>0.67692129629629605</c:v>
                </c:pt>
                <c:pt idx="298">
                  <c:v>0.67694444444444402</c:v>
                </c:pt>
                <c:pt idx="299">
                  <c:v>0.67696759259259298</c:v>
                </c:pt>
                <c:pt idx="300">
                  <c:v>0.67699074074074095</c:v>
                </c:pt>
                <c:pt idx="301">
                  <c:v>0.67701388888888903</c:v>
                </c:pt>
                <c:pt idx="302">
                  <c:v>0.67703703703703699</c:v>
                </c:pt>
                <c:pt idx="303">
                  <c:v>0.67706018518518496</c:v>
                </c:pt>
                <c:pt idx="304">
                  <c:v>0.67777777777777803</c:v>
                </c:pt>
                <c:pt idx="305">
                  <c:v>0.677800925925926</c:v>
                </c:pt>
                <c:pt idx="306">
                  <c:v>0.67782407407407397</c:v>
                </c:pt>
                <c:pt idx="307">
                  <c:v>0.67784722222222205</c:v>
                </c:pt>
                <c:pt idx="308">
                  <c:v>0.67787037037037001</c:v>
                </c:pt>
                <c:pt idx="309">
                  <c:v>0.67789351851851898</c:v>
                </c:pt>
                <c:pt idx="310">
                  <c:v>0.67791666666666694</c:v>
                </c:pt>
                <c:pt idx="311">
                  <c:v>0.67793981481481502</c:v>
                </c:pt>
                <c:pt idx="312">
                  <c:v>0.67796296296296299</c:v>
                </c:pt>
                <c:pt idx="313">
                  <c:v>0.67798611111111096</c:v>
                </c:pt>
                <c:pt idx="314">
                  <c:v>0.67800925925925903</c:v>
                </c:pt>
                <c:pt idx="315">
                  <c:v>0.678032407407407</c:v>
                </c:pt>
                <c:pt idx="316">
                  <c:v>0.67805555555555597</c:v>
                </c:pt>
                <c:pt idx="317">
                  <c:v>0.67807870370370404</c:v>
                </c:pt>
                <c:pt idx="318">
                  <c:v>0.67810185185185201</c:v>
                </c:pt>
                <c:pt idx="319">
                  <c:v>0.67812499999999998</c:v>
                </c:pt>
                <c:pt idx="320">
                  <c:v>0.67814814814814794</c:v>
                </c:pt>
                <c:pt idx="321">
                  <c:v>0.67817129629629602</c:v>
                </c:pt>
                <c:pt idx="322">
                  <c:v>0.67819444444444399</c:v>
                </c:pt>
                <c:pt idx="323">
                  <c:v>0.67821759259259295</c:v>
                </c:pt>
                <c:pt idx="324">
                  <c:v>0.67824074074074103</c:v>
                </c:pt>
                <c:pt idx="325">
                  <c:v>0.678263888888889</c:v>
                </c:pt>
                <c:pt idx="326">
                  <c:v>0.67828703703703697</c:v>
                </c:pt>
                <c:pt idx="327">
                  <c:v>0.67831018518518504</c:v>
                </c:pt>
                <c:pt idx="328">
                  <c:v>0.67833333333333301</c:v>
                </c:pt>
                <c:pt idx="329">
                  <c:v>0.67835648148148098</c:v>
                </c:pt>
                <c:pt idx="330">
                  <c:v>0.67837962962963005</c:v>
                </c:pt>
                <c:pt idx="331">
                  <c:v>0.67840277777777802</c:v>
                </c:pt>
                <c:pt idx="332">
                  <c:v>0.67842592592592599</c:v>
                </c:pt>
                <c:pt idx="333">
                  <c:v>0.67844907407407395</c:v>
                </c:pt>
                <c:pt idx="334">
                  <c:v>0.67777777777777803</c:v>
                </c:pt>
                <c:pt idx="335">
                  <c:v>0.677800925925926</c:v>
                </c:pt>
                <c:pt idx="336">
                  <c:v>0.67782407407407397</c:v>
                </c:pt>
                <c:pt idx="337">
                  <c:v>0.67784722222222205</c:v>
                </c:pt>
                <c:pt idx="338">
                  <c:v>0.67787037037037001</c:v>
                </c:pt>
                <c:pt idx="339">
                  <c:v>0.67789351851851898</c:v>
                </c:pt>
                <c:pt idx="340">
                  <c:v>0.67791666666666694</c:v>
                </c:pt>
                <c:pt idx="341">
                  <c:v>0.67793981481481502</c:v>
                </c:pt>
                <c:pt idx="342">
                  <c:v>0.67796296296296299</c:v>
                </c:pt>
                <c:pt idx="343">
                  <c:v>0.67798611111111096</c:v>
                </c:pt>
                <c:pt idx="344">
                  <c:v>0.67800925925925903</c:v>
                </c:pt>
                <c:pt idx="345">
                  <c:v>0.678032407407407</c:v>
                </c:pt>
                <c:pt idx="346">
                  <c:v>0.67805555555555597</c:v>
                </c:pt>
                <c:pt idx="347">
                  <c:v>0.67807870370370404</c:v>
                </c:pt>
                <c:pt idx="348">
                  <c:v>0.67810185185185201</c:v>
                </c:pt>
                <c:pt idx="349">
                  <c:v>0.67812499999999998</c:v>
                </c:pt>
                <c:pt idx="350">
                  <c:v>0.67814814814814794</c:v>
                </c:pt>
                <c:pt idx="351">
                  <c:v>0.67817129629629602</c:v>
                </c:pt>
                <c:pt idx="352">
                  <c:v>0.67819444444444399</c:v>
                </c:pt>
                <c:pt idx="353">
                  <c:v>0.67821759259259295</c:v>
                </c:pt>
                <c:pt idx="354">
                  <c:v>0.67824074074074103</c:v>
                </c:pt>
                <c:pt idx="355">
                  <c:v>0.678263888888889</c:v>
                </c:pt>
                <c:pt idx="356">
                  <c:v>0.67828703703703697</c:v>
                </c:pt>
                <c:pt idx="357">
                  <c:v>0.67831018518518504</c:v>
                </c:pt>
                <c:pt idx="358">
                  <c:v>0.67833333333333301</c:v>
                </c:pt>
                <c:pt idx="359">
                  <c:v>0.67835648148148098</c:v>
                </c:pt>
                <c:pt idx="360">
                  <c:v>0.67837962962963005</c:v>
                </c:pt>
                <c:pt idx="361">
                  <c:v>0.67840277777777802</c:v>
                </c:pt>
                <c:pt idx="362">
                  <c:v>0.67842592592592599</c:v>
                </c:pt>
                <c:pt idx="363">
                  <c:v>0.67844907407407395</c:v>
                </c:pt>
                <c:pt idx="364">
                  <c:v>0.67847222222222203</c:v>
                </c:pt>
                <c:pt idx="365">
                  <c:v>0.67849537037037</c:v>
                </c:pt>
                <c:pt idx="366">
                  <c:v>0.67851851851851797</c:v>
                </c:pt>
                <c:pt idx="367">
                  <c:v>0.67854166666666704</c:v>
                </c:pt>
                <c:pt idx="368">
                  <c:v>0.67856481481481501</c:v>
                </c:pt>
                <c:pt idx="369">
                  <c:v>0.67858796296296298</c:v>
                </c:pt>
                <c:pt idx="370">
                  <c:v>0.67861111111111105</c:v>
                </c:pt>
                <c:pt idx="371">
                  <c:v>0.67863425925925902</c:v>
                </c:pt>
                <c:pt idx="372">
                  <c:v>0.67865740740740699</c:v>
                </c:pt>
                <c:pt idx="373">
                  <c:v>0.67868055555555595</c:v>
                </c:pt>
                <c:pt idx="374">
                  <c:v>0.67870370370370403</c:v>
                </c:pt>
                <c:pt idx="375">
                  <c:v>0.678726851851852</c:v>
                </c:pt>
                <c:pt idx="376">
                  <c:v>0.67874999999999996</c:v>
                </c:pt>
                <c:pt idx="377">
                  <c:v>0.67877314814814804</c:v>
                </c:pt>
                <c:pt idx="378">
                  <c:v>0.67879629629629601</c:v>
                </c:pt>
                <c:pt idx="379">
                  <c:v>0.67881944444444497</c:v>
                </c:pt>
                <c:pt idx="380">
                  <c:v>0.67884259259259305</c:v>
                </c:pt>
                <c:pt idx="381">
                  <c:v>0.67886574074074102</c:v>
                </c:pt>
                <c:pt idx="382">
                  <c:v>0.67888888888888899</c:v>
                </c:pt>
                <c:pt idx="383">
                  <c:v>0.67891203703703695</c:v>
                </c:pt>
                <c:pt idx="384">
                  <c:v>0.67893518518518503</c:v>
                </c:pt>
                <c:pt idx="385">
                  <c:v>0.678958333333333</c:v>
                </c:pt>
                <c:pt idx="386">
                  <c:v>0.67898148148148196</c:v>
                </c:pt>
                <c:pt idx="387">
                  <c:v>0.67900462962963004</c:v>
                </c:pt>
                <c:pt idx="388">
                  <c:v>0.67902777777777801</c:v>
                </c:pt>
                <c:pt idx="389">
                  <c:v>0.67905092592592597</c:v>
                </c:pt>
                <c:pt idx="390">
                  <c:v>0.67907407407407405</c:v>
                </c:pt>
                <c:pt idx="391">
                  <c:v>0.67909722222222202</c:v>
                </c:pt>
                <c:pt idx="392">
                  <c:v>0.67912037037036999</c:v>
                </c:pt>
                <c:pt idx="393">
                  <c:v>0.67914351851851895</c:v>
                </c:pt>
                <c:pt idx="394">
                  <c:v>0.67916666666666703</c:v>
                </c:pt>
                <c:pt idx="395">
                  <c:v>0.679189814814815</c:v>
                </c:pt>
                <c:pt idx="396">
                  <c:v>0.67921296296296296</c:v>
                </c:pt>
                <c:pt idx="397">
                  <c:v>0.67923611111111104</c:v>
                </c:pt>
                <c:pt idx="398">
                  <c:v>0.67925925925925901</c:v>
                </c:pt>
                <c:pt idx="399">
                  <c:v>0.67928240740740697</c:v>
                </c:pt>
                <c:pt idx="400">
                  <c:v>0.67930555555555605</c:v>
                </c:pt>
                <c:pt idx="401">
                  <c:v>0.67932870370370402</c:v>
                </c:pt>
                <c:pt idx="402">
                  <c:v>0.67935185185185198</c:v>
                </c:pt>
                <c:pt idx="403">
                  <c:v>0.67937499999999995</c:v>
                </c:pt>
                <c:pt idx="404">
                  <c:v>0.67939814814814803</c:v>
                </c:pt>
                <c:pt idx="405">
                  <c:v>0.679421296296296</c:v>
                </c:pt>
                <c:pt idx="406">
                  <c:v>0.67944444444444396</c:v>
                </c:pt>
                <c:pt idx="407">
                  <c:v>0.67946759259259304</c:v>
                </c:pt>
                <c:pt idx="408">
                  <c:v>0.67949074074074101</c:v>
                </c:pt>
                <c:pt idx="409">
                  <c:v>0.67951388888888897</c:v>
                </c:pt>
                <c:pt idx="410">
                  <c:v>0.67953703703703705</c:v>
                </c:pt>
                <c:pt idx="411">
                  <c:v>0.67956018518518502</c:v>
                </c:pt>
                <c:pt idx="412">
                  <c:v>0.67958333333333298</c:v>
                </c:pt>
                <c:pt idx="413">
                  <c:v>0.67960648148148195</c:v>
                </c:pt>
                <c:pt idx="414">
                  <c:v>0.67962962962963003</c:v>
                </c:pt>
                <c:pt idx="415">
                  <c:v>0.67965277777777799</c:v>
                </c:pt>
                <c:pt idx="416">
                  <c:v>0.67967592592592596</c:v>
                </c:pt>
                <c:pt idx="417">
                  <c:v>0.67969907407407404</c:v>
                </c:pt>
                <c:pt idx="418">
                  <c:v>0.67972222222222201</c:v>
                </c:pt>
                <c:pt idx="419">
                  <c:v>0.67974537037036997</c:v>
                </c:pt>
                <c:pt idx="420">
                  <c:v>0.67976851851851805</c:v>
                </c:pt>
                <c:pt idx="421">
                  <c:v>0.67979166666666702</c:v>
                </c:pt>
                <c:pt idx="422">
                  <c:v>0.67981481481481498</c:v>
                </c:pt>
                <c:pt idx="423">
                  <c:v>0.67983796296296295</c:v>
                </c:pt>
                <c:pt idx="424">
                  <c:v>0.67986111111111103</c:v>
                </c:pt>
                <c:pt idx="425">
                  <c:v>0.67988425925925899</c:v>
                </c:pt>
                <c:pt idx="426">
                  <c:v>0.67990740740740696</c:v>
                </c:pt>
                <c:pt idx="427">
                  <c:v>0.67993055555555604</c:v>
                </c:pt>
                <c:pt idx="428">
                  <c:v>0.679953703703704</c:v>
                </c:pt>
                <c:pt idx="429">
                  <c:v>0.67997685185185197</c:v>
                </c:pt>
                <c:pt idx="430">
                  <c:v>0.68</c:v>
                </c:pt>
                <c:pt idx="431">
                  <c:v>0.68002314814814802</c:v>
                </c:pt>
                <c:pt idx="432">
                  <c:v>0.68004629629629598</c:v>
                </c:pt>
                <c:pt idx="433">
                  <c:v>0.68006944444444395</c:v>
                </c:pt>
                <c:pt idx="434">
                  <c:v>0.68009259259259303</c:v>
                </c:pt>
                <c:pt idx="435">
                  <c:v>0.68011574074074099</c:v>
                </c:pt>
                <c:pt idx="436">
                  <c:v>0.68013888888888896</c:v>
                </c:pt>
                <c:pt idx="437">
                  <c:v>0.68016203703703704</c:v>
                </c:pt>
                <c:pt idx="438">
                  <c:v>0.680185185185185</c:v>
                </c:pt>
                <c:pt idx="439">
                  <c:v>0.68020833333333297</c:v>
                </c:pt>
                <c:pt idx="440">
                  <c:v>0.68023148148148105</c:v>
                </c:pt>
                <c:pt idx="441">
                  <c:v>0.68025462962963001</c:v>
                </c:pt>
                <c:pt idx="442">
                  <c:v>0.68027777777777798</c:v>
                </c:pt>
                <c:pt idx="443">
                  <c:v>0.68030092592592595</c:v>
                </c:pt>
                <c:pt idx="444">
                  <c:v>0.68032407407407403</c:v>
                </c:pt>
                <c:pt idx="445">
                  <c:v>0.68034722222222199</c:v>
                </c:pt>
                <c:pt idx="446">
                  <c:v>0.68037037037036996</c:v>
                </c:pt>
                <c:pt idx="447">
                  <c:v>0.68039351851851804</c:v>
                </c:pt>
                <c:pt idx="448">
                  <c:v>0.680416666666667</c:v>
                </c:pt>
                <c:pt idx="449">
                  <c:v>0.68043981481481497</c:v>
                </c:pt>
                <c:pt idx="450">
                  <c:v>0.68046296296296305</c:v>
                </c:pt>
                <c:pt idx="451">
                  <c:v>0.68048611111111101</c:v>
                </c:pt>
                <c:pt idx="452">
                  <c:v>0.68050925925925898</c:v>
                </c:pt>
                <c:pt idx="453">
                  <c:v>0.68053240740740695</c:v>
                </c:pt>
                <c:pt idx="454">
                  <c:v>0.68055555555555503</c:v>
                </c:pt>
                <c:pt idx="455">
                  <c:v>0.68057870370370399</c:v>
                </c:pt>
                <c:pt idx="456">
                  <c:v>0.68060185185185196</c:v>
                </c:pt>
                <c:pt idx="457">
                  <c:v>0.68062500000000004</c:v>
                </c:pt>
                <c:pt idx="458">
                  <c:v>0.680648148148148</c:v>
                </c:pt>
                <c:pt idx="459">
                  <c:v>0.68067129629629597</c:v>
                </c:pt>
                <c:pt idx="460">
                  <c:v>0.68069444444444405</c:v>
                </c:pt>
                <c:pt idx="461">
                  <c:v>0.68071759259259301</c:v>
                </c:pt>
                <c:pt idx="462">
                  <c:v>0.68074074074074098</c:v>
                </c:pt>
                <c:pt idx="463">
                  <c:v>0.68076388888888895</c:v>
                </c:pt>
                <c:pt idx="464">
                  <c:v>0.68078703703703702</c:v>
                </c:pt>
                <c:pt idx="465">
                  <c:v>0.68081018518518499</c:v>
                </c:pt>
                <c:pt idx="466">
                  <c:v>0.68083333333333296</c:v>
                </c:pt>
                <c:pt idx="467">
                  <c:v>0.68085648148148203</c:v>
                </c:pt>
                <c:pt idx="468">
                  <c:v>0.68087962962963</c:v>
                </c:pt>
                <c:pt idx="469">
                  <c:v>0.68090277777777797</c:v>
                </c:pt>
                <c:pt idx="470">
                  <c:v>0.68092592592592605</c:v>
                </c:pt>
                <c:pt idx="471">
                  <c:v>0.68094907407407401</c:v>
                </c:pt>
                <c:pt idx="472">
                  <c:v>0.68097222222222198</c:v>
                </c:pt>
                <c:pt idx="473">
                  <c:v>0.68099537037036995</c:v>
                </c:pt>
                <c:pt idx="474">
                  <c:v>0.68101851851851902</c:v>
                </c:pt>
                <c:pt idx="475">
                  <c:v>0.68104166666666699</c:v>
                </c:pt>
                <c:pt idx="476">
                  <c:v>0.68106481481481496</c:v>
                </c:pt>
                <c:pt idx="477">
                  <c:v>0.68108796296296303</c:v>
                </c:pt>
                <c:pt idx="478">
                  <c:v>0.681111111111111</c:v>
                </c:pt>
                <c:pt idx="479">
                  <c:v>0.68113425925925897</c:v>
                </c:pt>
                <c:pt idx="480">
                  <c:v>0.68115740740740705</c:v>
                </c:pt>
                <c:pt idx="481">
                  <c:v>0.68118055555555601</c:v>
                </c:pt>
                <c:pt idx="482">
                  <c:v>0.68120370370370398</c:v>
                </c:pt>
                <c:pt idx="483">
                  <c:v>0.68122685185185206</c:v>
                </c:pt>
                <c:pt idx="484">
                  <c:v>0.68125000000000002</c:v>
                </c:pt>
                <c:pt idx="485">
                  <c:v>0.68127314814814799</c:v>
                </c:pt>
                <c:pt idx="486">
                  <c:v>0.68129629629629596</c:v>
                </c:pt>
                <c:pt idx="487">
                  <c:v>0.68131944444444403</c:v>
                </c:pt>
                <c:pt idx="488">
                  <c:v>0.681342592592593</c:v>
                </c:pt>
                <c:pt idx="489">
                  <c:v>0.68136574074074097</c:v>
                </c:pt>
                <c:pt idx="490">
                  <c:v>0.68138888888888904</c:v>
                </c:pt>
                <c:pt idx="491">
                  <c:v>0.68141203703703701</c:v>
                </c:pt>
                <c:pt idx="492">
                  <c:v>0.68143518518518498</c:v>
                </c:pt>
                <c:pt idx="493">
                  <c:v>0.68145833333333306</c:v>
                </c:pt>
                <c:pt idx="494">
                  <c:v>0.68148148148148102</c:v>
                </c:pt>
                <c:pt idx="495">
                  <c:v>0.68150462962962999</c:v>
                </c:pt>
                <c:pt idx="496">
                  <c:v>0.68152777777777795</c:v>
                </c:pt>
                <c:pt idx="497">
                  <c:v>0.68155092592592603</c:v>
                </c:pt>
                <c:pt idx="498">
                  <c:v>0.681574074074074</c:v>
                </c:pt>
                <c:pt idx="499">
                  <c:v>0.68159722222222197</c:v>
                </c:pt>
                <c:pt idx="500">
                  <c:v>0.68162037037037004</c:v>
                </c:pt>
                <c:pt idx="501">
                  <c:v>0.68164351851851901</c:v>
                </c:pt>
                <c:pt idx="502">
                  <c:v>0.68166666666666698</c:v>
                </c:pt>
                <c:pt idx="503">
                  <c:v>0.68168981481481505</c:v>
                </c:pt>
                <c:pt idx="504">
                  <c:v>0.68171296296296302</c:v>
                </c:pt>
                <c:pt idx="505">
                  <c:v>0.68173611111111099</c:v>
                </c:pt>
                <c:pt idx="506">
                  <c:v>0.68175925925925895</c:v>
                </c:pt>
                <c:pt idx="507">
                  <c:v>0.68178240740740703</c:v>
                </c:pt>
                <c:pt idx="508">
                  <c:v>0.681805555555556</c:v>
                </c:pt>
                <c:pt idx="509">
                  <c:v>0.68182870370370396</c:v>
                </c:pt>
                <c:pt idx="510">
                  <c:v>0.68185185185185204</c:v>
                </c:pt>
                <c:pt idx="511">
                  <c:v>0.68187500000000001</c:v>
                </c:pt>
                <c:pt idx="512">
                  <c:v>0.68189814814814798</c:v>
                </c:pt>
                <c:pt idx="513">
                  <c:v>0.68192129629629605</c:v>
                </c:pt>
                <c:pt idx="514">
                  <c:v>0.68194444444444402</c:v>
                </c:pt>
                <c:pt idx="515">
                  <c:v>0.68196759259259299</c:v>
                </c:pt>
                <c:pt idx="516">
                  <c:v>0.68199074074074095</c:v>
                </c:pt>
                <c:pt idx="517">
                  <c:v>0.68201388888888903</c:v>
                </c:pt>
                <c:pt idx="518">
                  <c:v>0.682037037037037</c:v>
                </c:pt>
                <c:pt idx="519">
                  <c:v>0.68206018518518496</c:v>
                </c:pt>
                <c:pt idx="520">
                  <c:v>0.68208333333333304</c:v>
                </c:pt>
                <c:pt idx="521">
                  <c:v>0.68210648148148101</c:v>
                </c:pt>
                <c:pt idx="522">
                  <c:v>0.68212962962962997</c:v>
                </c:pt>
                <c:pt idx="523">
                  <c:v>0.68215277777777805</c:v>
                </c:pt>
                <c:pt idx="524">
                  <c:v>0.68217592592592602</c:v>
                </c:pt>
                <c:pt idx="525">
                  <c:v>0.68219907407407399</c:v>
                </c:pt>
                <c:pt idx="526">
                  <c:v>0.68222222222222195</c:v>
                </c:pt>
                <c:pt idx="527">
                  <c:v>0.68224537037037003</c:v>
                </c:pt>
                <c:pt idx="528">
                  <c:v>0.682268518518519</c:v>
                </c:pt>
                <c:pt idx="529">
                  <c:v>0.68229166666666696</c:v>
                </c:pt>
                <c:pt idx="530">
                  <c:v>0.68231481481481504</c:v>
                </c:pt>
                <c:pt idx="531">
                  <c:v>0.68233796296296301</c:v>
                </c:pt>
                <c:pt idx="532">
                  <c:v>0.68236111111111097</c:v>
                </c:pt>
                <c:pt idx="533">
                  <c:v>0.68238425925925905</c:v>
                </c:pt>
                <c:pt idx="534">
                  <c:v>0.68240740740740702</c:v>
                </c:pt>
                <c:pt idx="535">
                  <c:v>0.68243055555555598</c:v>
                </c:pt>
                <c:pt idx="536">
                  <c:v>0.68245370370370395</c:v>
                </c:pt>
                <c:pt idx="537">
                  <c:v>0.68247685185185203</c:v>
                </c:pt>
                <c:pt idx="538">
                  <c:v>0.6825</c:v>
                </c:pt>
                <c:pt idx="539">
                  <c:v>0.68252314814814796</c:v>
                </c:pt>
                <c:pt idx="540">
                  <c:v>0.68254629629629604</c:v>
                </c:pt>
                <c:pt idx="541">
                  <c:v>0.68256944444444401</c:v>
                </c:pt>
                <c:pt idx="542">
                  <c:v>0.68259259259259297</c:v>
                </c:pt>
                <c:pt idx="543">
                  <c:v>0.68261574074074105</c:v>
                </c:pt>
                <c:pt idx="544">
                  <c:v>0.68263888888888902</c:v>
                </c:pt>
                <c:pt idx="545">
                  <c:v>0.68266203703703698</c:v>
                </c:pt>
                <c:pt idx="546">
                  <c:v>0.68268518518518495</c:v>
                </c:pt>
                <c:pt idx="547">
                  <c:v>0.68270833333333303</c:v>
                </c:pt>
                <c:pt idx="548">
                  <c:v>0.682731481481481</c:v>
                </c:pt>
                <c:pt idx="549">
                  <c:v>0.68275462962962996</c:v>
                </c:pt>
                <c:pt idx="550">
                  <c:v>0.68277777777777804</c:v>
                </c:pt>
                <c:pt idx="551">
                  <c:v>0.68280092592592601</c:v>
                </c:pt>
                <c:pt idx="552">
                  <c:v>0.68282407407407397</c:v>
                </c:pt>
                <c:pt idx="553">
                  <c:v>0.68284722222222205</c:v>
                </c:pt>
                <c:pt idx="554">
                  <c:v>0.68287037037037002</c:v>
                </c:pt>
                <c:pt idx="555">
                  <c:v>0.68289351851851798</c:v>
                </c:pt>
                <c:pt idx="556">
                  <c:v>0.68291666666666695</c:v>
                </c:pt>
                <c:pt idx="557">
                  <c:v>0.68293981481481503</c:v>
                </c:pt>
                <c:pt idx="558">
                  <c:v>0.68296296296296299</c:v>
                </c:pt>
                <c:pt idx="559">
                  <c:v>0.68298611111111096</c:v>
                </c:pt>
                <c:pt idx="560">
                  <c:v>0.68300925925925904</c:v>
                </c:pt>
                <c:pt idx="561">
                  <c:v>0.68303240740740701</c:v>
                </c:pt>
                <c:pt idx="562">
                  <c:v>0.68305555555555597</c:v>
                </c:pt>
                <c:pt idx="563">
                  <c:v>0.68307870370370405</c:v>
                </c:pt>
                <c:pt idx="564">
                  <c:v>0.68310185185185202</c:v>
                </c:pt>
                <c:pt idx="565">
                  <c:v>0.68312499999999998</c:v>
                </c:pt>
                <c:pt idx="566">
                  <c:v>0.68314814814814795</c:v>
                </c:pt>
                <c:pt idx="567">
                  <c:v>0.68317129629629603</c:v>
                </c:pt>
                <c:pt idx="568">
                  <c:v>0.68319444444444499</c:v>
                </c:pt>
                <c:pt idx="569">
                  <c:v>0.68321759259259296</c:v>
                </c:pt>
                <c:pt idx="570">
                  <c:v>0.68324074074074104</c:v>
                </c:pt>
                <c:pt idx="571">
                  <c:v>0.683263888888889</c:v>
                </c:pt>
                <c:pt idx="572">
                  <c:v>0.68328703703703697</c:v>
                </c:pt>
                <c:pt idx="573">
                  <c:v>0.68331018518518505</c:v>
                </c:pt>
                <c:pt idx="574">
                  <c:v>0.68333333333333302</c:v>
                </c:pt>
                <c:pt idx="575">
                  <c:v>0.68335648148148198</c:v>
                </c:pt>
                <c:pt idx="576">
                  <c:v>0.68337962962962995</c:v>
                </c:pt>
                <c:pt idx="577">
                  <c:v>0.68340277777777803</c:v>
                </c:pt>
                <c:pt idx="578">
                  <c:v>0.68342592592592599</c:v>
                </c:pt>
                <c:pt idx="579">
                  <c:v>0.68344907407407396</c:v>
                </c:pt>
                <c:pt idx="580">
                  <c:v>0.68347222222222204</c:v>
                </c:pt>
                <c:pt idx="581">
                  <c:v>0.68349537037037</c:v>
                </c:pt>
                <c:pt idx="582">
                  <c:v>0.68351851851851897</c:v>
                </c:pt>
                <c:pt idx="583">
                  <c:v>0.68354166666666705</c:v>
                </c:pt>
                <c:pt idx="584">
                  <c:v>0.68356481481481501</c:v>
                </c:pt>
                <c:pt idx="585">
                  <c:v>0.68358796296296298</c:v>
                </c:pt>
                <c:pt idx="586">
                  <c:v>0.68361111111111095</c:v>
                </c:pt>
                <c:pt idx="587">
                  <c:v>0.68363425925925903</c:v>
                </c:pt>
                <c:pt idx="588">
                  <c:v>0.68365740740740699</c:v>
                </c:pt>
                <c:pt idx="589">
                  <c:v>0.68368055555555596</c:v>
                </c:pt>
                <c:pt idx="590">
                  <c:v>0.68370370370370404</c:v>
                </c:pt>
                <c:pt idx="591">
                  <c:v>0.683726851851852</c:v>
                </c:pt>
                <c:pt idx="592">
                  <c:v>0.68374999999999997</c:v>
                </c:pt>
                <c:pt idx="593">
                  <c:v>0.68377314814814805</c:v>
                </c:pt>
                <c:pt idx="594">
                  <c:v>0.68379629629629601</c:v>
                </c:pt>
                <c:pt idx="595">
                  <c:v>0.68381944444444398</c:v>
                </c:pt>
                <c:pt idx="596">
                  <c:v>0.68384259259259295</c:v>
                </c:pt>
                <c:pt idx="597">
                  <c:v>0.68386574074074102</c:v>
                </c:pt>
                <c:pt idx="598">
                  <c:v>0.68388888888888899</c:v>
                </c:pt>
                <c:pt idx="599">
                  <c:v>0.68391203703703696</c:v>
                </c:pt>
                <c:pt idx="600">
                  <c:v>0.68393518518518504</c:v>
                </c:pt>
                <c:pt idx="601">
                  <c:v>0.683958333333333</c:v>
                </c:pt>
                <c:pt idx="602">
                  <c:v>0.68398148148148197</c:v>
                </c:pt>
                <c:pt idx="603">
                  <c:v>0.68400462962963005</c:v>
                </c:pt>
                <c:pt idx="604">
                  <c:v>0.68402777777777801</c:v>
                </c:pt>
                <c:pt idx="605">
                  <c:v>0.68405092592592598</c:v>
                </c:pt>
                <c:pt idx="606">
                  <c:v>0.68407407407407395</c:v>
                </c:pt>
                <c:pt idx="607">
                  <c:v>0.68409722222222202</c:v>
                </c:pt>
                <c:pt idx="608">
                  <c:v>0.68412037037036999</c:v>
                </c:pt>
                <c:pt idx="609">
                  <c:v>0.68414351851851896</c:v>
                </c:pt>
                <c:pt idx="610">
                  <c:v>0.68416666666666703</c:v>
                </c:pt>
                <c:pt idx="611">
                  <c:v>0.684189814814815</c:v>
                </c:pt>
                <c:pt idx="612">
                  <c:v>0.68421296296296297</c:v>
                </c:pt>
                <c:pt idx="613">
                  <c:v>0.68423611111111104</c:v>
                </c:pt>
                <c:pt idx="614">
                  <c:v>0.68425925925925901</c:v>
                </c:pt>
                <c:pt idx="615">
                  <c:v>0.68428240740740698</c:v>
                </c:pt>
                <c:pt idx="616">
                  <c:v>0.68430555555555606</c:v>
                </c:pt>
                <c:pt idx="617">
                  <c:v>0.68432870370370402</c:v>
                </c:pt>
                <c:pt idx="618">
                  <c:v>0.68435185185185199</c:v>
                </c:pt>
                <c:pt idx="619">
                  <c:v>0.68437499999999996</c:v>
                </c:pt>
                <c:pt idx="620">
                  <c:v>0.68439814814814803</c:v>
                </c:pt>
                <c:pt idx="621">
                  <c:v>0.684421296296296</c:v>
                </c:pt>
                <c:pt idx="622">
                  <c:v>0.68444444444444397</c:v>
                </c:pt>
                <c:pt idx="623">
                  <c:v>0.68446759259259304</c:v>
                </c:pt>
                <c:pt idx="624">
                  <c:v>0.68449074074074101</c:v>
                </c:pt>
                <c:pt idx="625">
                  <c:v>0.68451388888888898</c:v>
                </c:pt>
                <c:pt idx="626">
                  <c:v>0.68453703703703705</c:v>
                </c:pt>
                <c:pt idx="627">
                  <c:v>0.68456018518518502</c:v>
                </c:pt>
                <c:pt idx="628">
                  <c:v>0.68458333333333299</c:v>
                </c:pt>
                <c:pt idx="629">
                  <c:v>0.68460648148148195</c:v>
                </c:pt>
                <c:pt idx="630">
                  <c:v>0.68462962962963003</c:v>
                </c:pt>
                <c:pt idx="631">
                  <c:v>0.684652777777778</c:v>
                </c:pt>
                <c:pt idx="632">
                  <c:v>0.68467592592592597</c:v>
                </c:pt>
                <c:pt idx="633">
                  <c:v>0.68469907407407404</c:v>
                </c:pt>
                <c:pt idx="634">
                  <c:v>0.68472222222222201</c:v>
                </c:pt>
                <c:pt idx="635">
                  <c:v>0.68474537037036998</c:v>
                </c:pt>
                <c:pt idx="636">
                  <c:v>0.68476851851851805</c:v>
                </c:pt>
                <c:pt idx="637">
                  <c:v>0.68479166666666702</c:v>
                </c:pt>
                <c:pt idx="638">
                  <c:v>0.68481481481481499</c:v>
                </c:pt>
                <c:pt idx="639">
                  <c:v>0.68483796296296295</c:v>
                </c:pt>
                <c:pt idx="640">
                  <c:v>0.68486111111111103</c:v>
                </c:pt>
                <c:pt idx="641">
                  <c:v>0.684884259259259</c:v>
                </c:pt>
                <c:pt idx="642">
                  <c:v>0.68490740740740697</c:v>
                </c:pt>
                <c:pt idx="643">
                  <c:v>0.68493055555555504</c:v>
                </c:pt>
                <c:pt idx="644">
                  <c:v>0.68495370370370401</c:v>
                </c:pt>
                <c:pt idx="645">
                  <c:v>0.68497685185185198</c:v>
                </c:pt>
                <c:pt idx="646">
                  <c:v>0.68500000000000005</c:v>
                </c:pt>
                <c:pt idx="647">
                  <c:v>0.68502314814814802</c:v>
                </c:pt>
                <c:pt idx="648">
                  <c:v>0.68504629629629599</c:v>
                </c:pt>
                <c:pt idx="649">
                  <c:v>0.68506944444444395</c:v>
                </c:pt>
                <c:pt idx="650">
                  <c:v>0.68509259259259303</c:v>
                </c:pt>
                <c:pt idx="651">
                  <c:v>0.685115740740741</c:v>
                </c:pt>
                <c:pt idx="652">
                  <c:v>0.68513888888888896</c:v>
                </c:pt>
                <c:pt idx="653">
                  <c:v>0.68516203703703704</c:v>
                </c:pt>
                <c:pt idx="654">
                  <c:v>0.68518518518518501</c:v>
                </c:pt>
                <c:pt idx="655">
                  <c:v>0.68520833333333298</c:v>
                </c:pt>
                <c:pt idx="656">
                  <c:v>0.68523148148148105</c:v>
                </c:pt>
                <c:pt idx="657">
                  <c:v>0.68525462962963002</c:v>
                </c:pt>
                <c:pt idx="658">
                  <c:v>0.68527777777777799</c:v>
                </c:pt>
                <c:pt idx="659">
                  <c:v>0.68530092592592595</c:v>
                </c:pt>
                <c:pt idx="660">
                  <c:v>0.68532407407407403</c:v>
                </c:pt>
                <c:pt idx="661">
                  <c:v>0.685347222222222</c:v>
                </c:pt>
                <c:pt idx="662">
                  <c:v>0.68537037037036996</c:v>
                </c:pt>
                <c:pt idx="663">
                  <c:v>0.68539351851851904</c:v>
                </c:pt>
                <c:pt idx="664">
                  <c:v>0.68541666666666701</c:v>
                </c:pt>
                <c:pt idx="665">
                  <c:v>0.68543981481481497</c:v>
                </c:pt>
                <c:pt idx="666">
                  <c:v>0.68546296296296305</c:v>
                </c:pt>
                <c:pt idx="667">
                  <c:v>0.68548611111111102</c:v>
                </c:pt>
                <c:pt idx="668">
                  <c:v>0.68550925925925899</c:v>
                </c:pt>
                <c:pt idx="669">
                  <c:v>0.68553240740740795</c:v>
                </c:pt>
                <c:pt idx="670">
                  <c:v>0.68555555555555603</c:v>
                </c:pt>
                <c:pt idx="671">
                  <c:v>0.685578703703704</c:v>
                </c:pt>
                <c:pt idx="672">
                  <c:v>0.68560185185185196</c:v>
                </c:pt>
                <c:pt idx="673">
                  <c:v>0.68562500000000004</c:v>
                </c:pt>
                <c:pt idx="674">
                  <c:v>0.68564814814814801</c:v>
                </c:pt>
                <c:pt idx="675">
                  <c:v>0.68567129629629597</c:v>
                </c:pt>
                <c:pt idx="676">
                  <c:v>0.68569444444444405</c:v>
                </c:pt>
                <c:pt idx="677">
                  <c:v>0.68571759259259302</c:v>
                </c:pt>
                <c:pt idx="678">
                  <c:v>0.68574074074074098</c:v>
                </c:pt>
                <c:pt idx="679">
                  <c:v>0.68576388888888895</c:v>
                </c:pt>
                <c:pt idx="680">
                  <c:v>0.68578703703703703</c:v>
                </c:pt>
                <c:pt idx="681">
                  <c:v>0.685810185185185</c:v>
                </c:pt>
                <c:pt idx="682">
                  <c:v>0.68583333333333296</c:v>
                </c:pt>
                <c:pt idx="683">
                  <c:v>0.68585648148148104</c:v>
                </c:pt>
                <c:pt idx="684">
                  <c:v>0.68587962962963001</c:v>
                </c:pt>
                <c:pt idx="685">
                  <c:v>0.68590277777777797</c:v>
                </c:pt>
                <c:pt idx="686">
                  <c:v>0.68592592592592605</c:v>
                </c:pt>
                <c:pt idx="687">
                  <c:v>0.68594907407407402</c:v>
                </c:pt>
                <c:pt idx="688">
                  <c:v>0.68597222222222198</c:v>
                </c:pt>
                <c:pt idx="689">
                  <c:v>0.68599537037036995</c:v>
                </c:pt>
                <c:pt idx="690">
                  <c:v>0.68601851851851903</c:v>
                </c:pt>
                <c:pt idx="691">
                  <c:v>0.68604166666666699</c:v>
                </c:pt>
                <c:pt idx="692">
                  <c:v>0.68606481481481496</c:v>
                </c:pt>
                <c:pt idx="693">
                  <c:v>0.68608796296296304</c:v>
                </c:pt>
                <c:pt idx="694">
                  <c:v>0.68611111111111101</c:v>
                </c:pt>
                <c:pt idx="695">
                  <c:v>0.68613425925925897</c:v>
                </c:pt>
                <c:pt idx="696">
                  <c:v>0.68615740740740705</c:v>
                </c:pt>
                <c:pt idx="697">
                  <c:v>0.68618055555555602</c:v>
                </c:pt>
                <c:pt idx="698">
                  <c:v>0.68620370370370398</c:v>
                </c:pt>
                <c:pt idx="699">
                  <c:v>0.68622685185185195</c:v>
                </c:pt>
                <c:pt idx="700">
                  <c:v>0.68625000000000003</c:v>
                </c:pt>
                <c:pt idx="701">
                  <c:v>0.68627314814814799</c:v>
                </c:pt>
                <c:pt idx="702">
                  <c:v>0.68629629629629596</c:v>
                </c:pt>
                <c:pt idx="703">
                  <c:v>0.68631944444444404</c:v>
                </c:pt>
                <c:pt idx="704">
                  <c:v>0.686342592592593</c:v>
                </c:pt>
                <c:pt idx="705">
                  <c:v>0.68636574074074097</c:v>
                </c:pt>
                <c:pt idx="706">
                  <c:v>0.68638888888888905</c:v>
                </c:pt>
                <c:pt idx="707">
                  <c:v>0.68641203703703701</c:v>
                </c:pt>
                <c:pt idx="708">
                  <c:v>0.68643518518518498</c:v>
                </c:pt>
                <c:pt idx="709">
                  <c:v>0.68645833333333295</c:v>
                </c:pt>
                <c:pt idx="710">
                  <c:v>0.68648148148148103</c:v>
                </c:pt>
                <c:pt idx="711">
                  <c:v>0.68650462962962999</c:v>
                </c:pt>
                <c:pt idx="712">
                  <c:v>0.68652777777777796</c:v>
                </c:pt>
                <c:pt idx="713">
                  <c:v>0.68655092592592604</c:v>
                </c:pt>
                <c:pt idx="714">
                  <c:v>0.686574074074074</c:v>
                </c:pt>
                <c:pt idx="715">
                  <c:v>0.68659722222222197</c:v>
                </c:pt>
                <c:pt idx="716">
                  <c:v>0.68662037037037005</c:v>
                </c:pt>
                <c:pt idx="717">
                  <c:v>0.68664351851851801</c:v>
                </c:pt>
                <c:pt idx="718">
                  <c:v>0.68666666666666698</c:v>
                </c:pt>
                <c:pt idx="719">
                  <c:v>0.68668981481481495</c:v>
                </c:pt>
                <c:pt idx="720">
                  <c:v>0.68671296296296302</c:v>
                </c:pt>
                <c:pt idx="721">
                  <c:v>0.68673611111111099</c:v>
                </c:pt>
                <c:pt idx="722">
                  <c:v>0.68675925925925896</c:v>
                </c:pt>
                <c:pt idx="723">
                  <c:v>0.68678240740740704</c:v>
                </c:pt>
                <c:pt idx="724">
                  <c:v>0.686805555555556</c:v>
                </c:pt>
                <c:pt idx="725">
                  <c:v>0.68682870370370397</c:v>
                </c:pt>
                <c:pt idx="726">
                  <c:v>0.68685185185185205</c:v>
                </c:pt>
                <c:pt idx="727">
                  <c:v>0.68687500000000001</c:v>
                </c:pt>
                <c:pt idx="728">
                  <c:v>0.68689814814814798</c:v>
                </c:pt>
                <c:pt idx="729">
                  <c:v>0.68692129629629595</c:v>
                </c:pt>
                <c:pt idx="730">
                  <c:v>0.68694444444444402</c:v>
                </c:pt>
                <c:pt idx="731">
                  <c:v>0.68696759259259299</c:v>
                </c:pt>
                <c:pt idx="732">
                  <c:v>0.68699074074074096</c:v>
                </c:pt>
                <c:pt idx="733">
                  <c:v>0.68701388888888903</c:v>
                </c:pt>
                <c:pt idx="734">
                  <c:v>0.687037037037037</c:v>
                </c:pt>
                <c:pt idx="735">
                  <c:v>0.68706018518518497</c:v>
                </c:pt>
                <c:pt idx="736">
                  <c:v>0.68708333333333305</c:v>
                </c:pt>
                <c:pt idx="737">
                  <c:v>0.68710648148148101</c:v>
                </c:pt>
                <c:pt idx="738">
                  <c:v>0.68712962962962998</c:v>
                </c:pt>
                <c:pt idx="739">
                  <c:v>0.68715277777777795</c:v>
                </c:pt>
                <c:pt idx="740">
                  <c:v>0.68717592592592602</c:v>
                </c:pt>
                <c:pt idx="741">
                  <c:v>0.68719907407407399</c:v>
                </c:pt>
                <c:pt idx="742">
                  <c:v>0.68722222222222196</c:v>
                </c:pt>
                <c:pt idx="743">
                  <c:v>0.68724537037037003</c:v>
                </c:pt>
                <c:pt idx="744">
                  <c:v>0.687268518518518</c:v>
                </c:pt>
                <c:pt idx="745">
                  <c:v>0.68729166666666697</c:v>
                </c:pt>
                <c:pt idx="746">
                  <c:v>0.68731481481481504</c:v>
                </c:pt>
                <c:pt idx="747">
                  <c:v>0.68733796296296301</c:v>
                </c:pt>
                <c:pt idx="748">
                  <c:v>0.68736111111111098</c:v>
                </c:pt>
                <c:pt idx="749">
                  <c:v>0.68738425925925895</c:v>
                </c:pt>
                <c:pt idx="750">
                  <c:v>0.68740740740740702</c:v>
                </c:pt>
                <c:pt idx="751">
                  <c:v>0.68743055555555599</c:v>
                </c:pt>
                <c:pt idx="752">
                  <c:v>0.68745370370370396</c:v>
                </c:pt>
                <c:pt idx="753">
                  <c:v>0.68747685185185203</c:v>
                </c:pt>
                <c:pt idx="754">
                  <c:v>0.6875</c:v>
                </c:pt>
                <c:pt idx="755">
                  <c:v>0.68752314814814797</c:v>
                </c:pt>
                <c:pt idx="756">
                  <c:v>0.68754629629629604</c:v>
                </c:pt>
                <c:pt idx="757">
                  <c:v>0.68756944444444401</c:v>
                </c:pt>
                <c:pt idx="758">
                  <c:v>0.68759259259259298</c:v>
                </c:pt>
                <c:pt idx="759">
                  <c:v>0.68761574074074105</c:v>
                </c:pt>
                <c:pt idx="760">
                  <c:v>0.68763888888888902</c:v>
                </c:pt>
                <c:pt idx="761">
                  <c:v>0.68766203703703699</c:v>
                </c:pt>
                <c:pt idx="762">
                  <c:v>0.68768518518518496</c:v>
                </c:pt>
                <c:pt idx="763">
                  <c:v>0.68770833333333303</c:v>
                </c:pt>
                <c:pt idx="764">
                  <c:v>0.687731481481482</c:v>
                </c:pt>
                <c:pt idx="765">
                  <c:v>0.68775462962962997</c:v>
                </c:pt>
                <c:pt idx="766">
                  <c:v>0.68777777777777804</c:v>
                </c:pt>
                <c:pt idx="767">
                  <c:v>0.68780092592592601</c:v>
                </c:pt>
                <c:pt idx="768">
                  <c:v>0.68782407407407398</c:v>
                </c:pt>
                <c:pt idx="769">
                  <c:v>0.68784722222222205</c:v>
                </c:pt>
                <c:pt idx="770">
                  <c:v>0.68787037037037002</c:v>
                </c:pt>
                <c:pt idx="771">
                  <c:v>0.68789351851851899</c:v>
                </c:pt>
                <c:pt idx="772">
                  <c:v>0.68791666666666695</c:v>
                </c:pt>
                <c:pt idx="773">
                  <c:v>0.68793981481481503</c:v>
                </c:pt>
                <c:pt idx="774">
                  <c:v>0.687962962962963</c:v>
                </c:pt>
                <c:pt idx="775">
                  <c:v>0.68798611111111097</c:v>
                </c:pt>
                <c:pt idx="776">
                  <c:v>0.68800925925925904</c:v>
                </c:pt>
                <c:pt idx="777">
                  <c:v>0.68803240740740701</c:v>
                </c:pt>
                <c:pt idx="778">
                  <c:v>0.68805555555555598</c:v>
                </c:pt>
                <c:pt idx="779">
                  <c:v>0.68807870370370405</c:v>
                </c:pt>
                <c:pt idx="780">
                  <c:v>0.68810185185185202</c:v>
                </c:pt>
                <c:pt idx="781">
                  <c:v>0.68812499999999999</c:v>
                </c:pt>
                <c:pt idx="782">
                  <c:v>0.68814814814814795</c:v>
                </c:pt>
                <c:pt idx="783">
                  <c:v>0.68817129629629603</c:v>
                </c:pt>
                <c:pt idx="784">
                  <c:v>0.688194444444444</c:v>
                </c:pt>
                <c:pt idx="785">
                  <c:v>0.68821759259259296</c:v>
                </c:pt>
                <c:pt idx="786">
                  <c:v>0.68824074074074104</c:v>
                </c:pt>
                <c:pt idx="787">
                  <c:v>0.68826388888888901</c:v>
                </c:pt>
                <c:pt idx="788">
                  <c:v>0.68828703703703698</c:v>
                </c:pt>
                <c:pt idx="789">
                  <c:v>0.68831018518518505</c:v>
                </c:pt>
                <c:pt idx="790">
                  <c:v>0.68833333333333302</c:v>
                </c:pt>
                <c:pt idx="791">
                  <c:v>0.68835648148148199</c:v>
                </c:pt>
                <c:pt idx="792">
                  <c:v>0.68837962962962995</c:v>
                </c:pt>
                <c:pt idx="793">
                  <c:v>0.68840277777777803</c:v>
                </c:pt>
                <c:pt idx="794">
                  <c:v>0.688425925925926</c:v>
                </c:pt>
                <c:pt idx="795">
                  <c:v>0.68844907407407396</c:v>
                </c:pt>
                <c:pt idx="796">
                  <c:v>0.68847222222222204</c:v>
                </c:pt>
                <c:pt idx="797">
                  <c:v>0.68849537037037001</c:v>
                </c:pt>
                <c:pt idx="798">
                  <c:v>0.68851851851851897</c:v>
                </c:pt>
                <c:pt idx="799">
                  <c:v>0.68854166666666705</c:v>
                </c:pt>
                <c:pt idx="800">
                  <c:v>0.68856481481481502</c:v>
                </c:pt>
                <c:pt idx="801">
                  <c:v>0.68858796296296299</c:v>
                </c:pt>
                <c:pt idx="802">
                  <c:v>0.68861111111111095</c:v>
                </c:pt>
                <c:pt idx="803">
                  <c:v>0.68863425925925903</c:v>
                </c:pt>
                <c:pt idx="804">
                  <c:v>0.688657407407407</c:v>
                </c:pt>
                <c:pt idx="805">
                  <c:v>0.68868055555555596</c:v>
                </c:pt>
                <c:pt idx="806">
                  <c:v>0.68870370370370404</c:v>
                </c:pt>
                <c:pt idx="807">
                  <c:v>0.68872685185185201</c:v>
                </c:pt>
                <c:pt idx="808">
                  <c:v>0.68874999999999997</c:v>
                </c:pt>
                <c:pt idx="809">
                  <c:v>0.68877314814814805</c:v>
                </c:pt>
                <c:pt idx="810">
                  <c:v>0.68879629629629602</c:v>
                </c:pt>
                <c:pt idx="811">
                  <c:v>0.68881944444444398</c:v>
                </c:pt>
                <c:pt idx="812">
                  <c:v>0.68884259259259295</c:v>
                </c:pt>
                <c:pt idx="813">
                  <c:v>0.68886574074074103</c:v>
                </c:pt>
                <c:pt idx="814">
                  <c:v>0.68888888888888899</c:v>
                </c:pt>
                <c:pt idx="815">
                  <c:v>0.68891203703703696</c:v>
                </c:pt>
                <c:pt idx="816">
                  <c:v>0.68893518518518504</c:v>
                </c:pt>
                <c:pt idx="817">
                  <c:v>0.68895833333333301</c:v>
                </c:pt>
                <c:pt idx="818">
                  <c:v>0.68898148148148097</c:v>
                </c:pt>
                <c:pt idx="819">
                  <c:v>0.68900462962963005</c:v>
                </c:pt>
                <c:pt idx="820">
                  <c:v>0.68902777777777802</c:v>
                </c:pt>
                <c:pt idx="821">
                  <c:v>0.68905092592592598</c:v>
                </c:pt>
                <c:pt idx="822">
                  <c:v>0.68907407407407395</c:v>
                </c:pt>
                <c:pt idx="823">
                  <c:v>0.68909722222222203</c:v>
                </c:pt>
                <c:pt idx="824">
                  <c:v>0.68912037037036999</c:v>
                </c:pt>
                <c:pt idx="825">
                  <c:v>0.68914351851851896</c:v>
                </c:pt>
                <c:pt idx="826">
                  <c:v>0.68916666666666704</c:v>
                </c:pt>
                <c:pt idx="827">
                  <c:v>0.689189814814815</c:v>
                </c:pt>
                <c:pt idx="828">
                  <c:v>0.68921296296296297</c:v>
                </c:pt>
                <c:pt idx="829">
                  <c:v>0.68923611111111105</c:v>
                </c:pt>
                <c:pt idx="830">
                  <c:v>0.68925925925925902</c:v>
                </c:pt>
                <c:pt idx="831">
                  <c:v>0.68928240740740698</c:v>
                </c:pt>
                <c:pt idx="832">
                  <c:v>0.68930555555555595</c:v>
                </c:pt>
                <c:pt idx="833">
                  <c:v>0.68932870370370403</c:v>
                </c:pt>
                <c:pt idx="834">
                  <c:v>0.68935185185185199</c:v>
                </c:pt>
                <c:pt idx="835">
                  <c:v>0.68937499999999996</c:v>
                </c:pt>
                <c:pt idx="836">
                  <c:v>0.68939814814814804</c:v>
                </c:pt>
                <c:pt idx="837">
                  <c:v>0.689421296296296</c:v>
                </c:pt>
                <c:pt idx="838">
                  <c:v>0.68944444444444397</c:v>
                </c:pt>
                <c:pt idx="839">
                  <c:v>0.68946759259259205</c:v>
                </c:pt>
                <c:pt idx="840">
                  <c:v>0.68949074074074101</c:v>
                </c:pt>
                <c:pt idx="841">
                  <c:v>0.68951388888888898</c:v>
                </c:pt>
                <c:pt idx="842">
                  <c:v>0.68953703703703695</c:v>
                </c:pt>
                <c:pt idx="843">
                  <c:v>0.68956018518518503</c:v>
                </c:pt>
                <c:pt idx="844">
                  <c:v>0.68958333333333299</c:v>
                </c:pt>
                <c:pt idx="845">
                  <c:v>0.68960648148148096</c:v>
                </c:pt>
                <c:pt idx="846">
                  <c:v>0.68962962962963004</c:v>
                </c:pt>
                <c:pt idx="847">
                  <c:v>0.689652777777778</c:v>
                </c:pt>
                <c:pt idx="848">
                  <c:v>0.68967592592592597</c:v>
                </c:pt>
                <c:pt idx="849">
                  <c:v>0.68969907407407405</c:v>
                </c:pt>
                <c:pt idx="850">
                  <c:v>0.68972222222222201</c:v>
                </c:pt>
                <c:pt idx="851">
                  <c:v>0.68974537037036998</c:v>
                </c:pt>
                <c:pt idx="852">
                  <c:v>0.68976851851851895</c:v>
                </c:pt>
                <c:pt idx="853">
                  <c:v>0.68979166666666702</c:v>
                </c:pt>
                <c:pt idx="854">
                  <c:v>0.68981481481481499</c:v>
                </c:pt>
                <c:pt idx="855">
                  <c:v>0.68983796296296296</c:v>
                </c:pt>
                <c:pt idx="856">
                  <c:v>0.68986111111111104</c:v>
                </c:pt>
                <c:pt idx="857">
                  <c:v>0.689884259259259</c:v>
                </c:pt>
                <c:pt idx="858">
                  <c:v>0.68990740740740697</c:v>
                </c:pt>
                <c:pt idx="859">
                  <c:v>0.68993055555555605</c:v>
                </c:pt>
                <c:pt idx="860">
                  <c:v>0.68995370370370401</c:v>
                </c:pt>
                <c:pt idx="861">
                  <c:v>0.68997685185185198</c:v>
                </c:pt>
                <c:pt idx="862">
                  <c:v>0.69</c:v>
                </c:pt>
                <c:pt idx="863">
                  <c:v>0.69002314814814802</c:v>
                </c:pt>
                <c:pt idx="864">
                  <c:v>0.69004629629629599</c:v>
                </c:pt>
                <c:pt idx="865">
                  <c:v>0.69006944444444496</c:v>
                </c:pt>
                <c:pt idx="866">
                  <c:v>0.69009259259259303</c:v>
                </c:pt>
                <c:pt idx="867">
                  <c:v>0.690115740740741</c:v>
                </c:pt>
                <c:pt idx="868">
                  <c:v>0.69013888888888897</c:v>
                </c:pt>
                <c:pt idx="869">
                  <c:v>0.69016203703703705</c:v>
                </c:pt>
                <c:pt idx="870">
                  <c:v>0.69018518518518501</c:v>
                </c:pt>
                <c:pt idx="871">
                  <c:v>0.69020833333333298</c:v>
                </c:pt>
                <c:pt idx="872">
                  <c:v>0.69023148148148195</c:v>
                </c:pt>
                <c:pt idx="873">
                  <c:v>0.69025462962963002</c:v>
                </c:pt>
                <c:pt idx="874">
                  <c:v>0.69027777777777799</c:v>
                </c:pt>
                <c:pt idx="875">
                  <c:v>0.69030092592592596</c:v>
                </c:pt>
                <c:pt idx="876">
                  <c:v>0.69032407407407403</c:v>
                </c:pt>
                <c:pt idx="877">
                  <c:v>0.690347222222222</c:v>
                </c:pt>
                <c:pt idx="878">
                  <c:v>0.69037037037036997</c:v>
                </c:pt>
                <c:pt idx="879">
                  <c:v>0.69039351851851805</c:v>
                </c:pt>
                <c:pt idx="880">
                  <c:v>0.69041666666666701</c:v>
                </c:pt>
                <c:pt idx="881">
                  <c:v>0.69043981481481498</c:v>
                </c:pt>
                <c:pt idx="882">
                  <c:v>0.69046296296296295</c:v>
                </c:pt>
                <c:pt idx="883">
                  <c:v>0.69048611111111102</c:v>
                </c:pt>
                <c:pt idx="884">
                  <c:v>0.69050925925925899</c:v>
                </c:pt>
                <c:pt idx="885">
                  <c:v>0.69053240740740696</c:v>
                </c:pt>
                <c:pt idx="886">
                  <c:v>0.69055555555555603</c:v>
                </c:pt>
                <c:pt idx="887">
                  <c:v>0.690578703703704</c:v>
                </c:pt>
                <c:pt idx="888">
                  <c:v>0.69060185185185197</c:v>
                </c:pt>
                <c:pt idx="889">
                  <c:v>0.69062500000000004</c:v>
                </c:pt>
                <c:pt idx="890">
                  <c:v>0.69064814814814801</c:v>
                </c:pt>
                <c:pt idx="891">
                  <c:v>0.69067129629629598</c:v>
                </c:pt>
                <c:pt idx="892">
                  <c:v>0.69069444444444394</c:v>
                </c:pt>
                <c:pt idx="893">
                  <c:v>0.69071759259259302</c:v>
                </c:pt>
                <c:pt idx="894">
                  <c:v>0.69074074074074099</c:v>
                </c:pt>
                <c:pt idx="895">
                  <c:v>0.69076388888888896</c:v>
                </c:pt>
                <c:pt idx="896">
                  <c:v>0.69078703703703703</c:v>
                </c:pt>
                <c:pt idx="897">
                  <c:v>0.690810185185185</c:v>
                </c:pt>
                <c:pt idx="898">
                  <c:v>0.69083333333333297</c:v>
                </c:pt>
                <c:pt idx="899">
                  <c:v>0.69085648148148104</c:v>
                </c:pt>
                <c:pt idx="900">
                  <c:v>0.69087962962963001</c:v>
                </c:pt>
                <c:pt idx="901">
                  <c:v>0.69090277777777798</c:v>
                </c:pt>
                <c:pt idx="902">
                  <c:v>0.69092592592592605</c:v>
                </c:pt>
                <c:pt idx="903">
                  <c:v>0.69094907407407402</c:v>
                </c:pt>
                <c:pt idx="904">
                  <c:v>0.69097222222222199</c:v>
                </c:pt>
                <c:pt idx="905">
                  <c:v>0.69099537037036995</c:v>
                </c:pt>
                <c:pt idx="906">
                  <c:v>0.69101851851851803</c:v>
                </c:pt>
                <c:pt idx="907">
                  <c:v>0.691041666666667</c:v>
                </c:pt>
                <c:pt idx="908">
                  <c:v>0.69106481481481496</c:v>
                </c:pt>
                <c:pt idx="909">
                  <c:v>0.69108796296296304</c:v>
                </c:pt>
                <c:pt idx="910">
                  <c:v>0.69111111111111101</c:v>
                </c:pt>
                <c:pt idx="911">
                  <c:v>0.69113425925925898</c:v>
                </c:pt>
                <c:pt idx="912">
                  <c:v>0.69115740740740705</c:v>
                </c:pt>
                <c:pt idx="913">
                  <c:v>0.69118055555555602</c:v>
                </c:pt>
                <c:pt idx="914">
                  <c:v>0.69120370370370399</c:v>
                </c:pt>
                <c:pt idx="915">
                  <c:v>0.69122685185185195</c:v>
                </c:pt>
                <c:pt idx="916">
                  <c:v>0.69125000000000003</c:v>
                </c:pt>
                <c:pt idx="917">
                  <c:v>0.691273148148148</c:v>
                </c:pt>
                <c:pt idx="918">
                  <c:v>0.69129629629629596</c:v>
                </c:pt>
                <c:pt idx="919">
                  <c:v>0.69131944444444404</c:v>
                </c:pt>
                <c:pt idx="920">
                  <c:v>0.69134259259259301</c:v>
                </c:pt>
                <c:pt idx="921">
                  <c:v>0.69136574074074097</c:v>
                </c:pt>
                <c:pt idx="922">
                  <c:v>0.69138888888888905</c:v>
                </c:pt>
                <c:pt idx="923">
                  <c:v>0.69141203703703702</c:v>
                </c:pt>
                <c:pt idx="924">
                  <c:v>0.69143518518518499</c:v>
                </c:pt>
                <c:pt idx="925">
                  <c:v>0.69145833333333295</c:v>
                </c:pt>
                <c:pt idx="926">
                  <c:v>0.69148148148148103</c:v>
                </c:pt>
                <c:pt idx="927">
                  <c:v>0.69150462962963</c:v>
                </c:pt>
                <c:pt idx="928">
                  <c:v>0.69152777777777796</c:v>
                </c:pt>
                <c:pt idx="929">
                  <c:v>0.69155092592592604</c:v>
                </c:pt>
                <c:pt idx="930">
                  <c:v>0.69157407407407401</c:v>
                </c:pt>
                <c:pt idx="931">
                  <c:v>0.69159722222222197</c:v>
                </c:pt>
                <c:pt idx="932">
                  <c:v>0.69162037037037005</c:v>
                </c:pt>
                <c:pt idx="933">
                  <c:v>0.69164351851851802</c:v>
                </c:pt>
                <c:pt idx="934">
                  <c:v>0.69166666666666698</c:v>
                </c:pt>
                <c:pt idx="935">
                  <c:v>0.69168981481481495</c:v>
                </c:pt>
                <c:pt idx="936">
                  <c:v>0.69171296296296303</c:v>
                </c:pt>
                <c:pt idx="937">
                  <c:v>0.691736111111111</c:v>
                </c:pt>
                <c:pt idx="938">
                  <c:v>0.69175925925925896</c:v>
                </c:pt>
                <c:pt idx="939">
                  <c:v>0.69178240740740704</c:v>
                </c:pt>
                <c:pt idx="940">
                  <c:v>0.69180555555555501</c:v>
                </c:pt>
                <c:pt idx="941">
                  <c:v>0.69182870370370397</c:v>
                </c:pt>
                <c:pt idx="942">
                  <c:v>0.69185185185185205</c:v>
                </c:pt>
                <c:pt idx="943">
                  <c:v>0.69187500000000002</c:v>
                </c:pt>
                <c:pt idx="944">
                  <c:v>0.69189814814814798</c:v>
                </c:pt>
                <c:pt idx="945">
                  <c:v>0.69192129629629595</c:v>
                </c:pt>
                <c:pt idx="946">
                  <c:v>0.69194444444444403</c:v>
                </c:pt>
                <c:pt idx="947">
                  <c:v>0.69196759259259299</c:v>
                </c:pt>
                <c:pt idx="948">
                  <c:v>0.69199074074074096</c:v>
                </c:pt>
                <c:pt idx="949">
                  <c:v>0.69201388888888904</c:v>
                </c:pt>
                <c:pt idx="950">
                  <c:v>0.69203703703703701</c:v>
                </c:pt>
                <c:pt idx="951">
                  <c:v>0.69206018518518497</c:v>
                </c:pt>
                <c:pt idx="952">
                  <c:v>0.69208333333333305</c:v>
                </c:pt>
                <c:pt idx="953">
                  <c:v>0.69210648148148202</c:v>
                </c:pt>
                <c:pt idx="954">
                  <c:v>0.69212962962962998</c:v>
                </c:pt>
                <c:pt idx="955">
                  <c:v>0.69215277777777795</c:v>
                </c:pt>
                <c:pt idx="956">
                  <c:v>0.69217592592592603</c:v>
                </c:pt>
                <c:pt idx="957">
                  <c:v>0.69219907407407399</c:v>
                </c:pt>
                <c:pt idx="958">
                  <c:v>0.69222222222222196</c:v>
                </c:pt>
                <c:pt idx="959">
                  <c:v>0.69224537037037004</c:v>
                </c:pt>
                <c:pt idx="960">
                  <c:v>0.692268518518519</c:v>
                </c:pt>
                <c:pt idx="961">
                  <c:v>0.69229166666666697</c:v>
                </c:pt>
                <c:pt idx="962">
                  <c:v>0.69231481481481505</c:v>
                </c:pt>
                <c:pt idx="963">
                  <c:v>0.69233796296296302</c:v>
                </c:pt>
                <c:pt idx="964">
                  <c:v>0.69236111111111098</c:v>
                </c:pt>
                <c:pt idx="965">
                  <c:v>0.69238425925925895</c:v>
                </c:pt>
                <c:pt idx="966">
                  <c:v>0.69240740740740703</c:v>
                </c:pt>
                <c:pt idx="967">
                  <c:v>0.69243055555555599</c:v>
                </c:pt>
                <c:pt idx="968">
                  <c:v>0.69245370370370396</c:v>
                </c:pt>
                <c:pt idx="969">
                  <c:v>0.69247685185185204</c:v>
                </c:pt>
                <c:pt idx="970">
                  <c:v>0.6925</c:v>
                </c:pt>
                <c:pt idx="971">
                  <c:v>0.69252314814814797</c:v>
                </c:pt>
                <c:pt idx="972">
                  <c:v>0.69254629629629605</c:v>
                </c:pt>
                <c:pt idx="973">
                  <c:v>0.69256944444444402</c:v>
                </c:pt>
                <c:pt idx="974">
                  <c:v>0.69259259259259298</c:v>
                </c:pt>
                <c:pt idx="975">
                  <c:v>0.69261574074074095</c:v>
                </c:pt>
                <c:pt idx="976">
                  <c:v>0.69263888888888903</c:v>
                </c:pt>
                <c:pt idx="977">
                  <c:v>0.69266203703703699</c:v>
                </c:pt>
                <c:pt idx="978">
                  <c:v>0.69268518518518496</c:v>
                </c:pt>
                <c:pt idx="979">
                  <c:v>0.69270833333333304</c:v>
                </c:pt>
                <c:pt idx="980">
                  <c:v>0.692731481481481</c:v>
                </c:pt>
                <c:pt idx="981">
                  <c:v>0.69275462962962997</c:v>
                </c:pt>
                <c:pt idx="982">
                  <c:v>0.69277777777777805</c:v>
                </c:pt>
                <c:pt idx="983">
                  <c:v>0.69280092592592601</c:v>
                </c:pt>
                <c:pt idx="984">
                  <c:v>0.69282407407407398</c:v>
                </c:pt>
                <c:pt idx="985">
                  <c:v>0.69284722222222195</c:v>
                </c:pt>
                <c:pt idx="986">
                  <c:v>0.69287037037037003</c:v>
                </c:pt>
                <c:pt idx="987">
                  <c:v>0.69289351851851899</c:v>
                </c:pt>
                <c:pt idx="988">
                  <c:v>0.69291666666666696</c:v>
                </c:pt>
                <c:pt idx="989">
                  <c:v>0.69293981481481504</c:v>
                </c:pt>
                <c:pt idx="990">
                  <c:v>0.692962962962963</c:v>
                </c:pt>
                <c:pt idx="991">
                  <c:v>0.69298611111111097</c:v>
                </c:pt>
                <c:pt idx="992">
                  <c:v>0.69300925925925905</c:v>
                </c:pt>
                <c:pt idx="993">
                  <c:v>0.69303240740740701</c:v>
                </c:pt>
                <c:pt idx="994">
                  <c:v>0.69305555555555598</c:v>
                </c:pt>
                <c:pt idx="995">
                  <c:v>0.69307870370370395</c:v>
                </c:pt>
                <c:pt idx="996">
                  <c:v>0.69310185185185202</c:v>
                </c:pt>
                <c:pt idx="997">
                  <c:v>0.69312499999999999</c:v>
                </c:pt>
                <c:pt idx="998">
                  <c:v>0.69314814814814796</c:v>
                </c:pt>
              </c:numCache>
            </c:numRef>
          </c:cat>
          <c:val>
            <c:numRef>
              <c:f>'000169_test150429_160452.GDS'!$M$27:$M$1025</c:f>
              <c:numCache>
                <c:formatCode>0.00</c:formatCode>
                <c:ptCount val="999"/>
                <c:pt idx="0">
                  <c:v>4.96</c:v>
                </c:pt>
                <c:pt idx="1">
                  <c:v>4.95</c:v>
                </c:pt>
                <c:pt idx="2">
                  <c:v>4.9400000000000004</c:v>
                </c:pt>
                <c:pt idx="3">
                  <c:v>4.92</c:v>
                </c:pt>
                <c:pt idx="4">
                  <c:v>4.91</c:v>
                </c:pt>
                <c:pt idx="5">
                  <c:v>4.91</c:v>
                </c:pt>
                <c:pt idx="6">
                  <c:v>4.92</c:v>
                </c:pt>
                <c:pt idx="7">
                  <c:v>4.92</c:v>
                </c:pt>
                <c:pt idx="8">
                  <c:v>4.9000000000000004</c:v>
                </c:pt>
                <c:pt idx="9">
                  <c:v>4.87</c:v>
                </c:pt>
                <c:pt idx="10">
                  <c:v>4.88</c:v>
                </c:pt>
                <c:pt idx="11">
                  <c:v>4.88</c:v>
                </c:pt>
                <c:pt idx="12">
                  <c:v>4.91</c:v>
                </c:pt>
                <c:pt idx="13">
                  <c:v>4.8899999999999997</c:v>
                </c:pt>
                <c:pt idx="14">
                  <c:v>4.8899999999999997</c:v>
                </c:pt>
                <c:pt idx="15">
                  <c:v>4.9000000000000004</c:v>
                </c:pt>
                <c:pt idx="16">
                  <c:v>4.8899999999999997</c:v>
                </c:pt>
                <c:pt idx="17">
                  <c:v>4.8899999999999997</c:v>
                </c:pt>
                <c:pt idx="18">
                  <c:v>4.9000000000000004</c:v>
                </c:pt>
                <c:pt idx="19">
                  <c:v>4.91</c:v>
                </c:pt>
                <c:pt idx="20">
                  <c:v>4.91</c:v>
                </c:pt>
                <c:pt idx="21">
                  <c:v>4.92</c:v>
                </c:pt>
                <c:pt idx="22">
                  <c:v>4.92</c:v>
                </c:pt>
                <c:pt idx="23">
                  <c:v>4.92</c:v>
                </c:pt>
                <c:pt idx="24">
                  <c:v>4.93</c:v>
                </c:pt>
                <c:pt idx="25">
                  <c:v>4.93</c:v>
                </c:pt>
                <c:pt idx="26">
                  <c:v>4.91</c:v>
                </c:pt>
                <c:pt idx="27">
                  <c:v>4.88</c:v>
                </c:pt>
                <c:pt idx="28">
                  <c:v>4.92</c:v>
                </c:pt>
                <c:pt idx="29">
                  <c:v>5.23</c:v>
                </c:pt>
                <c:pt idx="30">
                  <c:v>8.19</c:v>
                </c:pt>
                <c:pt idx="31">
                  <c:v>10.97</c:v>
                </c:pt>
                <c:pt idx="32">
                  <c:v>11.36</c:v>
                </c:pt>
                <c:pt idx="33">
                  <c:v>11.04</c:v>
                </c:pt>
                <c:pt idx="34">
                  <c:v>10.48</c:v>
                </c:pt>
                <c:pt idx="35">
                  <c:v>10.37</c:v>
                </c:pt>
                <c:pt idx="36">
                  <c:v>10.97</c:v>
                </c:pt>
                <c:pt idx="37">
                  <c:v>11.21</c:v>
                </c:pt>
                <c:pt idx="38">
                  <c:v>11.1</c:v>
                </c:pt>
                <c:pt idx="39">
                  <c:v>10.64</c:v>
                </c:pt>
                <c:pt idx="40">
                  <c:v>10.18</c:v>
                </c:pt>
                <c:pt idx="41">
                  <c:v>9.8800000000000008</c:v>
                </c:pt>
                <c:pt idx="42">
                  <c:v>9.6300000000000008</c:v>
                </c:pt>
                <c:pt idx="43">
                  <c:v>9.42</c:v>
                </c:pt>
                <c:pt idx="44">
                  <c:v>9.24</c:v>
                </c:pt>
                <c:pt idx="45">
                  <c:v>9.01</c:v>
                </c:pt>
                <c:pt idx="46">
                  <c:v>8.89</c:v>
                </c:pt>
                <c:pt idx="47">
                  <c:v>8.76</c:v>
                </c:pt>
                <c:pt idx="48">
                  <c:v>8.6199999999999992</c:v>
                </c:pt>
                <c:pt idx="49">
                  <c:v>8.4700000000000006</c:v>
                </c:pt>
                <c:pt idx="50">
                  <c:v>8.27</c:v>
                </c:pt>
                <c:pt idx="51">
                  <c:v>8.19</c:v>
                </c:pt>
                <c:pt idx="52">
                  <c:v>8.08</c:v>
                </c:pt>
                <c:pt idx="53">
                  <c:v>7.94</c:v>
                </c:pt>
                <c:pt idx="54">
                  <c:v>7.79</c:v>
                </c:pt>
                <c:pt idx="55">
                  <c:v>7.62</c:v>
                </c:pt>
                <c:pt idx="56">
                  <c:v>7.48</c:v>
                </c:pt>
                <c:pt idx="57">
                  <c:v>7.36</c:v>
                </c:pt>
                <c:pt idx="58">
                  <c:v>7.26</c:v>
                </c:pt>
                <c:pt idx="59">
                  <c:v>7.12</c:v>
                </c:pt>
                <c:pt idx="60">
                  <c:v>7.05</c:v>
                </c:pt>
                <c:pt idx="61">
                  <c:v>6.91</c:v>
                </c:pt>
                <c:pt idx="62">
                  <c:v>6.83</c:v>
                </c:pt>
                <c:pt idx="63">
                  <c:v>6.76</c:v>
                </c:pt>
                <c:pt idx="64">
                  <c:v>6.71</c:v>
                </c:pt>
                <c:pt idx="65">
                  <c:v>6.66</c:v>
                </c:pt>
                <c:pt idx="66">
                  <c:v>6.59</c:v>
                </c:pt>
                <c:pt idx="67">
                  <c:v>6.52</c:v>
                </c:pt>
                <c:pt idx="68">
                  <c:v>6.47</c:v>
                </c:pt>
                <c:pt idx="69">
                  <c:v>6.45</c:v>
                </c:pt>
                <c:pt idx="70">
                  <c:v>6.41</c:v>
                </c:pt>
                <c:pt idx="71">
                  <c:v>6.36</c:v>
                </c:pt>
                <c:pt idx="72">
                  <c:v>6.31</c:v>
                </c:pt>
                <c:pt idx="73">
                  <c:v>6.23</c:v>
                </c:pt>
                <c:pt idx="74">
                  <c:v>6.22</c:v>
                </c:pt>
                <c:pt idx="75">
                  <c:v>6.21</c:v>
                </c:pt>
                <c:pt idx="76">
                  <c:v>6.14</c:v>
                </c:pt>
                <c:pt idx="77">
                  <c:v>6.15</c:v>
                </c:pt>
                <c:pt idx="78">
                  <c:v>6.13</c:v>
                </c:pt>
                <c:pt idx="79">
                  <c:v>6.06</c:v>
                </c:pt>
                <c:pt idx="80">
                  <c:v>6.01</c:v>
                </c:pt>
                <c:pt idx="81">
                  <c:v>5.96</c:v>
                </c:pt>
                <c:pt idx="82">
                  <c:v>5.88</c:v>
                </c:pt>
                <c:pt idx="83">
                  <c:v>5.83</c:v>
                </c:pt>
                <c:pt idx="84">
                  <c:v>5.86</c:v>
                </c:pt>
                <c:pt idx="85">
                  <c:v>5.85</c:v>
                </c:pt>
                <c:pt idx="86">
                  <c:v>5.82</c:v>
                </c:pt>
                <c:pt idx="87">
                  <c:v>5.8</c:v>
                </c:pt>
                <c:pt idx="88">
                  <c:v>5.68</c:v>
                </c:pt>
                <c:pt idx="89">
                  <c:v>5.6</c:v>
                </c:pt>
                <c:pt idx="90">
                  <c:v>5.59</c:v>
                </c:pt>
                <c:pt idx="91">
                  <c:v>5.57</c:v>
                </c:pt>
                <c:pt idx="92">
                  <c:v>5.57</c:v>
                </c:pt>
                <c:pt idx="93">
                  <c:v>5.59</c:v>
                </c:pt>
                <c:pt idx="94">
                  <c:v>5.58</c:v>
                </c:pt>
                <c:pt idx="95">
                  <c:v>5.58</c:v>
                </c:pt>
                <c:pt idx="96">
                  <c:v>5.56</c:v>
                </c:pt>
                <c:pt idx="97">
                  <c:v>5.56</c:v>
                </c:pt>
                <c:pt idx="98">
                  <c:v>5.5</c:v>
                </c:pt>
                <c:pt idx="99">
                  <c:v>5.48</c:v>
                </c:pt>
                <c:pt idx="100">
                  <c:v>5.49</c:v>
                </c:pt>
                <c:pt idx="101">
                  <c:v>5.5</c:v>
                </c:pt>
                <c:pt idx="102">
                  <c:v>5.51</c:v>
                </c:pt>
                <c:pt idx="103">
                  <c:v>5.57</c:v>
                </c:pt>
                <c:pt idx="104">
                  <c:v>5.56</c:v>
                </c:pt>
                <c:pt idx="105">
                  <c:v>5.62</c:v>
                </c:pt>
                <c:pt idx="106">
                  <c:v>5.59</c:v>
                </c:pt>
                <c:pt idx="107">
                  <c:v>5.49</c:v>
                </c:pt>
                <c:pt idx="108">
                  <c:v>5.46</c:v>
                </c:pt>
                <c:pt idx="109">
                  <c:v>5.47</c:v>
                </c:pt>
                <c:pt idx="110">
                  <c:v>5.46</c:v>
                </c:pt>
                <c:pt idx="111">
                  <c:v>5.44</c:v>
                </c:pt>
                <c:pt idx="112">
                  <c:v>5.42</c:v>
                </c:pt>
                <c:pt idx="113">
                  <c:v>5.42</c:v>
                </c:pt>
                <c:pt idx="114">
                  <c:v>5.38</c:v>
                </c:pt>
                <c:pt idx="115">
                  <c:v>5.33</c:v>
                </c:pt>
                <c:pt idx="116">
                  <c:v>5.3</c:v>
                </c:pt>
                <c:pt idx="117">
                  <c:v>5.25</c:v>
                </c:pt>
                <c:pt idx="118">
                  <c:v>5.16</c:v>
                </c:pt>
                <c:pt idx="119">
                  <c:v>5.41</c:v>
                </c:pt>
                <c:pt idx="120">
                  <c:v>7.96</c:v>
                </c:pt>
                <c:pt idx="121">
                  <c:v>13.61</c:v>
                </c:pt>
                <c:pt idx="122">
                  <c:v>18.100000000000001</c:v>
                </c:pt>
                <c:pt idx="123">
                  <c:v>20.34</c:v>
                </c:pt>
                <c:pt idx="124">
                  <c:v>21.05</c:v>
                </c:pt>
                <c:pt idx="125">
                  <c:v>21.21</c:v>
                </c:pt>
                <c:pt idx="126">
                  <c:v>21.26</c:v>
                </c:pt>
                <c:pt idx="127">
                  <c:v>21.25</c:v>
                </c:pt>
                <c:pt idx="128">
                  <c:v>21.04</c:v>
                </c:pt>
                <c:pt idx="129">
                  <c:v>19.760000000000002</c:v>
                </c:pt>
                <c:pt idx="130">
                  <c:v>18.690000000000001</c:v>
                </c:pt>
                <c:pt idx="131">
                  <c:v>17.53</c:v>
                </c:pt>
                <c:pt idx="132">
                  <c:v>16.670000000000002</c:v>
                </c:pt>
                <c:pt idx="133">
                  <c:v>16.3</c:v>
                </c:pt>
                <c:pt idx="134">
                  <c:v>15.82</c:v>
                </c:pt>
                <c:pt idx="135">
                  <c:v>15.2</c:v>
                </c:pt>
                <c:pt idx="136">
                  <c:v>14.86</c:v>
                </c:pt>
                <c:pt idx="137">
                  <c:v>14.64</c:v>
                </c:pt>
                <c:pt idx="138">
                  <c:v>14.38</c:v>
                </c:pt>
                <c:pt idx="139">
                  <c:v>14.19</c:v>
                </c:pt>
                <c:pt idx="140">
                  <c:v>13.92</c:v>
                </c:pt>
                <c:pt idx="141">
                  <c:v>13.57</c:v>
                </c:pt>
                <c:pt idx="142">
                  <c:v>13.17</c:v>
                </c:pt>
                <c:pt idx="143">
                  <c:v>12.82</c:v>
                </c:pt>
                <c:pt idx="144">
                  <c:v>12.46</c:v>
                </c:pt>
                <c:pt idx="145">
                  <c:v>12.15</c:v>
                </c:pt>
                <c:pt idx="146">
                  <c:v>11.87</c:v>
                </c:pt>
                <c:pt idx="147">
                  <c:v>11.64</c:v>
                </c:pt>
                <c:pt idx="148">
                  <c:v>11.4</c:v>
                </c:pt>
                <c:pt idx="149">
                  <c:v>11.12</c:v>
                </c:pt>
                <c:pt idx="150">
                  <c:v>10.85</c:v>
                </c:pt>
                <c:pt idx="151">
                  <c:v>10.6</c:v>
                </c:pt>
                <c:pt idx="152">
                  <c:v>10.34</c:v>
                </c:pt>
                <c:pt idx="153">
                  <c:v>10.06</c:v>
                </c:pt>
                <c:pt idx="154">
                  <c:v>9.7899999999999991</c:v>
                </c:pt>
                <c:pt idx="155">
                  <c:v>9.57</c:v>
                </c:pt>
                <c:pt idx="156">
                  <c:v>9.33</c:v>
                </c:pt>
                <c:pt idx="157">
                  <c:v>9.15</c:v>
                </c:pt>
                <c:pt idx="158">
                  <c:v>8.94</c:v>
                </c:pt>
                <c:pt idx="159">
                  <c:v>8.6999999999999993</c:v>
                </c:pt>
                <c:pt idx="160">
                  <c:v>8.5399999999999991</c:v>
                </c:pt>
                <c:pt idx="161">
                  <c:v>8.3699999999999992</c:v>
                </c:pt>
                <c:pt idx="162">
                  <c:v>8.18</c:v>
                </c:pt>
                <c:pt idx="163">
                  <c:v>8.06</c:v>
                </c:pt>
                <c:pt idx="164">
                  <c:v>7.89</c:v>
                </c:pt>
                <c:pt idx="165">
                  <c:v>7.75</c:v>
                </c:pt>
                <c:pt idx="166">
                  <c:v>7.61</c:v>
                </c:pt>
                <c:pt idx="167">
                  <c:v>7.5</c:v>
                </c:pt>
                <c:pt idx="168">
                  <c:v>7.35</c:v>
                </c:pt>
                <c:pt idx="169">
                  <c:v>7.29</c:v>
                </c:pt>
                <c:pt idx="170">
                  <c:v>7.18</c:v>
                </c:pt>
                <c:pt idx="171">
                  <c:v>7.07</c:v>
                </c:pt>
                <c:pt idx="172">
                  <c:v>6.96</c:v>
                </c:pt>
                <c:pt idx="173">
                  <c:v>6.85</c:v>
                </c:pt>
                <c:pt idx="174">
                  <c:v>6.77</c:v>
                </c:pt>
                <c:pt idx="175">
                  <c:v>6.72</c:v>
                </c:pt>
                <c:pt idx="176">
                  <c:v>6.65</c:v>
                </c:pt>
                <c:pt idx="177">
                  <c:v>6.55</c:v>
                </c:pt>
                <c:pt idx="178">
                  <c:v>6.5</c:v>
                </c:pt>
                <c:pt idx="179">
                  <c:v>6.38</c:v>
                </c:pt>
                <c:pt idx="180">
                  <c:v>6.28</c:v>
                </c:pt>
                <c:pt idx="181">
                  <c:v>6.2</c:v>
                </c:pt>
                <c:pt idx="182">
                  <c:v>6.14</c:v>
                </c:pt>
                <c:pt idx="183">
                  <c:v>6.07</c:v>
                </c:pt>
                <c:pt idx="184">
                  <c:v>5.98</c:v>
                </c:pt>
                <c:pt idx="185">
                  <c:v>5.94</c:v>
                </c:pt>
                <c:pt idx="186">
                  <c:v>5.85</c:v>
                </c:pt>
                <c:pt idx="187">
                  <c:v>5.8</c:v>
                </c:pt>
                <c:pt idx="188">
                  <c:v>5.77</c:v>
                </c:pt>
                <c:pt idx="189">
                  <c:v>5.75</c:v>
                </c:pt>
                <c:pt idx="190">
                  <c:v>5.73</c:v>
                </c:pt>
                <c:pt idx="191">
                  <c:v>5.73</c:v>
                </c:pt>
                <c:pt idx="192">
                  <c:v>5.67</c:v>
                </c:pt>
                <c:pt idx="193">
                  <c:v>5.75</c:v>
                </c:pt>
                <c:pt idx="194">
                  <c:v>5.59</c:v>
                </c:pt>
                <c:pt idx="195">
                  <c:v>5.48</c:v>
                </c:pt>
                <c:pt idx="196">
                  <c:v>5.39</c:v>
                </c:pt>
                <c:pt idx="197">
                  <c:v>5.35</c:v>
                </c:pt>
                <c:pt idx="198">
                  <c:v>5.29</c:v>
                </c:pt>
                <c:pt idx="199">
                  <c:v>5.21</c:v>
                </c:pt>
                <c:pt idx="200">
                  <c:v>5.12</c:v>
                </c:pt>
                <c:pt idx="201">
                  <c:v>5.04</c:v>
                </c:pt>
                <c:pt idx="202">
                  <c:v>4.97</c:v>
                </c:pt>
                <c:pt idx="203">
                  <c:v>4.84</c:v>
                </c:pt>
                <c:pt idx="204">
                  <c:v>4.8</c:v>
                </c:pt>
                <c:pt idx="205">
                  <c:v>4.75</c:v>
                </c:pt>
                <c:pt idx="206">
                  <c:v>4.68</c:v>
                </c:pt>
                <c:pt idx="207">
                  <c:v>4.6399999999999997</c:v>
                </c:pt>
                <c:pt idx="208">
                  <c:v>4.5999999999999996</c:v>
                </c:pt>
                <c:pt idx="209">
                  <c:v>4.59</c:v>
                </c:pt>
                <c:pt idx="210">
                  <c:v>4.72</c:v>
                </c:pt>
                <c:pt idx="211">
                  <c:v>5.63</c:v>
                </c:pt>
                <c:pt idx="212">
                  <c:v>7.76</c:v>
                </c:pt>
                <c:pt idx="213">
                  <c:v>8.34</c:v>
                </c:pt>
                <c:pt idx="214">
                  <c:v>8.32</c:v>
                </c:pt>
                <c:pt idx="215">
                  <c:v>8.02</c:v>
                </c:pt>
                <c:pt idx="216">
                  <c:v>7.42</c:v>
                </c:pt>
                <c:pt idx="217">
                  <c:v>7.14</c:v>
                </c:pt>
                <c:pt idx="218">
                  <c:v>6.98</c:v>
                </c:pt>
                <c:pt idx="219">
                  <c:v>6.87</c:v>
                </c:pt>
                <c:pt idx="220">
                  <c:v>6.65</c:v>
                </c:pt>
                <c:pt idx="221">
                  <c:v>6.47</c:v>
                </c:pt>
                <c:pt idx="222">
                  <c:v>6.33</c:v>
                </c:pt>
                <c:pt idx="223">
                  <c:v>6.26</c:v>
                </c:pt>
                <c:pt idx="224">
                  <c:v>6.15</c:v>
                </c:pt>
                <c:pt idx="225">
                  <c:v>6.05</c:v>
                </c:pt>
                <c:pt idx="226">
                  <c:v>5.97</c:v>
                </c:pt>
                <c:pt idx="227">
                  <c:v>5.89</c:v>
                </c:pt>
                <c:pt idx="228">
                  <c:v>5.81</c:v>
                </c:pt>
                <c:pt idx="229">
                  <c:v>5.73</c:v>
                </c:pt>
                <c:pt idx="230">
                  <c:v>5.68</c:v>
                </c:pt>
                <c:pt idx="231">
                  <c:v>5.57</c:v>
                </c:pt>
                <c:pt idx="232">
                  <c:v>5.5</c:v>
                </c:pt>
                <c:pt idx="233">
                  <c:v>5.44</c:v>
                </c:pt>
                <c:pt idx="234">
                  <c:v>5.38</c:v>
                </c:pt>
                <c:pt idx="235">
                  <c:v>5.32</c:v>
                </c:pt>
                <c:pt idx="236">
                  <c:v>5.25</c:v>
                </c:pt>
                <c:pt idx="237">
                  <c:v>5.19</c:v>
                </c:pt>
                <c:pt idx="238">
                  <c:v>5.13</c:v>
                </c:pt>
                <c:pt idx="239">
                  <c:v>5.09</c:v>
                </c:pt>
                <c:pt idx="240">
                  <c:v>5.01</c:v>
                </c:pt>
                <c:pt idx="241">
                  <c:v>4.97</c:v>
                </c:pt>
                <c:pt idx="242">
                  <c:v>4.93</c:v>
                </c:pt>
                <c:pt idx="243">
                  <c:v>4.87</c:v>
                </c:pt>
                <c:pt idx="244">
                  <c:v>4.8</c:v>
                </c:pt>
                <c:pt idx="245">
                  <c:v>4.76</c:v>
                </c:pt>
                <c:pt idx="246">
                  <c:v>4.71</c:v>
                </c:pt>
                <c:pt idx="247">
                  <c:v>4.68</c:v>
                </c:pt>
                <c:pt idx="248">
                  <c:v>4.68</c:v>
                </c:pt>
                <c:pt idx="249">
                  <c:v>4.5999999999999996</c:v>
                </c:pt>
                <c:pt idx="250">
                  <c:v>4.57</c:v>
                </c:pt>
                <c:pt idx="251">
                  <c:v>4.5999999999999996</c:v>
                </c:pt>
                <c:pt idx="252">
                  <c:v>4.57</c:v>
                </c:pt>
                <c:pt idx="253">
                  <c:v>4.47</c:v>
                </c:pt>
                <c:pt idx="254">
                  <c:v>4.49</c:v>
                </c:pt>
                <c:pt idx="255">
                  <c:v>4.4800000000000004</c:v>
                </c:pt>
                <c:pt idx="256">
                  <c:v>4.4000000000000004</c:v>
                </c:pt>
                <c:pt idx="257">
                  <c:v>4.3600000000000003</c:v>
                </c:pt>
                <c:pt idx="258">
                  <c:v>4.34</c:v>
                </c:pt>
                <c:pt idx="259">
                  <c:v>4.33</c:v>
                </c:pt>
                <c:pt idx="260">
                  <c:v>4.3</c:v>
                </c:pt>
                <c:pt idx="261">
                  <c:v>4.3</c:v>
                </c:pt>
                <c:pt idx="262">
                  <c:v>4.25</c:v>
                </c:pt>
                <c:pt idx="263">
                  <c:v>4.2300000000000004</c:v>
                </c:pt>
                <c:pt idx="264">
                  <c:v>4.21</c:v>
                </c:pt>
                <c:pt idx="265">
                  <c:v>4.1900000000000004</c:v>
                </c:pt>
                <c:pt idx="266">
                  <c:v>4.1900000000000004</c:v>
                </c:pt>
                <c:pt idx="267">
                  <c:v>4.1900000000000004</c:v>
                </c:pt>
                <c:pt idx="268">
                  <c:v>4.17</c:v>
                </c:pt>
                <c:pt idx="269">
                  <c:v>4.16</c:v>
                </c:pt>
                <c:pt idx="270">
                  <c:v>4.1500000000000004</c:v>
                </c:pt>
                <c:pt idx="271">
                  <c:v>4.1399999999999997</c:v>
                </c:pt>
                <c:pt idx="272">
                  <c:v>4.1500000000000004</c:v>
                </c:pt>
                <c:pt idx="273">
                  <c:v>4.1500000000000004</c:v>
                </c:pt>
                <c:pt idx="274">
                  <c:v>4.1500000000000004</c:v>
                </c:pt>
                <c:pt idx="275">
                  <c:v>4.1399999999999997</c:v>
                </c:pt>
                <c:pt idx="276">
                  <c:v>4.1399999999999997</c:v>
                </c:pt>
                <c:pt idx="277">
                  <c:v>4.16</c:v>
                </c:pt>
                <c:pt idx="278">
                  <c:v>4.16</c:v>
                </c:pt>
                <c:pt idx="279">
                  <c:v>4.16</c:v>
                </c:pt>
                <c:pt idx="280">
                  <c:v>4.17</c:v>
                </c:pt>
                <c:pt idx="281">
                  <c:v>4.1900000000000004</c:v>
                </c:pt>
                <c:pt idx="282">
                  <c:v>4.1900000000000004</c:v>
                </c:pt>
                <c:pt idx="283">
                  <c:v>4.1900000000000004</c:v>
                </c:pt>
                <c:pt idx="284">
                  <c:v>4.21</c:v>
                </c:pt>
                <c:pt idx="285">
                  <c:v>4.21</c:v>
                </c:pt>
                <c:pt idx="286">
                  <c:v>4.26</c:v>
                </c:pt>
                <c:pt idx="287">
                  <c:v>4.49</c:v>
                </c:pt>
                <c:pt idx="288">
                  <c:v>4.8499999999999996</c:v>
                </c:pt>
                <c:pt idx="289">
                  <c:v>5.24</c:v>
                </c:pt>
                <c:pt idx="290">
                  <c:v>5.45</c:v>
                </c:pt>
                <c:pt idx="291">
                  <c:v>5.59</c:v>
                </c:pt>
                <c:pt idx="292">
                  <c:v>5.71</c:v>
                </c:pt>
                <c:pt idx="293">
                  <c:v>5.78</c:v>
                </c:pt>
                <c:pt idx="294">
                  <c:v>5.84</c:v>
                </c:pt>
                <c:pt idx="295">
                  <c:v>5.97</c:v>
                </c:pt>
                <c:pt idx="296">
                  <c:v>6.05</c:v>
                </c:pt>
                <c:pt idx="297">
                  <c:v>6.12</c:v>
                </c:pt>
                <c:pt idx="298">
                  <c:v>6.25</c:v>
                </c:pt>
                <c:pt idx="299">
                  <c:v>6.99</c:v>
                </c:pt>
                <c:pt idx="300">
                  <c:v>12.45</c:v>
                </c:pt>
                <c:pt idx="301">
                  <c:v>16.46</c:v>
                </c:pt>
                <c:pt idx="302">
                  <c:v>17.05</c:v>
                </c:pt>
                <c:pt idx="303">
                  <c:v>16.93</c:v>
                </c:pt>
                <c:pt idx="304">
                  <c:v>9.57</c:v>
                </c:pt>
                <c:pt idx="305">
                  <c:v>3.39</c:v>
                </c:pt>
                <c:pt idx="306">
                  <c:v>2.31</c:v>
                </c:pt>
                <c:pt idx="307">
                  <c:v>1.87</c:v>
                </c:pt>
                <c:pt idx="308">
                  <c:v>1.62</c:v>
                </c:pt>
                <c:pt idx="309">
                  <c:v>1.47</c:v>
                </c:pt>
                <c:pt idx="310">
                  <c:v>1.35</c:v>
                </c:pt>
                <c:pt idx="311">
                  <c:v>1.25</c:v>
                </c:pt>
                <c:pt idx="312">
                  <c:v>68.7</c:v>
                </c:pt>
                <c:pt idx="313">
                  <c:v>80.25</c:v>
                </c:pt>
                <c:pt idx="314">
                  <c:v>80.86</c:v>
                </c:pt>
                <c:pt idx="315">
                  <c:v>80.88</c:v>
                </c:pt>
                <c:pt idx="316">
                  <c:v>80.849999999999994</c:v>
                </c:pt>
                <c:pt idx="317">
                  <c:v>80.87</c:v>
                </c:pt>
                <c:pt idx="318">
                  <c:v>80.650000000000006</c:v>
                </c:pt>
                <c:pt idx="319">
                  <c:v>6.74</c:v>
                </c:pt>
                <c:pt idx="320">
                  <c:v>1.26</c:v>
                </c:pt>
                <c:pt idx="321">
                  <c:v>0.71</c:v>
                </c:pt>
                <c:pt idx="322">
                  <c:v>0.55000000000000004</c:v>
                </c:pt>
                <c:pt idx="323">
                  <c:v>0.47</c:v>
                </c:pt>
                <c:pt idx="324">
                  <c:v>0.42</c:v>
                </c:pt>
                <c:pt idx="325">
                  <c:v>0.39</c:v>
                </c:pt>
                <c:pt idx="326">
                  <c:v>0.32</c:v>
                </c:pt>
                <c:pt idx="327">
                  <c:v>0.3</c:v>
                </c:pt>
                <c:pt idx="328">
                  <c:v>0.28000000000000003</c:v>
                </c:pt>
                <c:pt idx="329">
                  <c:v>0.26</c:v>
                </c:pt>
                <c:pt idx="330">
                  <c:v>0.22</c:v>
                </c:pt>
                <c:pt idx="331">
                  <c:v>0</c:v>
                </c:pt>
                <c:pt idx="332">
                  <c:v>-0.06</c:v>
                </c:pt>
                <c:pt idx="333">
                  <c:v>0.02</c:v>
                </c:pt>
                <c:pt idx="334">
                  <c:v>0.1</c:v>
                </c:pt>
                <c:pt idx="335">
                  <c:v>27.55</c:v>
                </c:pt>
                <c:pt idx="336">
                  <c:v>78.94</c:v>
                </c:pt>
                <c:pt idx="337">
                  <c:v>39.369999999999997</c:v>
                </c:pt>
                <c:pt idx="338">
                  <c:v>3.69</c:v>
                </c:pt>
                <c:pt idx="339">
                  <c:v>0.51</c:v>
                </c:pt>
                <c:pt idx="340">
                  <c:v>0.19</c:v>
                </c:pt>
                <c:pt idx="341">
                  <c:v>0.11</c:v>
                </c:pt>
                <c:pt idx="342">
                  <c:v>7.0000000000000007E-2</c:v>
                </c:pt>
                <c:pt idx="343">
                  <c:v>56.51</c:v>
                </c:pt>
                <c:pt idx="344">
                  <c:v>79.8</c:v>
                </c:pt>
                <c:pt idx="345">
                  <c:v>80.89</c:v>
                </c:pt>
                <c:pt idx="346">
                  <c:v>80.95</c:v>
                </c:pt>
                <c:pt idx="347">
                  <c:v>80.95</c:v>
                </c:pt>
                <c:pt idx="348">
                  <c:v>80.87</c:v>
                </c:pt>
                <c:pt idx="349">
                  <c:v>80.760000000000005</c:v>
                </c:pt>
                <c:pt idx="350">
                  <c:v>80.64</c:v>
                </c:pt>
                <c:pt idx="351">
                  <c:v>80.58</c:v>
                </c:pt>
                <c:pt idx="352">
                  <c:v>82.55</c:v>
                </c:pt>
                <c:pt idx="353">
                  <c:v>86.63</c:v>
                </c:pt>
                <c:pt idx="354">
                  <c:v>93.41</c:v>
                </c:pt>
                <c:pt idx="355">
                  <c:v>93.41</c:v>
                </c:pt>
                <c:pt idx="356">
                  <c:v>93.33</c:v>
                </c:pt>
                <c:pt idx="357">
                  <c:v>90.84</c:v>
                </c:pt>
                <c:pt idx="358">
                  <c:v>89.72</c:v>
                </c:pt>
                <c:pt idx="359">
                  <c:v>89.66</c:v>
                </c:pt>
                <c:pt idx="360">
                  <c:v>89.65</c:v>
                </c:pt>
                <c:pt idx="361">
                  <c:v>89.59</c:v>
                </c:pt>
                <c:pt idx="362">
                  <c:v>89.45</c:v>
                </c:pt>
                <c:pt idx="363">
                  <c:v>91.01</c:v>
                </c:pt>
                <c:pt idx="364">
                  <c:v>91.16</c:v>
                </c:pt>
                <c:pt idx="365">
                  <c:v>90.29</c:v>
                </c:pt>
                <c:pt idx="366">
                  <c:v>89.92</c:v>
                </c:pt>
                <c:pt idx="367">
                  <c:v>89.78</c:v>
                </c:pt>
                <c:pt idx="368">
                  <c:v>89.74</c:v>
                </c:pt>
                <c:pt idx="369">
                  <c:v>89.65</c:v>
                </c:pt>
                <c:pt idx="370">
                  <c:v>28.3</c:v>
                </c:pt>
                <c:pt idx="371">
                  <c:v>2.08</c:v>
                </c:pt>
                <c:pt idx="372">
                  <c:v>0.74</c:v>
                </c:pt>
                <c:pt idx="373">
                  <c:v>0.56000000000000005</c:v>
                </c:pt>
                <c:pt idx="374">
                  <c:v>0.51</c:v>
                </c:pt>
                <c:pt idx="375">
                  <c:v>0.55000000000000004</c:v>
                </c:pt>
                <c:pt idx="376">
                  <c:v>0.56999999999999995</c:v>
                </c:pt>
                <c:pt idx="377">
                  <c:v>1.81</c:v>
                </c:pt>
                <c:pt idx="378">
                  <c:v>2.83</c:v>
                </c:pt>
                <c:pt idx="379">
                  <c:v>3.4</c:v>
                </c:pt>
                <c:pt idx="380">
                  <c:v>3.71</c:v>
                </c:pt>
                <c:pt idx="381">
                  <c:v>3.94</c:v>
                </c:pt>
                <c:pt idx="382">
                  <c:v>4.12</c:v>
                </c:pt>
                <c:pt idx="383">
                  <c:v>4.2300000000000004</c:v>
                </c:pt>
                <c:pt idx="384">
                  <c:v>4.3499999999999996</c:v>
                </c:pt>
                <c:pt idx="385">
                  <c:v>4.4400000000000004</c:v>
                </c:pt>
                <c:pt idx="386">
                  <c:v>4.47</c:v>
                </c:pt>
                <c:pt idx="387">
                  <c:v>4.49</c:v>
                </c:pt>
                <c:pt idx="388">
                  <c:v>4.4800000000000004</c:v>
                </c:pt>
                <c:pt idx="389">
                  <c:v>4.5199999999999996</c:v>
                </c:pt>
                <c:pt idx="390">
                  <c:v>7.57</c:v>
                </c:pt>
                <c:pt idx="391">
                  <c:v>15.3</c:v>
                </c:pt>
                <c:pt idx="392">
                  <c:v>20.27</c:v>
                </c:pt>
                <c:pt idx="393">
                  <c:v>22.53</c:v>
                </c:pt>
                <c:pt idx="394">
                  <c:v>23.84</c:v>
                </c:pt>
                <c:pt idx="395">
                  <c:v>25</c:v>
                </c:pt>
                <c:pt idx="396">
                  <c:v>25.83</c:v>
                </c:pt>
                <c:pt idx="397">
                  <c:v>25.81</c:v>
                </c:pt>
                <c:pt idx="398">
                  <c:v>24.12</c:v>
                </c:pt>
                <c:pt idx="399">
                  <c:v>22.47</c:v>
                </c:pt>
                <c:pt idx="400">
                  <c:v>20.77</c:v>
                </c:pt>
                <c:pt idx="401">
                  <c:v>19.91</c:v>
                </c:pt>
                <c:pt idx="402">
                  <c:v>19.09</c:v>
                </c:pt>
                <c:pt idx="403">
                  <c:v>18.27</c:v>
                </c:pt>
                <c:pt idx="404">
                  <c:v>17.510000000000002</c:v>
                </c:pt>
                <c:pt idx="405">
                  <c:v>16.75</c:v>
                </c:pt>
                <c:pt idx="406">
                  <c:v>16.66</c:v>
                </c:pt>
                <c:pt idx="407">
                  <c:v>16.27</c:v>
                </c:pt>
                <c:pt idx="408">
                  <c:v>15.94</c:v>
                </c:pt>
                <c:pt idx="409">
                  <c:v>15.84</c:v>
                </c:pt>
                <c:pt idx="410">
                  <c:v>15.58</c:v>
                </c:pt>
                <c:pt idx="411">
                  <c:v>15.06</c:v>
                </c:pt>
                <c:pt idx="412">
                  <c:v>14.78</c:v>
                </c:pt>
                <c:pt idx="413">
                  <c:v>14.34</c:v>
                </c:pt>
                <c:pt idx="414">
                  <c:v>13.7</c:v>
                </c:pt>
                <c:pt idx="415">
                  <c:v>13.24</c:v>
                </c:pt>
                <c:pt idx="416">
                  <c:v>12.8</c:v>
                </c:pt>
                <c:pt idx="417">
                  <c:v>12.35</c:v>
                </c:pt>
                <c:pt idx="418">
                  <c:v>11.96</c:v>
                </c:pt>
                <c:pt idx="419">
                  <c:v>11.63</c:v>
                </c:pt>
                <c:pt idx="420">
                  <c:v>11.27</c:v>
                </c:pt>
                <c:pt idx="421">
                  <c:v>10.94</c:v>
                </c:pt>
                <c:pt idx="422">
                  <c:v>10.65</c:v>
                </c:pt>
                <c:pt idx="423">
                  <c:v>10.35</c:v>
                </c:pt>
                <c:pt idx="424">
                  <c:v>10.14</c:v>
                </c:pt>
                <c:pt idx="425">
                  <c:v>9.85</c:v>
                </c:pt>
                <c:pt idx="426">
                  <c:v>9.6199999999999992</c:v>
                </c:pt>
                <c:pt idx="427">
                  <c:v>9.3699999999999992</c:v>
                </c:pt>
                <c:pt idx="428">
                  <c:v>9.18</c:v>
                </c:pt>
                <c:pt idx="429">
                  <c:v>8.98</c:v>
                </c:pt>
                <c:pt idx="430">
                  <c:v>8.76</c:v>
                </c:pt>
                <c:pt idx="431">
                  <c:v>8.5500000000000007</c:v>
                </c:pt>
                <c:pt idx="432">
                  <c:v>8.34</c:v>
                </c:pt>
                <c:pt idx="433">
                  <c:v>8.19</c:v>
                </c:pt>
                <c:pt idx="434">
                  <c:v>8.0299999999999994</c:v>
                </c:pt>
                <c:pt idx="435">
                  <c:v>7.95</c:v>
                </c:pt>
                <c:pt idx="436">
                  <c:v>7.82</c:v>
                </c:pt>
                <c:pt idx="437">
                  <c:v>7.67</c:v>
                </c:pt>
                <c:pt idx="438">
                  <c:v>7.54</c:v>
                </c:pt>
                <c:pt idx="439">
                  <c:v>7.41</c:v>
                </c:pt>
                <c:pt idx="440">
                  <c:v>7.24</c:v>
                </c:pt>
                <c:pt idx="441">
                  <c:v>7.14</c:v>
                </c:pt>
                <c:pt idx="442">
                  <c:v>7.02</c:v>
                </c:pt>
                <c:pt idx="443">
                  <c:v>6.91</c:v>
                </c:pt>
                <c:pt idx="444">
                  <c:v>6.85</c:v>
                </c:pt>
                <c:pt idx="445">
                  <c:v>6.79</c:v>
                </c:pt>
                <c:pt idx="446">
                  <c:v>6.68</c:v>
                </c:pt>
                <c:pt idx="447">
                  <c:v>6.58</c:v>
                </c:pt>
                <c:pt idx="448">
                  <c:v>6.52</c:v>
                </c:pt>
                <c:pt idx="449">
                  <c:v>6.48</c:v>
                </c:pt>
                <c:pt idx="450">
                  <c:v>6.42</c:v>
                </c:pt>
                <c:pt idx="451">
                  <c:v>6.33</c:v>
                </c:pt>
                <c:pt idx="452">
                  <c:v>6.27</c:v>
                </c:pt>
                <c:pt idx="453">
                  <c:v>6.24</c:v>
                </c:pt>
                <c:pt idx="454">
                  <c:v>6.21</c:v>
                </c:pt>
                <c:pt idx="455">
                  <c:v>6.16</c:v>
                </c:pt>
                <c:pt idx="456">
                  <c:v>6.06</c:v>
                </c:pt>
                <c:pt idx="457">
                  <c:v>6.02</c:v>
                </c:pt>
                <c:pt idx="458">
                  <c:v>5.96</c:v>
                </c:pt>
                <c:pt idx="459">
                  <c:v>5.93</c:v>
                </c:pt>
                <c:pt idx="460">
                  <c:v>5.9</c:v>
                </c:pt>
                <c:pt idx="461">
                  <c:v>5.87</c:v>
                </c:pt>
                <c:pt idx="462">
                  <c:v>5.83</c:v>
                </c:pt>
                <c:pt idx="463">
                  <c:v>5.79</c:v>
                </c:pt>
                <c:pt idx="464">
                  <c:v>5.77</c:v>
                </c:pt>
                <c:pt idx="465">
                  <c:v>5.75</c:v>
                </c:pt>
                <c:pt idx="466">
                  <c:v>5.74</c:v>
                </c:pt>
                <c:pt idx="467">
                  <c:v>5.71</c:v>
                </c:pt>
                <c:pt idx="468">
                  <c:v>5.69</c:v>
                </c:pt>
                <c:pt idx="469">
                  <c:v>5.68</c:v>
                </c:pt>
                <c:pt idx="470">
                  <c:v>5.65</c:v>
                </c:pt>
                <c:pt idx="471">
                  <c:v>5.66</c:v>
                </c:pt>
                <c:pt idx="472">
                  <c:v>5.66</c:v>
                </c:pt>
                <c:pt idx="473">
                  <c:v>5.65</c:v>
                </c:pt>
                <c:pt idx="474">
                  <c:v>5.63</c:v>
                </c:pt>
                <c:pt idx="475">
                  <c:v>5.64</c:v>
                </c:pt>
                <c:pt idx="476">
                  <c:v>5.6</c:v>
                </c:pt>
                <c:pt idx="477">
                  <c:v>5.67</c:v>
                </c:pt>
                <c:pt idx="478">
                  <c:v>5.75</c:v>
                </c:pt>
                <c:pt idx="479">
                  <c:v>5.8</c:v>
                </c:pt>
                <c:pt idx="480">
                  <c:v>5.94</c:v>
                </c:pt>
                <c:pt idx="481">
                  <c:v>7.83</c:v>
                </c:pt>
                <c:pt idx="482">
                  <c:v>10.92</c:v>
                </c:pt>
                <c:pt idx="483">
                  <c:v>11.61</c:v>
                </c:pt>
                <c:pt idx="484">
                  <c:v>11.26</c:v>
                </c:pt>
                <c:pt idx="485">
                  <c:v>10</c:v>
                </c:pt>
                <c:pt idx="486">
                  <c:v>9.24</c:v>
                </c:pt>
                <c:pt idx="487">
                  <c:v>8.68</c:v>
                </c:pt>
                <c:pt idx="488">
                  <c:v>8.4600000000000009</c:v>
                </c:pt>
                <c:pt idx="489">
                  <c:v>8.2899999999999991</c:v>
                </c:pt>
                <c:pt idx="490">
                  <c:v>7.94</c:v>
                </c:pt>
                <c:pt idx="491">
                  <c:v>7.33</c:v>
                </c:pt>
                <c:pt idx="492">
                  <c:v>6.81</c:v>
                </c:pt>
                <c:pt idx="493">
                  <c:v>6.38</c:v>
                </c:pt>
                <c:pt idx="494">
                  <c:v>6.15</c:v>
                </c:pt>
                <c:pt idx="495">
                  <c:v>5.94</c:v>
                </c:pt>
                <c:pt idx="496">
                  <c:v>5.84</c:v>
                </c:pt>
                <c:pt idx="497">
                  <c:v>5.73</c:v>
                </c:pt>
                <c:pt idx="498">
                  <c:v>5.66</c:v>
                </c:pt>
                <c:pt idx="499">
                  <c:v>5.59</c:v>
                </c:pt>
                <c:pt idx="500">
                  <c:v>5.54</c:v>
                </c:pt>
                <c:pt idx="501">
                  <c:v>5.5</c:v>
                </c:pt>
                <c:pt idx="502">
                  <c:v>5.41</c:v>
                </c:pt>
                <c:pt idx="503">
                  <c:v>5.37</c:v>
                </c:pt>
                <c:pt idx="504">
                  <c:v>5.3</c:v>
                </c:pt>
                <c:pt idx="505">
                  <c:v>5.24</c:v>
                </c:pt>
                <c:pt idx="506">
                  <c:v>5.15</c:v>
                </c:pt>
                <c:pt idx="507">
                  <c:v>5.1100000000000003</c:v>
                </c:pt>
                <c:pt idx="508">
                  <c:v>5.05</c:v>
                </c:pt>
                <c:pt idx="509">
                  <c:v>5.01</c:v>
                </c:pt>
                <c:pt idx="510">
                  <c:v>4.97</c:v>
                </c:pt>
                <c:pt idx="511">
                  <c:v>4.9000000000000004</c:v>
                </c:pt>
                <c:pt idx="512">
                  <c:v>4.87</c:v>
                </c:pt>
                <c:pt idx="513">
                  <c:v>4.82</c:v>
                </c:pt>
                <c:pt idx="514">
                  <c:v>4.7699999999999996</c:v>
                </c:pt>
                <c:pt idx="515">
                  <c:v>4.72</c:v>
                </c:pt>
                <c:pt idx="516">
                  <c:v>4.66</c:v>
                </c:pt>
                <c:pt idx="517">
                  <c:v>4.66</c:v>
                </c:pt>
                <c:pt idx="518">
                  <c:v>4.62</c:v>
                </c:pt>
                <c:pt idx="519">
                  <c:v>4.59</c:v>
                </c:pt>
                <c:pt idx="520">
                  <c:v>4.54</c:v>
                </c:pt>
                <c:pt idx="521">
                  <c:v>4.49</c:v>
                </c:pt>
                <c:pt idx="522">
                  <c:v>4.46</c:v>
                </c:pt>
                <c:pt idx="523">
                  <c:v>4.41</c:v>
                </c:pt>
                <c:pt idx="524">
                  <c:v>4.3899999999999997</c:v>
                </c:pt>
                <c:pt idx="525">
                  <c:v>4.3600000000000003</c:v>
                </c:pt>
                <c:pt idx="526">
                  <c:v>4.33</c:v>
                </c:pt>
                <c:pt idx="527">
                  <c:v>4.32</c:v>
                </c:pt>
                <c:pt idx="528">
                  <c:v>4.3099999999999996</c:v>
                </c:pt>
                <c:pt idx="529">
                  <c:v>4.3</c:v>
                </c:pt>
                <c:pt idx="530">
                  <c:v>4.2699999999999996</c:v>
                </c:pt>
                <c:pt idx="531">
                  <c:v>4.25</c:v>
                </c:pt>
                <c:pt idx="532">
                  <c:v>4.22</c:v>
                </c:pt>
                <c:pt idx="533">
                  <c:v>4.21</c:v>
                </c:pt>
                <c:pt idx="534">
                  <c:v>4.21</c:v>
                </c:pt>
                <c:pt idx="535">
                  <c:v>4.18</c:v>
                </c:pt>
                <c:pt idx="536">
                  <c:v>4.17</c:v>
                </c:pt>
                <c:pt idx="537">
                  <c:v>4.17</c:v>
                </c:pt>
                <c:pt idx="538">
                  <c:v>4.1500000000000004</c:v>
                </c:pt>
                <c:pt idx="539">
                  <c:v>4.16</c:v>
                </c:pt>
                <c:pt idx="540">
                  <c:v>4.1399999999999997</c:v>
                </c:pt>
                <c:pt idx="541">
                  <c:v>4.12</c:v>
                </c:pt>
                <c:pt idx="542">
                  <c:v>4.1399999999999997</c:v>
                </c:pt>
                <c:pt idx="543">
                  <c:v>4.1399999999999997</c:v>
                </c:pt>
                <c:pt idx="544">
                  <c:v>4.1500000000000004</c:v>
                </c:pt>
                <c:pt idx="545">
                  <c:v>4.1500000000000004</c:v>
                </c:pt>
                <c:pt idx="546">
                  <c:v>4.1500000000000004</c:v>
                </c:pt>
                <c:pt idx="547">
                  <c:v>4.1500000000000004</c:v>
                </c:pt>
                <c:pt idx="548">
                  <c:v>4.16</c:v>
                </c:pt>
                <c:pt idx="549">
                  <c:v>4.16</c:v>
                </c:pt>
                <c:pt idx="550">
                  <c:v>4.17</c:v>
                </c:pt>
                <c:pt idx="551">
                  <c:v>4.1900000000000004</c:v>
                </c:pt>
                <c:pt idx="552">
                  <c:v>4.2</c:v>
                </c:pt>
                <c:pt idx="553">
                  <c:v>4.21</c:v>
                </c:pt>
                <c:pt idx="554">
                  <c:v>4.2</c:v>
                </c:pt>
                <c:pt idx="555">
                  <c:v>4.2300000000000004</c:v>
                </c:pt>
                <c:pt idx="556">
                  <c:v>4.24</c:v>
                </c:pt>
                <c:pt idx="557">
                  <c:v>4.25</c:v>
                </c:pt>
                <c:pt idx="558">
                  <c:v>4.25</c:v>
                </c:pt>
                <c:pt idx="559">
                  <c:v>4.25</c:v>
                </c:pt>
                <c:pt idx="560">
                  <c:v>4.26</c:v>
                </c:pt>
                <c:pt idx="561">
                  <c:v>4.2699999999999996</c:v>
                </c:pt>
                <c:pt idx="562">
                  <c:v>4.28</c:v>
                </c:pt>
                <c:pt idx="563">
                  <c:v>4.3099999999999996</c:v>
                </c:pt>
                <c:pt idx="564">
                  <c:v>4.33</c:v>
                </c:pt>
                <c:pt idx="565">
                  <c:v>4.3499999999999996</c:v>
                </c:pt>
                <c:pt idx="566">
                  <c:v>4.3499999999999996</c:v>
                </c:pt>
                <c:pt idx="567">
                  <c:v>4.34</c:v>
                </c:pt>
                <c:pt idx="568">
                  <c:v>4.33</c:v>
                </c:pt>
                <c:pt idx="569">
                  <c:v>4.5599999999999996</c:v>
                </c:pt>
                <c:pt idx="570">
                  <c:v>8.01</c:v>
                </c:pt>
                <c:pt idx="571">
                  <c:v>10.36</c:v>
                </c:pt>
                <c:pt idx="572">
                  <c:v>10.54</c:v>
                </c:pt>
                <c:pt idx="573">
                  <c:v>10.15</c:v>
                </c:pt>
                <c:pt idx="574">
                  <c:v>9.7200000000000006</c:v>
                </c:pt>
                <c:pt idx="575">
                  <c:v>9.81</c:v>
                </c:pt>
                <c:pt idx="576">
                  <c:v>10.3</c:v>
                </c:pt>
                <c:pt idx="577">
                  <c:v>10.47</c:v>
                </c:pt>
                <c:pt idx="578">
                  <c:v>10.33</c:v>
                </c:pt>
                <c:pt idx="579">
                  <c:v>9.6999999999999993</c:v>
                </c:pt>
                <c:pt idx="580">
                  <c:v>9.35</c:v>
                </c:pt>
                <c:pt idx="581">
                  <c:v>8.94</c:v>
                </c:pt>
                <c:pt idx="582">
                  <c:v>8.69</c:v>
                </c:pt>
                <c:pt idx="583">
                  <c:v>8.5</c:v>
                </c:pt>
                <c:pt idx="584">
                  <c:v>8.32</c:v>
                </c:pt>
                <c:pt idx="585">
                  <c:v>8.0399999999999991</c:v>
                </c:pt>
                <c:pt idx="586">
                  <c:v>7.86</c:v>
                </c:pt>
                <c:pt idx="587">
                  <c:v>7.79</c:v>
                </c:pt>
                <c:pt idx="588">
                  <c:v>7.73</c:v>
                </c:pt>
                <c:pt idx="589">
                  <c:v>7.55</c:v>
                </c:pt>
                <c:pt idx="590">
                  <c:v>7.33</c:v>
                </c:pt>
                <c:pt idx="591">
                  <c:v>7.18</c:v>
                </c:pt>
                <c:pt idx="592">
                  <c:v>7.03</c:v>
                </c:pt>
                <c:pt idx="593">
                  <c:v>6.89</c:v>
                </c:pt>
                <c:pt idx="594">
                  <c:v>6.74</c:v>
                </c:pt>
                <c:pt idx="595">
                  <c:v>6.62</c:v>
                </c:pt>
                <c:pt idx="596">
                  <c:v>6.51</c:v>
                </c:pt>
                <c:pt idx="597">
                  <c:v>6.33</c:v>
                </c:pt>
                <c:pt idx="598">
                  <c:v>6.2</c:v>
                </c:pt>
                <c:pt idx="599">
                  <c:v>6.08</c:v>
                </c:pt>
                <c:pt idx="600">
                  <c:v>6.02</c:v>
                </c:pt>
                <c:pt idx="601">
                  <c:v>5.99</c:v>
                </c:pt>
                <c:pt idx="602">
                  <c:v>5.93</c:v>
                </c:pt>
                <c:pt idx="603">
                  <c:v>5.82</c:v>
                </c:pt>
                <c:pt idx="604">
                  <c:v>5.7</c:v>
                </c:pt>
                <c:pt idx="605">
                  <c:v>5.6</c:v>
                </c:pt>
                <c:pt idx="606">
                  <c:v>5.56</c:v>
                </c:pt>
                <c:pt idx="607">
                  <c:v>5.49</c:v>
                </c:pt>
                <c:pt idx="608">
                  <c:v>5.41</c:v>
                </c:pt>
                <c:pt idx="609">
                  <c:v>5.35</c:v>
                </c:pt>
                <c:pt idx="610">
                  <c:v>5.26</c:v>
                </c:pt>
                <c:pt idx="611">
                  <c:v>5.23</c:v>
                </c:pt>
                <c:pt idx="612">
                  <c:v>5.13</c:v>
                </c:pt>
                <c:pt idx="613">
                  <c:v>5.05</c:v>
                </c:pt>
                <c:pt idx="614">
                  <c:v>4.99</c:v>
                </c:pt>
                <c:pt idx="615">
                  <c:v>4.93</c:v>
                </c:pt>
                <c:pt idx="616">
                  <c:v>4.8600000000000003</c:v>
                </c:pt>
                <c:pt idx="617">
                  <c:v>4.8</c:v>
                </c:pt>
                <c:pt idx="618">
                  <c:v>4.76</c:v>
                </c:pt>
                <c:pt idx="619">
                  <c:v>4.66</c:v>
                </c:pt>
                <c:pt idx="620">
                  <c:v>4.6100000000000003</c:v>
                </c:pt>
                <c:pt idx="621">
                  <c:v>4.57</c:v>
                </c:pt>
                <c:pt idx="622">
                  <c:v>4.5199999999999996</c:v>
                </c:pt>
                <c:pt idx="623">
                  <c:v>4.4800000000000004</c:v>
                </c:pt>
                <c:pt idx="624">
                  <c:v>4.4400000000000004</c:v>
                </c:pt>
                <c:pt idx="625">
                  <c:v>4.3899999999999997</c:v>
                </c:pt>
                <c:pt idx="626">
                  <c:v>4.32</c:v>
                </c:pt>
                <c:pt idx="627">
                  <c:v>4.25</c:v>
                </c:pt>
                <c:pt idx="628">
                  <c:v>4.18</c:v>
                </c:pt>
                <c:pt idx="629">
                  <c:v>4.13</c:v>
                </c:pt>
                <c:pt idx="630">
                  <c:v>4.12</c:v>
                </c:pt>
                <c:pt idx="631">
                  <c:v>4.0599999999999996</c:v>
                </c:pt>
                <c:pt idx="632">
                  <c:v>4.01</c:v>
                </c:pt>
                <c:pt idx="633">
                  <c:v>4</c:v>
                </c:pt>
                <c:pt idx="634">
                  <c:v>3.99</c:v>
                </c:pt>
                <c:pt idx="635">
                  <c:v>3.97</c:v>
                </c:pt>
                <c:pt idx="636">
                  <c:v>3.96</c:v>
                </c:pt>
                <c:pt idx="637">
                  <c:v>3.95</c:v>
                </c:pt>
                <c:pt idx="638">
                  <c:v>3.98</c:v>
                </c:pt>
                <c:pt idx="639">
                  <c:v>3.99</c:v>
                </c:pt>
                <c:pt idx="640">
                  <c:v>3.98</c:v>
                </c:pt>
                <c:pt idx="641">
                  <c:v>3.95</c:v>
                </c:pt>
                <c:pt idx="642">
                  <c:v>3.89</c:v>
                </c:pt>
                <c:pt idx="643">
                  <c:v>3.91</c:v>
                </c:pt>
                <c:pt idx="644">
                  <c:v>3.97</c:v>
                </c:pt>
                <c:pt idx="645">
                  <c:v>3.96</c:v>
                </c:pt>
                <c:pt idx="646">
                  <c:v>3.87</c:v>
                </c:pt>
                <c:pt idx="647">
                  <c:v>3.84</c:v>
                </c:pt>
                <c:pt idx="648">
                  <c:v>3.84</c:v>
                </c:pt>
                <c:pt idx="649">
                  <c:v>3.84</c:v>
                </c:pt>
                <c:pt idx="650">
                  <c:v>3.87</c:v>
                </c:pt>
                <c:pt idx="651">
                  <c:v>3.92</c:v>
                </c:pt>
                <c:pt idx="652">
                  <c:v>3.93</c:v>
                </c:pt>
                <c:pt idx="653">
                  <c:v>3.89</c:v>
                </c:pt>
                <c:pt idx="654">
                  <c:v>3.93</c:v>
                </c:pt>
                <c:pt idx="655">
                  <c:v>3.94</c:v>
                </c:pt>
                <c:pt idx="656">
                  <c:v>3.96</c:v>
                </c:pt>
                <c:pt idx="657">
                  <c:v>3.94</c:v>
                </c:pt>
                <c:pt idx="658">
                  <c:v>3.84</c:v>
                </c:pt>
                <c:pt idx="659">
                  <c:v>3.84</c:v>
                </c:pt>
                <c:pt idx="660">
                  <c:v>7.24</c:v>
                </c:pt>
                <c:pt idx="661">
                  <c:v>12.58</c:v>
                </c:pt>
                <c:pt idx="662">
                  <c:v>16.96</c:v>
                </c:pt>
                <c:pt idx="663">
                  <c:v>18.96</c:v>
                </c:pt>
                <c:pt idx="664">
                  <c:v>19.63</c:v>
                </c:pt>
                <c:pt idx="665">
                  <c:v>19.98</c:v>
                </c:pt>
                <c:pt idx="666">
                  <c:v>20.13</c:v>
                </c:pt>
                <c:pt idx="667">
                  <c:v>20.16</c:v>
                </c:pt>
                <c:pt idx="668">
                  <c:v>19.760000000000002</c:v>
                </c:pt>
                <c:pt idx="669">
                  <c:v>18.37</c:v>
                </c:pt>
                <c:pt idx="670">
                  <c:v>17.5</c:v>
                </c:pt>
                <c:pt idx="671">
                  <c:v>16.440000000000001</c:v>
                </c:pt>
                <c:pt idx="672">
                  <c:v>15.71</c:v>
                </c:pt>
                <c:pt idx="673">
                  <c:v>15.14</c:v>
                </c:pt>
                <c:pt idx="674">
                  <c:v>14.68</c:v>
                </c:pt>
                <c:pt idx="675">
                  <c:v>14.27</c:v>
                </c:pt>
                <c:pt idx="676">
                  <c:v>13.99</c:v>
                </c:pt>
                <c:pt idx="677">
                  <c:v>13.7</c:v>
                </c:pt>
                <c:pt idx="678">
                  <c:v>13.49</c:v>
                </c:pt>
                <c:pt idx="679">
                  <c:v>13.3</c:v>
                </c:pt>
                <c:pt idx="680">
                  <c:v>13.09</c:v>
                </c:pt>
                <c:pt idx="681">
                  <c:v>12.87</c:v>
                </c:pt>
                <c:pt idx="682">
                  <c:v>12.5</c:v>
                </c:pt>
                <c:pt idx="683">
                  <c:v>12.09</c:v>
                </c:pt>
                <c:pt idx="684">
                  <c:v>11.78</c:v>
                </c:pt>
                <c:pt idx="685">
                  <c:v>11.46</c:v>
                </c:pt>
                <c:pt idx="686">
                  <c:v>11.19</c:v>
                </c:pt>
                <c:pt idx="687">
                  <c:v>10.92</c:v>
                </c:pt>
                <c:pt idx="688">
                  <c:v>10.65</c:v>
                </c:pt>
                <c:pt idx="689">
                  <c:v>10.26</c:v>
                </c:pt>
                <c:pt idx="690">
                  <c:v>10.02</c:v>
                </c:pt>
                <c:pt idx="691">
                  <c:v>9.73</c:v>
                </c:pt>
                <c:pt idx="692">
                  <c:v>9.49</c:v>
                </c:pt>
                <c:pt idx="693">
                  <c:v>9.3000000000000007</c:v>
                </c:pt>
                <c:pt idx="694">
                  <c:v>9.07</c:v>
                </c:pt>
                <c:pt idx="695">
                  <c:v>8.7899999999999991</c:v>
                </c:pt>
                <c:pt idx="696">
                  <c:v>8.56</c:v>
                </c:pt>
                <c:pt idx="697">
                  <c:v>8.35</c:v>
                </c:pt>
                <c:pt idx="698">
                  <c:v>8.17</c:v>
                </c:pt>
                <c:pt idx="699">
                  <c:v>7.96</c:v>
                </c:pt>
                <c:pt idx="700">
                  <c:v>7.78</c:v>
                </c:pt>
                <c:pt idx="701">
                  <c:v>7.57</c:v>
                </c:pt>
                <c:pt idx="702">
                  <c:v>7.35</c:v>
                </c:pt>
                <c:pt idx="703">
                  <c:v>7.22</c:v>
                </c:pt>
                <c:pt idx="704">
                  <c:v>7.1</c:v>
                </c:pt>
                <c:pt idx="705">
                  <c:v>6.94</c:v>
                </c:pt>
                <c:pt idx="706">
                  <c:v>6.82</c:v>
                </c:pt>
                <c:pt idx="707">
                  <c:v>6.69</c:v>
                </c:pt>
                <c:pt idx="708">
                  <c:v>6.54</c:v>
                </c:pt>
                <c:pt idx="709">
                  <c:v>6.41</c:v>
                </c:pt>
                <c:pt idx="710">
                  <c:v>6.3</c:v>
                </c:pt>
                <c:pt idx="711">
                  <c:v>6.22</c:v>
                </c:pt>
                <c:pt idx="712">
                  <c:v>6.11</c:v>
                </c:pt>
                <c:pt idx="713">
                  <c:v>6.02</c:v>
                </c:pt>
                <c:pt idx="714">
                  <c:v>5.93</c:v>
                </c:pt>
                <c:pt idx="715">
                  <c:v>5.84</c:v>
                </c:pt>
                <c:pt idx="716">
                  <c:v>5.74</c:v>
                </c:pt>
                <c:pt idx="717">
                  <c:v>5.63</c:v>
                </c:pt>
                <c:pt idx="718">
                  <c:v>5.56</c:v>
                </c:pt>
                <c:pt idx="719">
                  <c:v>5.46</c:v>
                </c:pt>
                <c:pt idx="720">
                  <c:v>5.36</c:v>
                </c:pt>
                <c:pt idx="721">
                  <c:v>5.29</c:v>
                </c:pt>
                <c:pt idx="722">
                  <c:v>5.24</c:v>
                </c:pt>
                <c:pt idx="723">
                  <c:v>5.18</c:v>
                </c:pt>
                <c:pt idx="724">
                  <c:v>5.12</c:v>
                </c:pt>
                <c:pt idx="725">
                  <c:v>5.07</c:v>
                </c:pt>
                <c:pt idx="726">
                  <c:v>5.01</c:v>
                </c:pt>
                <c:pt idx="727">
                  <c:v>4.97</c:v>
                </c:pt>
                <c:pt idx="728">
                  <c:v>4.95</c:v>
                </c:pt>
                <c:pt idx="729">
                  <c:v>4.9000000000000004</c:v>
                </c:pt>
                <c:pt idx="730">
                  <c:v>4.88</c:v>
                </c:pt>
                <c:pt idx="731">
                  <c:v>4.9000000000000004</c:v>
                </c:pt>
                <c:pt idx="732">
                  <c:v>4.8600000000000003</c:v>
                </c:pt>
                <c:pt idx="733">
                  <c:v>4.83</c:v>
                </c:pt>
                <c:pt idx="734">
                  <c:v>4.79</c:v>
                </c:pt>
                <c:pt idx="735">
                  <c:v>4.74</c:v>
                </c:pt>
                <c:pt idx="736">
                  <c:v>4.71</c:v>
                </c:pt>
                <c:pt idx="737">
                  <c:v>4.6900000000000004</c:v>
                </c:pt>
                <c:pt idx="738">
                  <c:v>4.68</c:v>
                </c:pt>
                <c:pt idx="739">
                  <c:v>4.6500000000000004</c:v>
                </c:pt>
                <c:pt idx="740">
                  <c:v>4.62</c:v>
                </c:pt>
                <c:pt idx="741">
                  <c:v>4.6100000000000003</c:v>
                </c:pt>
                <c:pt idx="742">
                  <c:v>4.6100000000000003</c:v>
                </c:pt>
                <c:pt idx="743">
                  <c:v>4.5999999999999996</c:v>
                </c:pt>
                <c:pt idx="744">
                  <c:v>4.58</c:v>
                </c:pt>
                <c:pt idx="745">
                  <c:v>4.57</c:v>
                </c:pt>
                <c:pt idx="746">
                  <c:v>4.5599999999999996</c:v>
                </c:pt>
                <c:pt idx="747">
                  <c:v>4.59</c:v>
                </c:pt>
                <c:pt idx="748">
                  <c:v>4.62</c:v>
                </c:pt>
                <c:pt idx="749">
                  <c:v>4.6900000000000004</c:v>
                </c:pt>
                <c:pt idx="750">
                  <c:v>5.14</c:v>
                </c:pt>
                <c:pt idx="751">
                  <c:v>7.48</c:v>
                </c:pt>
                <c:pt idx="752">
                  <c:v>10.49</c:v>
                </c:pt>
                <c:pt idx="753">
                  <c:v>11.7</c:v>
                </c:pt>
                <c:pt idx="754">
                  <c:v>11.55</c:v>
                </c:pt>
                <c:pt idx="755">
                  <c:v>10.5</c:v>
                </c:pt>
                <c:pt idx="756">
                  <c:v>9.59</c:v>
                </c:pt>
                <c:pt idx="757">
                  <c:v>8.9499999999999993</c:v>
                </c:pt>
                <c:pt idx="758">
                  <c:v>8.6999999999999993</c:v>
                </c:pt>
                <c:pt idx="759">
                  <c:v>8.56</c:v>
                </c:pt>
                <c:pt idx="760">
                  <c:v>8.11</c:v>
                </c:pt>
                <c:pt idx="761">
                  <c:v>7.43</c:v>
                </c:pt>
                <c:pt idx="762">
                  <c:v>6.81</c:v>
                </c:pt>
                <c:pt idx="763">
                  <c:v>6.42</c:v>
                </c:pt>
                <c:pt idx="764">
                  <c:v>6.09</c:v>
                </c:pt>
                <c:pt idx="765">
                  <c:v>5.89</c:v>
                </c:pt>
                <c:pt idx="766">
                  <c:v>5.71</c:v>
                </c:pt>
                <c:pt idx="767">
                  <c:v>5.61</c:v>
                </c:pt>
                <c:pt idx="768">
                  <c:v>5.53</c:v>
                </c:pt>
                <c:pt idx="769">
                  <c:v>5.45</c:v>
                </c:pt>
                <c:pt idx="770">
                  <c:v>5.38</c:v>
                </c:pt>
                <c:pt idx="771">
                  <c:v>5.32</c:v>
                </c:pt>
                <c:pt idx="772">
                  <c:v>5.24</c:v>
                </c:pt>
                <c:pt idx="773">
                  <c:v>5.15</c:v>
                </c:pt>
                <c:pt idx="774">
                  <c:v>5.08</c:v>
                </c:pt>
                <c:pt idx="775">
                  <c:v>5.01</c:v>
                </c:pt>
                <c:pt idx="776">
                  <c:v>4.9400000000000004</c:v>
                </c:pt>
                <c:pt idx="777">
                  <c:v>4.8600000000000003</c:v>
                </c:pt>
                <c:pt idx="778">
                  <c:v>4.8099999999999996</c:v>
                </c:pt>
                <c:pt idx="779">
                  <c:v>4.75</c:v>
                </c:pt>
                <c:pt idx="780">
                  <c:v>4.68</c:v>
                </c:pt>
                <c:pt idx="781">
                  <c:v>4.63</c:v>
                </c:pt>
                <c:pt idx="782">
                  <c:v>4.59</c:v>
                </c:pt>
                <c:pt idx="783">
                  <c:v>4.5199999999999996</c:v>
                </c:pt>
                <c:pt idx="784">
                  <c:v>4.47</c:v>
                </c:pt>
                <c:pt idx="785">
                  <c:v>4.41</c:v>
                </c:pt>
                <c:pt idx="786">
                  <c:v>4.3499999999999996</c:v>
                </c:pt>
                <c:pt idx="787">
                  <c:v>4.29</c:v>
                </c:pt>
                <c:pt idx="788">
                  <c:v>4.24</c:v>
                </c:pt>
                <c:pt idx="789">
                  <c:v>4.1900000000000004</c:v>
                </c:pt>
                <c:pt idx="790">
                  <c:v>4.1500000000000004</c:v>
                </c:pt>
                <c:pt idx="791">
                  <c:v>4.1100000000000003</c:v>
                </c:pt>
                <c:pt idx="792">
                  <c:v>4.0599999999999996</c:v>
                </c:pt>
                <c:pt idx="793">
                  <c:v>4.01</c:v>
                </c:pt>
                <c:pt idx="794">
                  <c:v>3.96</c:v>
                </c:pt>
                <c:pt idx="795">
                  <c:v>3.94</c:v>
                </c:pt>
                <c:pt idx="796">
                  <c:v>3.9</c:v>
                </c:pt>
                <c:pt idx="797">
                  <c:v>3.88</c:v>
                </c:pt>
                <c:pt idx="798">
                  <c:v>3.83</c:v>
                </c:pt>
                <c:pt idx="799">
                  <c:v>3.8</c:v>
                </c:pt>
                <c:pt idx="800">
                  <c:v>3.78</c:v>
                </c:pt>
                <c:pt idx="801">
                  <c:v>3.77</c:v>
                </c:pt>
                <c:pt idx="802">
                  <c:v>3.75</c:v>
                </c:pt>
                <c:pt idx="803">
                  <c:v>3.72</c:v>
                </c:pt>
                <c:pt idx="804">
                  <c:v>3.7</c:v>
                </c:pt>
                <c:pt idx="805">
                  <c:v>3.68</c:v>
                </c:pt>
                <c:pt idx="806">
                  <c:v>3.67</c:v>
                </c:pt>
                <c:pt idx="807">
                  <c:v>3.66</c:v>
                </c:pt>
                <c:pt idx="808">
                  <c:v>3.65</c:v>
                </c:pt>
                <c:pt idx="809">
                  <c:v>3.64</c:v>
                </c:pt>
                <c:pt idx="810">
                  <c:v>3.62</c:v>
                </c:pt>
                <c:pt idx="811">
                  <c:v>3.61</c:v>
                </c:pt>
                <c:pt idx="812">
                  <c:v>3.59</c:v>
                </c:pt>
                <c:pt idx="813">
                  <c:v>3.58</c:v>
                </c:pt>
                <c:pt idx="814">
                  <c:v>3.58</c:v>
                </c:pt>
                <c:pt idx="815">
                  <c:v>3.57</c:v>
                </c:pt>
                <c:pt idx="816">
                  <c:v>3.57</c:v>
                </c:pt>
                <c:pt idx="817">
                  <c:v>3.58</c:v>
                </c:pt>
                <c:pt idx="818">
                  <c:v>3.57</c:v>
                </c:pt>
                <c:pt idx="819">
                  <c:v>3.57</c:v>
                </c:pt>
                <c:pt idx="820">
                  <c:v>3.57</c:v>
                </c:pt>
                <c:pt idx="821">
                  <c:v>3.57</c:v>
                </c:pt>
                <c:pt idx="822">
                  <c:v>3.55</c:v>
                </c:pt>
                <c:pt idx="823">
                  <c:v>3.56</c:v>
                </c:pt>
                <c:pt idx="824">
                  <c:v>3.57</c:v>
                </c:pt>
                <c:pt idx="825">
                  <c:v>3.57</c:v>
                </c:pt>
                <c:pt idx="826">
                  <c:v>3.58</c:v>
                </c:pt>
                <c:pt idx="827">
                  <c:v>3.59</c:v>
                </c:pt>
                <c:pt idx="828">
                  <c:v>3.61</c:v>
                </c:pt>
                <c:pt idx="829">
                  <c:v>3.62</c:v>
                </c:pt>
                <c:pt idx="830">
                  <c:v>3.64</c:v>
                </c:pt>
                <c:pt idx="831">
                  <c:v>3.64</c:v>
                </c:pt>
                <c:pt idx="832">
                  <c:v>3.65</c:v>
                </c:pt>
                <c:pt idx="833">
                  <c:v>3.66</c:v>
                </c:pt>
                <c:pt idx="834">
                  <c:v>3.68</c:v>
                </c:pt>
                <c:pt idx="835">
                  <c:v>3.68</c:v>
                </c:pt>
                <c:pt idx="836">
                  <c:v>3.68</c:v>
                </c:pt>
                <c:pt idx="837">
                  <c:v>3.67</c:v>
                </c:pt>
                <c:pt idx="838">
                  <c:v>3.7</c:v>
                </c:pt>
                <c:pt idx="839">
                  <c:v>4.0199999999999996</c:v>
                </c:pt>
                <c:pt idx="840">
                  <c:v>6.45</c:v>
                </c:pt>
                <c:pt idx="841">
                  <c:v>9.9600000000000009</c:v>
                </c:pt>
                <c:pt idx="842">
                  <c:v>10.18</c:v>
                </c:pt>
                <c:pt idx="843">
                  <c:v>9.85</c:v>
                </c:pt>
                <c:pt idx="844">
                  <c:v>9.39</c:v>
                </c:pt>
                <c:pt idx="845">
                  <c:v>9.6300000000000008</c:v>
                </c:pt>
                <c:pt idx="846">
                  <c:v>10.130000000000001</c:v>
                </c:pt>
                <c:pt idx="847">
                  <c:v>10.199999999999999</c:v>
                </c:pt>
                <c:pt idx="848">
                  <c:v>9.98</c:v>
                </c:pt>
                <c:pt idx="849">
                  <c:v>9.48</c:v>
                </c:pt>
                <c:pt idx="850">
                  <c:v>9.02</c:v>
                </c:pt>
                <c:pt idx="851">
                  <c:v>8.7200000000000006</c:v>
                </c:pt>
                <c:pt idx="852">
                  <c:v>8.4499999999999993</c:v>
                </c:pt>
                <c:pt idx="853">
                  <c:v>8.18</c:v>
                </c:pt>
                <c:pt idx="854">
                  <c:v>8.08</c:v>
                </c:pt>
                <c:pt idx="855">
                  <c:v>7.92</c:v>
                </c:pt>
                <c:pt idx="856">
                  <c:v>7.79</c:v>
                </c:pt>
                <c:pt idx="857">
                  <c:v>7.56</c:v>
                </c:pt>
                <c:pt idx="858">
                  <c:v>7.37</c:v>
                </c:pt>
                <c:pt idx="859">
                  <c:v>7.24</c:v>
                </c:pt>
                <c:pt idx="860">
                  <c:v>7.12</c:v>
                </c:pt>
                <c:pt idx="861">
                  <c:v>6.99</c:v>
                </c:pt>
                <c:pt idx="862">
                  <c:v>6.81</c:v>
                </c:pt>
                <c:pt idx="863">
                  <c:v>6.69</c:v>
                </c:pt>
                <c:pt idx="864">
                  <c:v>6.6</c:v>
                </c:pt>
                <c:pt idx="865">
                  <c:v>6.43</c:v>
                </c:pt>
                <c:pt idx="866">
                  <c:v>6.32</c:v>
                </c:pt>
                <c:pt idx="867">
                  <c:v>6.19</c:v>
                </c:pt>
                <c:pt idx="868">
                  <c:v>6.08</c:v>
                </c:pt>
                <c:pt idx="869">
                  <c:v>5.98</c:v>
                </c:pt>
                <c:pt idx="870">
                  <c:v>5.86</c:v>
                </c:pt>
                <c:pt idx="871">
                  <c:v>5.75</c:v>
                </c:pt>
                <c:pt idx="872">
                  <c:v>5.69</c:v>
                </c:pt>
                <c:pt idx="873">
                  <c:v>5.61</c:v>
                </c:pt>
                <c:pt idx="874">
                  <c:v>5.52</c:v>
                </c:pt>
                <c:pt idx="875">
                  <c:v>5.45</c:v>
                </c:pt>
                <c:pt idx="876">
                  <c:v>5.32</c:v>
                </c:pt>
                <c:pt idx="877">
                  <c:v>5.2</c:v>
                </c:pt>
                <c:pt idx="878">
                  <c:v>5.13</c:v>
                </c:pt>
                <c:pt idx="879">
                  <c:v>5.0999999999999996</c:v>
                </c:pt>
                <c:pt idx="880">
                  <c:v>5.07</c:v>
                </c:pt>
                <c:pt idx="881">
                  <c:v>4.97</c:v>
                </c:pt>
                <c:pt idx="882">
                  <c:v>4.88</c:v>
                </c:pt>
                <c:pt idx="883">
                  <c:v>4.8</c:v>
                </c:pt>
                <c:pt idx="884">
                  <c:v>4.78</c:v>
                </c:pt>
                <c:pt idx="885">
                  <c:v>4.71</c:v>
                </c:pt>
                <c:pt idx="886">
                  <c:v>4.5999999999999996</c:v>
                </c:pt>
                <c:pt idx="887">
                  <c:v>4.53</c:v>
                </c:pt>
                <c:pt idx="888">
                  <c:v>4.47</c:v>
                </c:pt>
                <c:pt idx="889">
                  <c:v>4.4000000000000004</c:v>
                </c:pt>
                <c:pt idx="890">
                  <c:v>4.3099999999999996</c:v>
                </c:pt>
                <c:pt idx="891">
                  <c:v>4.2699999999999996</c:v>
                </c:pt>
                <c:pt idx="892">
                  <c:v>4.24</c:v>
                </c:pt>
                <c:pt idx="893">
                  <c:v>4.24</c:v>
                </c:pt>
                <c:pt idx="894">
                  <c:v>4.16</c:v>
                </c:pt>
                <c:pt idx="895">
                  <c:v>4.08</c:v>
                </c:pt>
                <c:pt idx="896">
                  <c:v>4.07</c:v>
                </c:pt>
                <c:pt idx="897">
                  <c:v>4.01</c:v>
                </c:pt>
                <c:pt idx="898">
                  <c:v>3.9</c:v>
                </c:pt>
                <c:pt idx="899">
                  <c:v>3.82</c:v>
                </c:pt>
                <c:pt idx="900">
                  <c:v>3.77</c:v>
                </c:pt>
                <c:pt idx="901">
                  <c:v>3.74</c:v>
                </c:pt>
                <c:pt idx="902">
                  <c:v>3.7</c:v>
                </c:pt>
                <c:pt idx="903">
                  <c:v>3.69</c:v>
                </c:pt>
                <c:pt idx="904">
                  <c:v>3.66</c:v>
                </c:pt>
                <c:pt idx="905">
                  <c:v>3.64</c:v>
                </c:pt>
                <c:pt idx="906">
                  <c:v>3.67</c:v>
                </c:pt>
                <c:pt idx="907">
                  <c:v>3.68</c:v>
                </c:pt>
                <c:pt idx="908">
                  <c:v>3.65</c:v>
                </c:pt>
                <c:pt idx="909">
                  <c:v>3.63</c:v>
                </c:pt>
                <c:pt idx="910">
                  <c:v>3.62</c:v>
                </c:pt>
                <c:pt idx="911">
                  <c:v>3.56</c:v>
                </c:pt>
                <c:pt idx="912">
                  <c:v>3.51</c:v>
                </c:pt>
                <c:pt idx="913">
                  <c:v>3.55</c:v>
                </c:pt>
                <c:pt idx="914">
                  <c:v>3.55</c:v>
                </c:pt>
                <c:pt idx="915">
                  <c:v>3.54</c:v>
                </c:pt>
                <c:pt idx="916">
                  <c:v>3.55</c:v>
                </c:pt>
                <c:pt idx="917">
                  <c:v>3.55</c:v>
                </c:pt>
                <c:pt idx="918">
                  <c:v>3.53</c:v>
                </c:pt>
                <c:pt idx="919">
                  <c:v>3.43</c:v>
                </c:pt>
                <c:pt idx="920">
                  <c:v>3.26</c:v>
                </c:pt>
                <c:pt idx="921">
                  <c:v>3.08</c:v>
                </c:pt>
                <c:pt idx="922">
                  <c:v>3</c:v>
                </c:pt>
                <c:pt idx="923">
                  <c:v>2.94</c:v>
                </c:pt>
                <c:pt idx="924">
                  <c:v>2.95</c:v>
                </c:pt>
                <c:pt idx="925">
                  <c:v>2.92</c:v>
                </c:pt>
                <c:pt idx="926">
                  <c:v>2.88</c:v>
                </c:pt>
                <c:pt idx="927">
                  <c:v>2.82</c:v>
                </c:pt>
                <c:pt idx="928">
                  <c:v>2.79</c:v>
                </c:pt>
                <c:pt idx="929">
                  <c:v>2.82</c:v>
                </c:pt>
                <c:pt idx="930">
                  <c:v>4.95</c:v>
                </c:pt>
                <c:pt idx="931">
                  <c:v>12.49</c:v>
                </c:pt>
                <c:pt idx="932">
                  <c:v>16.04</c:v>
                </c:pt>
                <c:pt idx="933">
                  <c:v>17.18</c:v>
                </c:pt>
                <c:pt idx="934">
                  <c:v>17.23</c:v>
                </c:pt>
                <c:pt idx="935">
                  <c:v>16.91</c:v>
                </c:pt>
                <c:pt idx="936">
                  <c:v>16.420000000000002</c:v>
                </c:pt>
                <c:pt idx="937">
                  <c:v>16.079999999999998</c:v>
                </c:pt>
                <c:pt idx="938">
                  <c:v>15.93</c:v>
                </c:pt>
                <c:pt idx="939">
                  <c:v>15.64</c:v>
                </c:pt>
                <c:pt idx="940">
                  <c:v>15.37</c:v>
                </c:pt>
                <c:pt idx="941">
                  <c:v>15.07</c:v>
                </c:pt>
                <c:pt idx="942">
                  <c:v>14.73</c:v>
                </c:pt>
                <c:pt idx="943">
                  <c:v>14.42</c:v>
                </c:pt>
                <c:pt idx="944">
                  <c:v>14.08</c:v>
                </c:pt>
                <c:pt idx="945">
                  <c:v>13.65</c:v>
                </c:pt>
                <c:pt idx="946">
                  <c:v>13.32</c:v>
                </c:pt>
                <c:pt idx="947">
                  <c:v>13.02</c:v>
                </c:pt>
                <c:pt idx="948">
                  <c:v>12.68</c:v>
                </c:pt>
                <c:pt idx="949">
                  <c:v>12.28</c:v>
                </c:pt>
                <c:pt idx="950">
                  <c:v>11.92</c:v>
                </c:pt>
                <c:pt idx="951">
                  <c:v>11.67</c:v>
                </c:pt>
                <c:pt idx="952">
                  <c:v>11.34</c:v>
                </c:pt>
                <c:pt idx="953">
                  <c:v>11.1</c:v>
                </c:pt>
                <c:pt idx="954">
                  <c:v>10.81</c:v>
                </c:pt>
                <c:pt idx="955">
                  <c:v>10.5</c:v>
                </c:pt>
                <c:pt idx="956">
                  <c:v>10.25</c:v>
                </c:pt>
                <c:pt idx="957">
                  <c:v>9.9499999999999993</c:v>
                </c:pt>
                <c:pt idx="958">
                  <c:v>9.7200000000000006</c:v>
                </c:pt>
                <c:pt idx="959">
                  <c:v>9.5</c:v>
                </c:pt>
                <c:pt idx="960">
                  <c:v>9.2799999999999994</c:v>
                </c:pt>
                <c:pt idx="961">
                  <c:v>9.1</c:v>
                </c:pt>
                <c:pt idx="962">
                  <c:v>8.82</c:v>
                </c:pt>
                <c:pt idx="963">
                  <c:v>8.64</c:v>
                </c:pt>
                <c:pt idx="964">
                  <c:v>8.43</c:v>
                </c:pt>
                <c:pt idx="965">
                  <c:v>8.2200000000000006</c:v>
                </c:pt>
                <c:pt idx="966">
                  <c:v>8.02</c:v>
                </c:pt>
                <c:pt idx="967">
                  <c:v>7.84</c:v>
                </c:pt>
                <c:pt idx="968">
                  <c:v>7.64</c:v>
                </c:pt>
                <c:pt idx="969">
                  <c:v>7.46</c:v>
                </c:pt>
                <c:pt idx="970">
                  <c:v>7.25</c:v>
                </c:pt>
                <c:pt idx="971">
                  <c:v>7.1</c:v>
                </c:pt>
                <c:pt idx="972">
                  <c:v>7.31</c:v>
                </c:pt>
                <c:pt idx="973">
                  <c:v>7.49</c:v>
                </c:pt>
                <c:pt idx="974">
                  <c:v>7.52</c:v>
                </c:pt>
                <c:pt idx="975">
                  <c:v>7.43</c:v>
                </c:pt>
                <c:pt idx="976">
                  <c:v>7.22</c:v>
                </c:pt>
                <c:pt idx="977">
                  <c:v>7.03</c:v>
                </c:pt>
                <c:pt idx="978">
                  <c:v>6.89</c:v>
                </c:pt>
                <c:pt idx="979">
                  <c:v>6.85</c:v>
                </c:pt>
                <c:pt idx="980">
                  <c:v>6.83</c:v>
                </c:pt>
                <c:pt idx="981">
                  <c:v>6.86</c:v>
                </c:pt>
                <c:pt idx="982">
                  <c:v>6.87</c:v>
                </c:pt>
                <c:pt idx="983">
                  <c:v>6.86</c:v>
                </c:pt>
                <c:pt idx="984">
                  <c:v>6.76</c:v>
                </c:pt>
                <c:pt idx="985">
                  <c:v>6.71</c:v>
                </c:pt>
                <c:pt idx="986">
                  <c:v>6.66</c:v>
                </c:pt>
                <c:pt idx="987">
                  <c:v>6.56</c:v>
                </c:pt>
                <c:pt idx="988">
                  <c:v>6.45</c:v>
                </c:pt>
                <c:pt idx="989">
                  <c:v>4.26</c:v>
                </c:pt>
                <c:pt idx="990">
                  <c:v>6.28</c:v>
                </c:pt>
                <c:pt idx="991">
                  <c:v>6.2</c:v>
                </c:pt>
                <c:pt idx="992">
                  <c:v>6.01</c:v>
                </c:pt>
                <c:pt idx="993">
                  <c:v>5.89</c:v>
                </c:pt>
                <c:pt idx="994">
                  <c:v>5.77</c:v>
                </c:pt>
                <c:pt idx="995">
                  <c:v>5.66</c:v>
                </c:pt>
                <c:pt idx="996">
                  <c:v>5.57</c:v>
                </c:pt>
                <c:pt idx="997">
                  <c:v>5.48</c:v>
                </c:pt>
                <c:pt idx="998">
                  <c:v>5.42</c:v>
                </c:pt>
              </c:numCache>
            </c:numRef>
          </c:val>
          <c:smooth val="0"/>
          <c:extLst xmlns:c16r2="http://schemas.microsoft.com/office/drawing/2015/06/chart">
            <c:ext xmlns:c16="http://schemas.microsoft.com/office/drawing/2014/chart" uri="{C3380CC4-5D6E-409C-BE32-E72D297353CC}">
              <c16:uniqueId val="{00000001-500F-499A-9B9D-3D8A4BB9E7D5}"/>
            </c:ext>
          </c:extLst>
        </c:ser>
        <c:dLbls>
          <c:showLegendKey val="0"/>
          <c:showVal val="0"/>
          <c:showCatName val="0"/>
          <c:showSerName val="0"/>
          <c:showPercent val="0"/>
          <c:showBubbleSize val="0"/>
        </c:dLbls>
        <c:marker val="1"/>
        <c:smooth val="0"/>
        <c:axId val="661056064"/>
        <c:axId val="661049008"/>
      </c:lineChart>
      <c:catAx>
        <c:axId val="661056064"/>
        <c:scaling>
          <c:orientation val="minMax"/>
        </c:scaling>
        <c:delete val="0"/>
        <c:axPos val="b"/>
        <c:numFmt formatCode="h:mm:ss"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661049008"/>
        <c:crosses val="autoZero"/>
        <c:auto val="1"/>
        <c:lblAlgn val="ctr"/>
        <c:lblOffset val="100"/>
        <c:noMultiLvlLbl val="0"/>
      </c:catAx>
      <c:valAx>
        <c:axId val="661049008"/>
        <c:scaling>
          <c:orientation val="minMax"/>
        </c:scaling>
        <c:delete val="0"/>
        <c:axPos val="l"/>
        <c:majorGridlines/>
        <c:title>
          <c:tx>
            <c:rich>
              <a:bodyPr rot="-5400000" spcFirstLastPara="0" vertOverflow="ellipsis" vert="horz" wrap="square" anchor="ctr" anchorCtr="1"/>
              <a:lstStyle/>
              <a:p>
                <a:pPr>
                  <a:defRPr lang="zh-CN" sz="1000" b="1" i="0" u="none" strike="noStrike" kern="1200" baseline="0">
                    <a:solidFill>
                      <a:schemeClr val="tx1"/>
                    </a:solidFill>
                    <a:latin typeface="+mn-lt"/>
                    <a:ea typeface="+mn-ea"/>
                    <a:cs typeface="+mn-cs"/>
                  </a:defRPr>
                </a:pPr>
                <a:r>
                  <a:rPr lang="en-US" altLang="zh-CN"/>
                  <a:t>TOC(ppm)</a:t>
                </a:r>
                <a:endParaRPr lang="zh-CN" altLang="en-US"/>
              </a:p>
            </c:rich>
          </c:tx>
          <c:layout/>
          <c:overlay val="0"/>
        </c:title>
        <c:numFmt formatCode="0.00"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661056064"/>
        <c:crosses val="autoZero"/>
        <c:crossBetween val="between"/>
      </c:valAx>
    </c:plotArea>
    <c:legend>
      <c:legendPos val="r"/>
      <c:layout>
        <c:manualLayout>
          <c:xMode val="edge"/>
          <c:yMode val="edge"/>
          <c:x val="0.57076377952755897"/>
          <c:y val="0.17091243802858"/>
          <c:w val="0.127231957277017"/>
          <c:h val="0.15480287074179699"/>
        </c:manualLayout>
      </c:layout>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gap"/>
    <c:showDLblsOverMax val="0"/>
  </c:chart>
  <c:txPr>
    <a:bodyPr/>
    <a:lstStyle/>
    <a:p>
      <a:pPr>
        <a:defRPr lang="zh-CN"/>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71637547338112"/>
          <c:y val="4.7957351634547625E-2"/>
          <c:w val="0.780504272923223"/>
          <c:h val="0.68676552590459305"/>
        </c:manualLayout>
      </c:layout>
      <c:barChart>
        <c:barDir val="col"/>
        <c:grouping val="clustered"/>
        <c:varyColors val="0"/>
        <c:ser>
          <c:idx val="1"/>
          <c:order val="0"/>
          <c:spPr>
            <a:solidFill>
              <a:schemeClr val="accent5"/>
            </a:solidFill>
            <a:ln>
              <a:solidFill>
                <a:schemeClr val="accent5"/>
              </a:solid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Sheet1!$C$27:$C$43</c:f>
              <c:numCache>
                <c:formatCode>General</c:formatCode>
                <c:ptCount val="17"/>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numCache>
            </c:numRef>
          </c:cat>
          <c:val>
            <c:numRef>
              <c:f>Sheet1!$D$27:$D$43</c:f>
              <c:numCache>
                <c:formatCode>General</c:formatCode>
                <c:ptCount val="17"/>
                <c:pt idx="0">
                  <c:v>20</c:v>
                </c:pt>
                <c:pt idx="1">
                  <c:v>22</c:v>
                </c:pt>
                <c:pt idx="2">
                  <c:v>25</c:v>
                </c:pt>
                <c:pt idx="3">
                  <c:v>30</c:v>
                </c:pt>
                <c:pt idx="4">
                  <c:v>33</c:v>
                </c:pt>
                <c:pt idx="5">
                  <c:v>35</c:v>
                </c:pt>
                <c:pt idx="6">
                  <c:v>39</c:v>
                </c:pt>
                <c:pt idx="7">
                  <c:v>42</c:v>
                </c:pt>
                <c:pt idx="8">
                  <c:v>47</c:v>
                </c:pt>
                <c:pt idx="9">
                  <c:v>53</c:v>
                </c:pt>
                <c:pt idx="10">
                  <c:v>58</c:v>
                </c:pt>
                <c:pt idx="11">
                  <c:v>62</c:v>
                </c:pt>
                <c:pt idx="12">
                  <c:v>65</c:v>
                </c:pt>
                <c:pt idx="13">
                  <c:v>68</c:v>
                </c:pt>
                <c:pt idx="14">
                  <c:v>70</c:v>
                </c:pt>
                <c:pt idx="15">
                  <c:v>72</c:v>
                </c:pt>
                <c:pt idx="16">
                  <c:v>74</c:v>
                </c:pt>
              </c:numCache>
            </c:numRef>
          </c:val>
        </c:ser>
        <c:dLbls>
          <c:showLegendKey val="0"/>
          <c:showVal val="0"/>
          <c:showCatName val="0"/>
          <c:showSerName val="0"/>
          <c:showPercent val="0"/>
          <c:showBubbleSize val="0"/>
        </c:dLbls>
        <c:gapWidth val="219"/>
        <c:axId val="251345112"/>
        <c:axId val="252459240"/>
      </c:barChart>
      <c:lineChart>
        <c:grouping val="standard"/>
        <c:varyColors val="0"/>
        <c:ser>
          <c:idx val="2"/>
          <c:order val="1"/>
          <c:spPr>
            <a:ln w="28575" cap="rnd">
              <a:solidFill>
                <a:srgbClr val="C00000"/>
              </a:solidFill>
              <a:round/>
            </a:ln>
            <a:effectLst/>
          </c:spPr>
          <c:marker>
            <c:symbol val="none"/>
          </c:marker>
          <c:dLbls>
            <c:spPr>
              <a:noFill/>
              <a:ln>
                <a:noFill/>
              </a:ln>
              <a:effectLst/>
            </c:spPr>
            <c:txPr>
              <a:bodyPr rot="0" spcFirstLastPara="1"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endParaRPr lang="zh-CN"/>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Sheet1!$E$27:$E$43</c:f>
              <c:numCache>
                <c:formatCode>0.0_ </c:formatCode>
                <c:ptCount val="17"/>
                <c:pt idx="1">
                  <c:v>10</c:v>
                </c:pt>
                <c:pt idx="2">
                  <c:v>13.636363636363598</c:v>
                </c:pt>
                <c:pt idx="3">
                  <c:v>20</c:v>
                </c:pt>
                <c:pt idx="4">
                  <c:v>10</c:v>
                </c:pt>
                <c:pt idx="5">
                  <c:v>6.0606060606060561</c:v>
                </c:pt>
                <c:pt idx="6">
                  <c:v>11.428571428571392</c:v>
                </c:pt>
                <c:pt idx="7">
                  <c:v>7.6923076923076898</c:v>
                </c:pt>
                <c:pt idx="8">
                  <c:v>11.9047619047619</c:v>
                </c:pt>
                <c:pt idx="9">
                  <c:v>12.7659574468085</c:v>
                </c:pt>
                <c:pt idx="10">
                  <c:v>9.4339622641509404</c:v>
                </c:pt>
                <c:pt idx="11">
                  <c:v>6.8965517241379297</c:v>
                </c:pt>
                <c:pt idx="12">
                  <c:v>4.8387096774193497</c:v>
                </c:pt>
                <c:pt idx="13">
                  <c:v>4.6153846153846203</c:v>
                </c:pt>
                <c:pt idx="14">
                  <c:v>2.9411764705882284</c:v>
                </c:pt>
                <c:pt idx="15">
                  <c:v>2.8571428571428599</c:v>
                </c:pt>
                <c:pt idx="16">
                  <c:v>2.7777777777777835</c:v>
                </c:pt>
              </c:numCache>
            </c:numRef>
          </c:val>
          <c:smooth val="0"/>
        </c:ser>
        <c:dLbls>
          <c:showLegendKey val="0"/>
          <c:showVal val="0"/>
          <c:showCatName val="0"/>
          <c:showSerName val="0"/>
          <c:showPercent val="0"/>
          <c:showBubbleSize val="0"/>
        </c:dLbls>
        <c:marker val="1"/>
        <c:smooth val="0"/>
        <c:axId val="252456104"/>
        <c:axId val="252460024"/>
      </c:lineChart>
      <c:catAx>
        <c:axId val="251345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endParaRPr lang="zh-CN"/>
          </a:p>
        </c:txPr>
        <c:crossAx val="252459240"/>
        <c:crosses val="autoZero"/>
        <c:auto val="1"/>
        <c:lblAlgn val="ctr"/>
        <c:lblOffset val="100"/>
        <c:noMultiLvlLbl val="0"/>
      </c:catAx>
      <c:valAx>
        <c:axId val="252459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r>
                  <a:rPr lang="zh-CN"/>
                  <a:t>产量（万吨）</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endParaRPr lang="zh-CN"/>
          </a:p>
        </c:txPr>
        <c:crossAx val="251345112"/>
        <c:crosses val="autoZero"/>
        <c:crossBetween val="between"/>
      </c:valAx>
      <c:catAx>
        <c:axId val="252456104"/>
        <c:scaling>
          <c:orientation val="minMax"/>
        </c:scaling>
        <c:delete val="1"/>
        <c:axPos val="b"/>
        <c:majorTickMark val="out"/>
        <c:minorTickMark val="none"/>
        <c:tickLblPos val="nextTo"/>
        <c:crossAx val="252460024"/>
        <c:crosses val="autoZero"/>
        <c:auto val="1"/>
        <c:lblAlgn val="ctr"/>
        <c:lblOffset val="100"/>
        <c:noMultiLvlLbl val="0"/>
      </c:catAx>
      <c:valAx>
        <c:axId val="252460024"/>
        <c:scaling>
          <c:orientation val="minMax"/>
        </c:scaling>
        <c:delete val="0"/>
        <c:axPos val="r"/>
        <c:title>
          <c:tx>
            <c:rich>
              <a:bodyPr rot="-54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r>
                  <a:rPr lang="zh-CN"/>
                  <a:t>增幅（</a:t>
                </a:r>
                <a:r>
                  <a:rPr lang="en-US"/>
                  <a:t>%</a:t>
                </a:r>
                <a:r>
                  <a:rPr lang="zh-CN"/>
                  <a:t>）</a:t>
                </a:r>
              </a:p>
            </c:rich>
          </c:tx>
          <c:layout/>
          <c:overlay val="0"/>
          <c:spPr>
            <a:noFill/>
            <a:ln>
              <a:noFill/>
            </a:ln>
            <a:effectLst/>
          </c:spPr>
        </c:title>
        <c:numFmt formatCode="0.0_ " sourceLinked="1"/>
        <c:majorTickMark val="out"/>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endParaRPr lang="zh-CN"/>
          </a:p>
        </c:txPr>
        <c:crossAx val="252456104"/>
        <c:crosses val="max"/>
        <c:crossBetween val="between"/>
      </c:valAx>
      <c:spPr>
        <a:noFill/>
        <a:ln w="12700">
          <a:solidFill>
            <a:schemeClr val="accent5"/>
          </a:solidFill>
        </a:ln>
        <a:effectLst/>
      </c:spPr>
    </c:plotArea>
    <c:legend>
      <c:legendPos val="b"/>
      <c:layout/>
      <c:overlay val="0"/>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solidFill>
      <a:schemeClr val="bg1"/>
    </a:solidFill>
    <a:ln w="9525" cap="flat" cmpd="sng" algn="ctr">
      <a:solidFill>
        <a:schemeClr val="accent5"/>
      </a:solidFill>
      <a:round/>
    </a:ln>
    <a:effectLst/>
  </c:spPr>
  <c:txPr>
    <a:bodyPr/>
    <a:lstStyle/>
    <a:p>
      <a:pPr>
        <a:defRPr lang="zh-CN" sz="1200"/>
      </a:pPr>
      <a:endParaRPr lang="zh-CN"/>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Sheet1!$D$57</c:f>
              <c:strCache>
                <c:ptCount val="1"/>
                <c:pt idx="0">
                  <c:v>产量</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Sheet1!$C$58:$C$63</c:f>
              <c:numCache>
                <c:formatCode>General</c:formatCode>
                <c:ptCount val="6"/>
                <c:pt idx="0">
                  <c:v>2012</c:v>
                </c:pt>
                <c:pt idx="1">
                  <c:v>2013</c:v>
                </c:pt>
                <c:pt idx="2">
                  <c:v>2014</c:v>
                </c:pt>
                <c:pt idx="3">
                  <c:v>2015</c:v>
                </c:pt>
                <c:pt idx="4">
                  <c:v>2016</c:v>
                </c:pt>
                <c:pt idx="5">
                  <c:v>2017</c:v>
                </c:pt>
              </c:numCache>
            </c:numRef>
          </c:cat>
          <c:val>
            <c:numRef>
              <c:f>Sheet1!$D$58:$D$63</c:f>
              <c:numCache>
                <c:formatCode>General</c:formatCode>
                <c:ptCount val="6"/>
                <c:pt idx="0">
                  <c:v>560.5</c:v>
                </c:pt>
                <c:pt idx="1">
                  <c:v>611.20000000000005</c:v>
                </c:pt>
                <c:pt idx="2">
                  <c:v>658.7</c:v>
                </c:pt>
                <c:pt idx="3">
                  <c:v>686.8</c:v>
                </c:pt>
                <c:pt idx="4">
                  <c:v>733.9</c:v>
                </c:pt>
                <c:pt idx="5">
                  <c:v>788</c:v>
                </c:pt>
              </c:numCache>
            </c:numRef>
          </c:val>
        </c:ser>
        <c:dLbls>
          <c:showLegendKey val="0"/>
          <c:showVal val="0"/>
          <c:showCatName val="0"/>
          <c:showSerName val="0"/>
          <c:showPercent val="0"/>
          <c:showBubbleSize val="0"/>
        </c:dLbls>
        <c:gapWidth val="219"/>
        <c:overlap val="-27"/>
        <c:axId val="252459632"/>
        <c:axId val="252458456"/>
      </c:barChart>
      <c:lineChart>
        <c:grouping val="standard"/>
        <c:varyColors val="0"/>
        <c:ser>
          <c:idx val="1"/>
          <c:order val="1"/>
          <c:tx>
            <c:strRef>
              <c:f>Sheet1!$E$57</c:f>
              <c:strCache>
                <c:ptCount val="1"/>
                <c:pt idx="0">
                  <c:v>增幅</c:v>
                </c:pt>
              </c:strCache>
            </c:strRef>
          </c:tx>
          <c:spPr>
            <a:ln w="28575" cap="rnd">
              <a:solidFill>
                <a:srgbClr val="C0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Sheet1!$C$58:$C$63</c:f>
              <c:numCache>
                <c:formatCode>General</c:formatCode>
                <c:ptCount val="6"/>
                <c:pt idx="0">
                  <c:v>2012</c:v>
                </c:pt>
                <c:pt idx="1">
                  <c:v>2013</c:v>
                </c:pt>
                <c:pt idx="2">
                  <c:v>2014</c:v>
                </c:pt>
                <c:pt idx="3">
                  <c:v>2015</c:v>
                </c:pt>
                <c:pt idx="4">
                  <c:v>2016</c:v>
                </c:pt>
                <c:pt idx="5">
                  <c:v>2017</c:v>
                </c:pt>
              </c:numCache>
            </c:numRef>
          </c:cat>
          <c:val>
            <c:numRef>
              <c:f>Sheet1!$E$58:$E$63</c:f>
              <c:numCache>
                <c:formatCode>General</c:formatCode>
                <c:ptCount val="6"/>
                <c:pt idx="0">
                  <c:v>8.5</c:v>
                </c:pt>
                <c:pt idx="1">
                  <c:v>9</c:v>
                </c:pt>
                <c:pt idx="2">
                  <c:v>7.8</c:v>
                </c:pt>
                <c:pt idx="3">
                  <c:v>4.3</c:v>
                </c:pt>
                <c:pt idx="4">
                  <c:v>6.9</c:v>
                </c:pt>
                <c:pt idx="5">
                  <c:v>7.4</c:v>
                </c:pt>
              </c:numCache>
            </c:numRef>
          </c:val>
          <c:smooth val="0"/>
        </c:ser>
        <c:dLbls>
          <c:showLegendKey val="0"/>
          <c:showVal val="0"/>
          <c:showCatName val="0"/>
          <c:showSerName val="0"/>
          <c:showPercent val="0"/>
          <c:showBubbleSize val="0"/>
        </c:dLbls>
        <c:marker val="1"/>
        <c:smooth val="0"/>
        <c:axId val="252463160"/>
        <c:axId val="252460416"/>
      </c:lineChart>
      <c:catAx>
        <c:axId val="2524596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252458456"/>
        <c:crosses val="autoZero"/>
        <c:auto val="1"/>
        <c:lblAlgn val="ctr"/>
        <c:lblOffset val="100"/>
        <c:noMultiLvlLbl val="0"/>
      </c:catAx>
      <c:valAx>
        <c:axId val="252458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r>
                  <a:rPr lang="zh-CN" altLang="en-US"/>
                  <a:t>年产量（万吨）</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252459632"/>
        <c:crosses val="autoZero"/>
        <c:crossBetween val="between"/>
      </c:valAx>
      <c:catAx>
        <c:axId val="252463160"/>
        <c:scaling>
          <c:orientation val="minMax"/>
        </c:scaling>
        <c:delete val="1"/>
        <c:axPos val="b"/>
        <c:numFmt formatCode="General" sourceLinked="1"/>
        <c:majorTickMark val="out"/>
        <c:minorTickMark val="none"/>
        <c:tickLblPos val="nextTo"/>
        <c:crossAx val="252460416"/>
        <c:crosses val="autoZero"/>
        <c:auto val="1"/>
        <c:lblAlgn val="ctr"/>
        <c:lblOffset val="100"/>
        <c:noMultiLvlLbl val="0"/>
      </c:catAx>
      <c:valAx>
        <c:axId val="252460416"/>
        <c:scaling>
          <c:orientation val="minMax"/>
        </c:scaling>
        <c:delete val="0"/>
        <c:axPos val="r"/>
        <c:title>
          <c:tx>
            <c:rich>
              <a:bodyPr rot="-540000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r>
                  <a:rPr lang="zh-CN" altLang="en-US"/>
                  <a:t>增幅（</a:t>
                </a:r>
                <a:r>
                  <a:rPr lang="en-US" altLang="zh-CN"/>
                  <a:t>%</a:t>
                </a:r>
                <a:r>
                  <a:rPr lang="zh-CN" altLang="en-US"/>
                  <a:t>）</a:t>
                </a:r>
              </a:p>
            </c:rich>
          </c:tx>
          <c:layout/>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252463160"/>
        <c:crosses val="max"/>
        <c:crossBetween val="between"/>
      </c:valAx>
      <c:spPr>
        <a:noFill/>
        <a:ln>
          <a:solidFill>
            <a:schemeClr val="tx1"/>
          </a:solidFill>
        </a:ln>
        <a:effectLst/>
      </c:spPr>
    </c:plotArea>
    <c:legend>
      <c:legendPos val="b"/>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154767030067355"/>
          <c:y val="8.3650465144337535E-2"/>
          <c:w val="0.83317700159711128"/>
          <c:h val="0.69297088540462626"/>
        </c:manualLayout>
      </c:layout>
      <c:barChart>
        <c:barDir val="col"/>
        <c:grouping val="clustered"/>
        <c:varyColors val="0"/>
        <c:ser>
          <c:idx val="0"/>
          <c:order val="0"/>
          <c:tx>
            <c:strRef>
              <c:f>Sheet1!$E$89</c:f>
              <c:strCache>
                <c:ptCount val="1"/>
                <c:pt idx="0">
                  <c:v>生产过程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6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Sheet1!$D$90:$D$92</c:f>
              <c:strCache>
                <c:ptCount val="3"/>
                <c:pt idx="0">
                  <c:v>涂料</c:v>
                </c:pt>
                <c:pt idx="1">
                  <c:v>油墨</c:v>
                </c:pt>
                <c:pt idx="2">
                  <c:v>胶粘剂</c:v>
                </c:pt>
              </c:strCache>
            </c:strRef>
          </c:cat>
          <c:val>
            <c:numRef>
              <c:f>Sheet1!$E$90:$E$92</c:f>
              <c:numCache>
                <c:formatCode>General</c:formatCode>
                <c:ptCount val="3"/>
                <c:pt idx="0">
                  <c:v>47</c:v>
                </c:pt>
                <c:pt idx="1">
                  <c:v>6.2</c:v>
                </c:pt>
                <c:pt idx="2">
                  <c:v>20</c:v>
                </c:pt>
              </c:numCache>
            </c:numRef>
          </c:val>
        </c:ser>
        <c:ser>
          <c:idx val="1"/>
          <c:order val="1"/>
          <c:tx>
            <c:strRef>
              <c:f>Sheet1!$F$89</c:f>
              <c:strCache>
                <c:ptCount val="1"/>
                <c:pt idx="0">
                  <c:v>使用过程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6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Sheet1!$D$90:$D$92</c:f>
              <c:strCache>
                <c:ptCount val="3"/>
                <c:pt idx="0">
                  <c:v>涂料</c:v>
                </c:pt>
                <c:pt idx="1">
                  <c:v>油墨</c:v>
                </c:pt>
                <c:pt idx="2">
                  <c:v>胶粘剂</c:v>
                </c:pt>
              </c:strCache>
            </c:strRef>
          </c:cat>
          <c:val>
            <c:numRef>
              <c:f>Sheet1!$F$90:$F$92</c:f>
              <c:numCache>
                <c:formatCode>General</c:formatCode>
                <c:ptCount val="3"/>
                <c:pt idx="0">
                  <c:v>941</c:v>
                </c:pt>
                <c:pt idx="1">
                  <c:v>42</c:v>
                </c:pt>
                <c:pt idx="2">
                  <c:v>520</c:v>
                </c:pt>
              </c:numCache>
            </c:numRef>
          </c:val>
        </c:ser>
        <c:dLbls>
          <c:showLegendKey val="0"/>
          <c:showVal val="0"/>
          <c:showCatName val="0"/>
          <c:showSerName val="0"/>
          <c:showPercent val="0"/>
          <c:showBubbleSize val="0"/>
        </c:dLbls>
        <c:gapWidth val="219"/>
        <c:overlap val="-27"/>
        <c:axId val="252456496"/>
        <c:axId val="252461592"/>
      </c:barChart>
      <c:catAx>
        <c:axId val="2524564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zh-CN" sz="1600" b="0" i="0" u="none" strike="noStrike" kern="1200" baseline="0">
                <a:solidFill>
                  <a:schemeClr val="tx1">
                    <a:lumMod val="65000"/>
                    <a:lumOff val="35000"/>
                  </a:schemeClr>
                </a:solidFill>
                <a:latin typeface="+mn-lt"/>
                <a:ea typeface="+mn-ea"/>
                <a:cs typeface="+mn-cs"/>
              </a:defRPr>
            </a:pPr>
            <a:endParaRPr lang="zh-CN"/>
          </a:p>
        </c:txPr>
        <c:crossAx val="252461592"/>
        <c:crosses val="autoZero"/>
        <c:auto val="1"/>
        <c:lblAlgn val="ctr"/>
        <c:lblOffset val="100"/>
        <c:noMultiLvlLbl val="0"/>
      </c:catAx>
      <c:valAx>
        <c:axId val="252461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zh-CN" sz="1600" b="0" i="0" u="none" strike="noStrike" kern="1200" baseline="0">
                    <a:solidFill>
                      <a:schemeClr val="tx1">
                        <a:lumMod val="65000"/>
                        <a:lumOff val="35000"/>
                      </a:schemeClr>
                    </a:solidFill>
                    <a:latin typeface="+mn-lt"/>
                    <a:ea typeface="+mn-ea"/>
                    <a:cs typeface="+mn-cs"/>
                  </a:defRPr>
                </a:pPr>
                <a:r>
                  <a:rPr lang="en-US"/>
                  <a:t>VOCs</a:t>
                </a:r>
                <a:r>
                  <a:rPr lang="zh-CN"/>
                  <a:t>排放量（万吨</a:t>
                </a:r>
                <a:r>
                  <a:rPr lang="en-US"/>
                  <a:t>/</a:t>
                </a:r>
                <a:r>
                  <a:rPr lang="zh-CN"/>
                  <a:t>年）</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600" b="0" i="0" u="none" strike="noStrike" kern="1200" baseline="0">
                <a:solidFill>
                  <a:schemeClr val="tx1">
                    <a:lumMod val="65000"/>
                    <a:lumOff val="35000"/>
                  </a:schemeClr>
                </a:solidFill>
                <a:latin typeface="+mn-lt"/>
                <a:ea typeface="+mn-ea"/>
                <a:cs typeface="+mn-cs"/>
              </a:defRPr>
            </a:pPr>
            <a:endParaRPr lang="zh-CN"/>
          </a:p>
        </c:txPr>
        <c:crossAx val="252456496"/>
        <c:crosses val="autoZero"/>
        <c:crossBetween val="between"/>
      </c:valAx>
      <c:spPr>
        <a:noFill/>
        <a:ln>
          <a:solidFill>
            <a:schemeClr val="tx1"/>
          </a:solidFill>
        </a:ln>
        <a:effectLst/>
      </c:spPr>
    </c:plotArea>
    <c:legend>
      <c:legendPos val="b"/>
      <c:layout/>
      <c:overlay val="0"/>
      <c:spPr>
        <a:noFill/>
        <a:ln>
          <a:noFill/>
        </a:ln>
        <a:effectLst/>
      </c:spPr>
      <c:txPr>
        <a:bodyPr rot="0" spcFirstLastPara="1" vertOverflow="ellipsis" vert="horz" wrap="square" anchor="ctr" anchorCtr="1"/>
        <a:lstStyle/>
        <a:p>
          <a:pPr>
            <a:defRPr lang="zh-CN" sz="16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sz="1600"/>
      </a:pPr>
      <a:endParaRPr lang="zh-CN"/>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Sheet1!$E$143</c:f>
              <c:strCache>
                <c:ptCount val="1"/>
                <c:pt idx="0">
                  <c:v>比例（%）</c:v>
                </c:pt>
              </c:strCache>
            </c:strRef>
          </c:tx>
          <c:spPr>
            <a:solidFill>
              <a:schemeClr val="accent1"/>
            </a:solidFill>
            <a:ln>
              <a:noFill/>
            </a:ln>
            <a:effectLst/>
          </c:spPr>
          <c:invertIfNegative val="0"/>
          <c:cat>
            <c:strRef>
              <c:f>Sheet1!$D$144:$D$149</c:f>
              <c:strCache>
                <c:ptCount val="6"/>
                <c:pt idx="0">
                  <c:v>&lt;10</c:v>
                </c:pt>
                <c:pt idx="1">
                  <c:v>10~15</c:v>
                </c:pt>
                <c:pt idx="2">
                  <c:v>15~20</c:v>
                </c:pt>
                <c:pt idx="3">
                  <c:v>20~30</c:v>
                </c:pt>
                <c:pt idx="4">
                  <c:v>30~50</c:v>
                </c:pt>
                <c:pt idx="5">
                  <c:v>50~100</c:v>
                </c:pt>
              </c:strCache>
            </c:strRef>
          </c:cat>
          <c:val>
            <c:numRef>
              <c:f>Sheet1!$E$144:$E$149</c:f>
              <c:numCache>
                <c:formatCode>0.0%</c:formatCode>
                <c:ptCount val="6"/>
                <c:pt idx="0" formatCode="0%">
                  <c:v>0.78</c:v>
                </c:pt>
                <c:pt idx="1">
                  <c:v>0.1460000000000001</c:v>
                </c:pt>
                <c:pt idx="2">
                  <c:v>6.0000000000001242E-3</c:v>
                </c:pt>
                <c:pt idx="3">
                  <c:v>1.0999999999999894E-2</c:v>
                </c:pt>
                <c:pt idx="4">
                  <c:v>1.0000000000001108E-3</c:v>
                </c:pt>
                <c:pt idx="5">
                  <c:v>2.5999999999999902E-2</c:v>
                </c:pt>
              </c:numCache>
            </c:numRef>
          </c:val>
        </c:ser>
        <c:dLbls>
          <c:showLegendKey val="0"/>
          <c:showVal val="0"/>
          <c:showCatName val="0"/>
          <c:showSerName val="0"/>
          <c:showPercent val="0"/>
          <c:showBubbleSize val="0"/>
        </c:dLbls>
        <c:gapWidth val="219"/>
        <c:overlap val="-27"/>
        <c:axId val="252460808"/>
        <c:axId val="252463552"/>
      </c:barChart>
      <c:lineChart>
        <c:grouping val="standard"/>
        <c:varyColors val="0"/>
        <c:ser>
          <c:idx val="1"/>
          <c:order val="1"/>
          <c:tx>
            <c:strRef>
              <c:f>Sheet1!$F$143</c:f>
              <c:strCache>
                <c:ptCount val="1"/>
                <c:pt idx="0">
                  <c:v>累积占比（%）</c:v>
                </c:pt>
              </c:strCache>
            </c:strRef>
          </c:tx>
          <c:spPr>
            <a:ln w="28575" cap="rnd">
              <a:solidFill>
                <a:schemeClr val="accent2"/>
              </a:solidFill>
              <a:round/>
            </a:ln>
            <a:effectLst/>
          </c:spPr>
          <c:marker>
            <c:symbol val="none"/>
          </c:marker>
          <c:cat>
            <c:strRef>
              <c:f>Sheet1!$D$144:$D$149</c:f>
              <c:strCache>
                <c:ptCount val="6"/>
                <c:pt idx="0">
                  <c:v>&lt;10</c:v>
                </c:pt>
                <c:pt idx="1">
                  <c:v>10~15</c:v>
                </c:pt>
                <c:pt idx="2">
                  <c:v>15~20</c:v>
                </c:pt>
                <c:pt idx="3">
                  <c:v>20~30</c:v>
                </c:pt>
                <c:pt idx="4">
                  <c:v>30~50</c:v>
                </c:pt>
                <c:pt idx="5">
                  <c:v>50~100</c:v>
                </c:pt>
              </c:strCache>
            </c:strRef>
          </c:cat>
          <c:val>
            <c:numRef>
              <c:f>Sheet1!$F$144:$F$149</c:f>
              <c:numCache>
                <c:formatCode>0.00%</c:formatCode>
                <c:ptCount val="6"/>
                <c:pt idx="0" formatCode="0%">
                  <c:v>0.78</c:v>
                </c:pt>
                <c:pt idx="1">
                  <c:v>0.92600000000000005</c:v>
                </c:pt>
                <c:pt idx="2">
                  <c:v>0.93200000000000005</c:v>
                </c:pt>
                <c:pt idx="3">
                  <c:v>0.94299999999999995</c:v>
                </c:pt>
                <c:pt idx="4">
                  <c:v>0.94399999999999995</c:v>
                </c:pt>
                <c:pt idx="5" formatCode="0%">
                  <c:v>0.97000000000000042</c:v>
                </c:pt>
              </c:numCache>
            </c:numRef>
          </c:val>
          <c:smooth val="0"/>
        </c:ser>
        <c:dLbls>
          <c:showLegendKey val="0"/>
          <c:showVal val="0"/>
          <c:showCatName val="0"/>
          <c:showSerName val="0"/>
          <c:showPercent val="0"/>
          <c:showBubbleSize val="0"/>
        </c:dLbls>
        <c:marker val="1"/>
        <c:smooth val="0"/>
        <c:axId val="252457672"/>
        <c:axId val="252456888"/>
      </c:lineChart>
      <c:catAx>
        <c:axId val="252460808"/>
        <c:scaling>
          <c:orientation val="minMax"/>
        </c:scaling>
        <c:delete val="0"/>
        <c:axPos val="b"/>
        <c:title>
          <c:tx>
            <c:rich>
              <a:bodyPr rot="0" spcFirstLastPara="1" vertOverflow="ellipsis" vert="horz" wrap="square" anchor="ctr" anchorCtr="1"/>
              <a:lstStyle/>
              <a:p>
                <a:pPr>
                  <a:defRPr lang="zh-CN" sz="1600" b="0" i="0" u="none" strike="noStrike" kern="1200" baseline="0">
                    <a:solidFill>
                      <a:schemeClr val="tx1">
                        <a:lumMod val="65000"/>
                        <a:lumOff val="35000"/>
                      </a:schemeClr>
                    </a:solidFill>
                    <a:latin typeface="+mn-lt"/>
                    <a:ea typeface="+mn-ea"/>
                    <a:cs typeface="+mn-cs"/>
                  </a:defRPr>
                </a:pPr>
                <a:r>
                  <a:rPr lang="zh-CN"/>
                  <a:t>颗粒物浓度（</a:t>
                </a:r>
                <a:r>
                  <a:rPr lang="en-US"/>
                  <a:t>mg/m3)</a:t>
                </a:r>
                <a:endParaRPr lang="zh-CN"/>
              </a:p>
            </c:rich>
          </c:tx>
          <c:layout/>
          <c:overlay val="0"/>
          <c:spPr>
            <a:noFill/>
            <a:ln>
              <a:noFill/>
            </a:ln>
            <a:effectLst/>
          </c:spPr>
        </c:title>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lang="zh-CN" sz="1600" b="0" i="0" u="none" strike="noStrike" kern="1200" baseline="0">
                <a:solidFill>
                  <a:schemeClr val="tx1">
                    <a:lumMod val="65000"/>
                    <a:lumOff val="35000"/>
                  </a:schemeClr>
                </a:solidFill>
                <a:latin typeface="+mn-lt"/>
                <a:ea typeface="+mn-ea"/>
                <a:cs typeface="+mn-cs"/>
              </a:defRPr>
            </a:pPr>
            <a:endParaRPr lang="zh-CN"/>
          </a:p>
        </c:txPr>
        <c:crossAx val="252463552"/>
        <c:crosses val="autoZero"/>
        <c:auto val="1"/>
        <c:lblAlgn val="ctr"/>
        <c:lblOffset val="100"/>
        <c:noMultiLvlLbl val="0"/>
      </c:catAx>
      <c:valAx>
        <c:axId val="252463552"/>
        <c:scaling>
          <c:orientation val="minMax"/>
        </c:scaling>
        <c:delete val="0"/>
        <c:axPos val="l"/>
        <c:majorGridlines>
          <c:spPr>
            <a:ln w="9525" cap="flat" cmpd="sng" algn="ctr">
              <a:solidFill>
                <a:schemeClr val="tx1">
                  <a:lumMod val="15000"/>
                  <a:lumOff val="85000"/>
                </a:schemeClr>
              </a:solidFill>
              <a:prstDash val="dash"/>
              <a:round/>
            </a:ln>
            <a:effectLst/>
          </c:spPr>
        </c:majorGridlines>
        <c:title>
          <c:tx>
            <c:rich>
              <a:bodyPr rot="-5400000" spcFirstLastPara="1" vertOverflow="ellipsis" vert="horz" wrap="square" anchor="ctr" anchorCtr="1"/>
              <a:lstStyle/>
              <a:p>
                <a:pPr>
                  <a:defRPr lang="zh-CN" sz="1600" b="0" i="0" u="none" strike="noStrike" kern="1200" baseline="0">
                    <a:solidFill>
                      <a:schemeClr val="tx1">
                        <a:lumMod val="65000"/>
                        <a:lumOff val="35000"/>
                      </a:schemeClr>
                    </a:solidFill>
                    <a:latin typeface="+mn-lt"/>
                    <a:ea typeface="+mn-ea"/>
                    <a:cs typeface="+mn-cs"/>
                  </a:defRPr>
                </a:pPr>
                <a:r>
                  <a:rPr lang="zh-CN"/>
                  <a:t>所占比例（</a:t>
                </a:r>
                <a:r>
                  <a:rPr lang="en-US"/>
                  <a:t>%</a:t>
                </a:r>
                <a:r>
                  <a:rPr lang="zh-CN"/>
                  <a:t>）</a:t>
                </a:r>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zh-CN" sz="1600" b="0" i="0" u="none" strike="noStrike" kern="1200" baseline="0">
                <a:solidFill>
                  <a:schemeClr val="tx1">
                    <a:lumMod val="65000"/>
                    <a:lumOff val="35000"/>
                  </a:schemeClr>
                </a:solidFill>
                <a:latin typeface="+mn-lt"/>
                <a:ea typeface="+mn-ea"/>
                <a:cs typeface="+mn-cs"/>
              </a:defRPr>
            </a:pPr>
            <a:endParaRPr lang="zh-CN"/>
          </a:p>
        </c:txPr>
        <c:crossAx val="252460808"/>
        <c:crosses val="autoZero"/>
        <c:crossBetween val="between"/>
      </c:valAx>
      <c:catAx>
        <c:axId val="252457672"/>
        <c:scaling>
          <c:orientation val="minMax"/>
        </c:scaling>
        <c:delete val="1"/>
        <c:axPos val="b"/>
        <c:numFmt formatCode="General" sourceLinked="1"/>
        <c:majorTickMark val="out"/>
        <c:minorTickMark val="none"/>
        <c:tickLblPos val="nextTo"/>
        <c:crossAx val="252456888"/>
        <c:crosses val="autoZero"/>
        <c:auto val="1"/>
        <c:lblAlgn val="ctr"/>
        <c:lblOffset val="100"/>
        <c:noMultiLvlLbl val="0"/>
      </c:catAx>
      <c:valAx>
        <c:axId val="252456888"/>
        <c:scaling>
          <c:orientation val="minMax"/>
          <c:max val="1"/>
        </c:scaling>
        <c:delete val="0"/>
        <c:axPos val="r"/>
        <c:title>
          <c:tx>
            <c:rich>
              <a:bodyPr rot="-5400000" spcFirstLastPara="1" vertOverflow="ellipsis" vert="horz" wrap="square" anchor="ctr" anchorCtr="1"/>
              <a:lstStyle/>
              <a:p>
                <a:pPr>
                  <a:defRPr lang="zh-CN" sz="1600" b="0" i="0" u="none" strike="noStrike" kern="1200" baseline="0">
                    <a:solidFill>
                      <a:schemeClr val="tx1">
                        <a:lumMod val="65000"/>
                        <a:lumOff val="35000"/>
                      </a:schemeClr>
                    </a:solidFill>
                    <a:latin typeface="+mn-lt"/>
                    <a:ea typeface="+mn-ea"/>
                    <a:cs typeface="+mn-cs"/>
                  </a:defRPr>
                </a:pPr>
                <a:r>
                  <a:rPr lang="zh-CN"/>
                  <a:t>累积占比（</a:t>
                </a:r>
                <a:r>
                  <a:rPr lang="en-US"/>
                  <a:t>%</a:t>
                </a:r>
                <a:r>
                  <a:rPr lang="zh-CN"/>
                  <a:t>）</a:t>
                </a:r>
              </a:p>
            </c:rich>
          </c:tx>
          <c:layout/>
          <c:overlay val="0"/>
          <c:spPr>
            <a:noFill/>
            <a:ln>
              <a:noFill/>
            </a:ln>
            <a:effectLst/>
          </c:sp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lang="zh-CN" sz="1600" b="0" i="0" u="none" strike="noStrike" kern="1200" baseline="0">
                <a:solidFill>
                  <a:schemeClr val="tx1">
                    <a:lumMod val="65000"/>
                    <a:lumOff val="35000"/>
                  </a:schemeClr>
                </a:solidFill>
                <a:latin typeface="+mn-lt"/>
                <a:ea typeface="+mn-ea"/>
                <a:cs typeface="+mn-cs"/>
              </a:defRPr>
            </a:pPr>
            <a:endParaRPr lang="zh-CN"/>
          </a:p>
        </c:txPr>
        <c:crossAx val="252457672"/>
        <c:crosses val="max"/>
        <c:crossBetween val="between"/>
      </c:valAx>
      <c:spPr>
        <a:noFill/>
        <a:ln>
          <a:solidFill>
            <a:schemeClr val="accent1"/>
          </a:solidFill>
        </a:ln>
        <a:effectLst/>
      </c:spPr>
    </c:plotArea>
    <c:legend>
      <c:legendPos val="b"/>
      <c:layout/>
      <c:overlay val="0"/>
      <c:spPr>
        <a:noFill/>
        <a:ln>
          <a:noFill/>
        </a:ln>
        <a:effectLst/>
      </c:spPr>
      <c:txPr>
        <a:bodyPr rot="0" spcFirstLastPara="1" vertOverflow="ellipsis" vert="horz" wrap="square" anchor="ctr" anchorCtr="1"/>
        <a:lstStyle/>
        <a:p>
          <a:pPr>
            <a:defRPr lang="zh-CN" sz="16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sz="1600"/>
      </a:pPr>
      <a:endParaRPr lang="zh-CN"/>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441037037037037"/>
          <c:y val="0.12287847222222222"/>
          <c:w val="0.74880648148148143"/>
          <c:h val="0.51731805555555554"/>
        </c:manualLayout>
      </c:layout>
      <c:barChart>
        <c:barDir val="col"/>
        <c:grouping val="percentStacked"/>
        <c:varyColors val="0"/>
        <c:ser>
          <c:idx val="0"/>
          <c:order val="0"/>
          <c:tx>
            <c:strRef>
              <c:f>二工区按行业分!$BZ$214</c:f>
              <c:strCache>
                <c:ptCount val="1"/>
                <c:pt idx="0">
                  <c:v>烷烃</c:v>
                </c:pt>
              </c:strCache>
            </c:strRef>
          </c:tx>
          <c:spPr>
            <a:solidFill>
              <a:schemeClr val="accent1"/>
            </a:solidFill>
            <a:ln>
              <a:noFill/>
            </a:ln>
            <a:effectLst/>
          </c:spPr>
          <c:invertIfNegative val="0"/>
          <c:cat>
            <c:multiLvlStrRef>
              <c:f>二工区按行业分!$CA$212:$CP$213</c:f>
              <c:multiLvlStrCache>
                <c:ptCount val="16"/>
                <c:lvl>
                  <c:pt idx="0">
                    <c:v>废气处理</c:v>
                  </c:pt>
                  <c:pt idx="1">
                    <c:v>涂料车间</c:v>
                  </c:pt>
                  <c:pt idx="2">
                    <c:v>油墨车间</c:v>
                  </c:pt>
                  <c:pt idx="3">
                    <c:v>废气处理</c:v>
                  </c:pt>
                  <c:pt idx="4">
                    <c:v>废气处理</c:v>
                  </c:pt>
                  <c:pt idx="5">
                    <c:v>污水处理</c:v>
                  </c:pt>
                  <c:pt idx="6">
                    <c:v>卷钢车间</c:v>
                  </c:pt>
                  <c:pt idx="7">
                    <c:v>般工车间</c:v>
                  </c:pt>
                  <c:pt idx="8">
                    <c:v>树脂车间</c:v>
                  </c:pt>
                  <c:pt idx="9">
                    <c:v>实验室废气</c:v>
                  </c:pt>
                  <c:pt idx="10">
                    <c:v>废气处理</c:v>
                  </c:pt>
                  <c:pt idx="11">
                    <c:v>西废气排口</c:v>
                  </c:pt>
                  <c:pt idx="12">
                    <c:v>东废气排口</c:v>
                  </c:pt>
                  <c:pt idx="13">
                    <c:v>废气处理</c:v>
                  </c:pt>
                  <c:pt idx="14">
                    <c:v>二车间</c:v>
                  </c:pt>
                  <c:pt idx="15">
                    <c:v>四车间</c:v>
                  </c:pt>
                </c:lvl>
                <c:lvl>
                  <c:pt idx="0">
                    <c:v>DFYH</c:v>
                  </c:pt>
                  <c:pt idx="1">
                    <c:v>FC</c:v>
                  </c:pt>
                  <c:pt idx="3">
                    <c:v>BG</c:v>
                  </c:pt>
                  <c:pt idx="4">
                    <c:v>HY</c:v>
                  </c:pt>
                  <c:pt idx="5">
                    <c:v>LB</c:v>
                  </c:pt>
                  <c:pt idx="10">
                    <c:v>JBL</c:v>
                  </c:pt>
                  <c:pt idx="11">
                    <c:v>TX</c:v>
                  </c:pt>
                  <c:pt idx="13">
                    <c:v>DT</c:v>
                  </c:pt>
                  <c:pt idx="14">
                    <c:v>CY</c:v>
                  </c:pt>
                </c:lvl>
              </c:multiLvlStrCache>
            </c:multiLvlStrRef>
          </c:cat>
          <c:val>
            <c:numRef>
              <c:f>二工区按行业分!$CA$214:$CP$214</c:f>
              <c:numCache>
                <c:formatCode>0.0_);[Red]\(0.0\)</c:formatCode>
                <c:ptCount val="16"/>
                <c:pt idx="0">
                  <c:v>1726.2</c:v>
                </c:pt>
                <c:pt idx="1">
                  <c:v>397</c:v>
                </c:pt>
                <c:pt idx="2">
                  <c:v>232</c:v>
                </c:pt>
                <c:pt idx="3">
                  <c:v>780</c:v>
                </c:pt>
                <c:pt idx="4">
                  <c:v>95.5</c:v>
                </c:pt>
                <c:pt idx="5">
                  <c:v>0</c:v>
                </c:pt>
                <c:pt idx="6">
                  <c:v>0</c:v>
                </c:pt>
                <c:pt idx="7">
                  <c:v>0</c:v>
                </c:pt>
                <c:pt idx="8">
                  <c:v>270</c:v>
                </c:pt>
                <c:pt idx="9">
                  <c:v>17</c:v>
                </c:pt>
                <c:pt idx="10">
                  <c:v>426.09999999999997</c:v>
                </c:pt>
                <c:pt idx="11">
                  <c:v>4724.2</c:v>
                </c:pt>
                <c:pt idx="12">
                  <c:v>201.3</c:v>
                </c:pt>
                <c:pt idx="13">
                  <c:v>28.933333333333334</c:v>
                </c:pt>
                <c:pt idx="14">
                  <c:v>14</c:v>
                </c:pt>
                <c:pt idx="15">
                  <c:v>37.799999999999997</c:v>
                </c:pt>
              </c:numCache>
            </c:numRef>
          </c:val>
          <c:extLst xmlns:c16r2="http://schemas.microsoft.com/office/drawing/2015/06/chart">
            <c:ext xmlns:c16="http://schemas.microsoft.com/office/drawing/2014/chart" uri="{C3380CC4-5D6E-409C-BE32-E72D297353CC}">
              <c16:uniqueId val="{00000000-5C22-4BA0-9787-5F72FEBCEABC}"/>
            </c:ext>
          </c:extLst>
        </c:ser>
        <c:ser>
          <c:idx val="1"/>
          <c:order val="1"/>
          <c:tx>
            <c:strRef>
              <c:f>二工区按行业分!$BZ$215</c:f>
              <c:strCache>
                <c:ptCount val="1"/>
                <c:pt idx="0">
                  <c:v>烯炔烃</c:v>
                </c:pt>
              </c:strCache>
            </c:strRef>
          </c:tx>
          <c:spPr>
            <a:solidFill>
              <a:schemeClr val="accent2"/>
            </a:solidFill>
            <a:ln>
              <a:noFill/>
            </a:ln>
            <a:effectLst/>
          </c:spPr>
          <c:invertIfNegative val="0"/>
          <c:cat>
            <c:multiLvlStrRef>
              <c:f>二工区按行业分!$CA$212:$CP$213</c:f>
              <c:multiLvlStrCache>
                <c:ptCount val="16"/>
                <c:lvl>
                  <c:pt idx="0">
                    <c:v>废气处理</c:v>
                  </c:pt>
                  <c:pt idx="1">
                    <c:v>涂料车间</c:v>
                  </c:pt>
                  <c:pt idx="2">
                    <c:v>油墨车间</c:v>
                  </c:pt>
                  <c:pt idx="3">
                    <c:v>废气处理</c:v>
                  </c:pt>
                  <c:pt idx="4">
                    <c:v>废气处理</c:v>
                  </c:pt>
                  <c:pt idx="5">
                    <c:v>污水处理</c:v>
                  </c:pt>
                  <c:pt idx="6">
                    <c:v>卷钢车间</c:v>
                  </c:pt>
                  <c:pt idx="7">
                    <c:v>般工车间</c:v>
                  </c:pt>
                  <c:pt idx="8">
                    <c:v>树脂车间</c:v>
                  </c:pt>
                  <c:pt idx="9">
                    <c:v>实验室废气</c:v>
                  </c:pt>
                  <c:pt idx="10">
                    <c:v>废气处理</c:v>
                  </c:pt>
                  <c:pt idx="11">
                    <c:v>西废气排口</c:v>
                  </c:pt>
                  <c:pt idx="12">
                    <c:v>东废气排口</c:v>
                  </c:pt>
                  <c:pt idx="13">
                    <c:v>废气处理</c:v>
                  </c:pt>
                  <c:pt idx="14">
                    <c:v>二车间</c:v>
                  </c:pt>
                  <c:pt idx="15">
                    <c:v>四车间</c:v>
                  </c:pt>
                </c:lvl>
                <c:lvl>
                  <c:pt idx="0">
                    <c:v>DFYH</c:v>
                  </c:pt>
                  <c:pt idx="1">
                    <c:v>FC</c:v>
                  </c:pt>
                  <c:pt idx="3">
                    <c:v>BG</c:v>
                  </c:pt>
                  <c:pt idx="4">
                    <c:v>HY</c:v>
                  </c:pt>
                  <c:pt idx="5">
                    <c:v>LB</c:v>
                  </c:pt>
                  <c:pt idx="10">
                    <c:v>JBL</c:v>
                  </c:pt>
                  <c:pt idx="11">
                    <c:v>TX</c:v>
                  </c:pt>
                  <c:pt idx="13">
                    <c:v>DT</c:v>
                  </c:pt>
                  <c:pt idx="14">
                    <c:v>CY</c:v>
                  </c:pt>
                </c:lvl>
              </c:multiLvlStrCache>
            </c:multiLvlStrRef>
          </c:cat>
          <c:val>
            <c:numRef>
              <c:f>二工区按行业分!$CA$215:$CP$215</c:f>
              <c:numCache>
                <c:formatCode>0.0_);[Red]\(0.0\)</c:formatCode>
                <c:ptCount val="16"/>
                <c:pt idx="0">
                  <c:v>412.71247496053775</c:v>
                </c:pt>
                <c:pt idx="1">
                  <c:v>0</c:v>
                </c:pt>
                <c:pt idx="2">
                  <c:v>66</c:v>
                </c:pt>
                <c:pt idx="3">
                  <c:v>0</c:v>
                </c:pt>
                <c:pt idx="4">
                  <c:v>0</c:v>
                </c:pt>
                <c:pt idx="5">
                  <c:v>133</c:v>
                </c:pt>
                <c:pt idx="6">
                  <c:v>0</c:v>
                </c:pt>
                <c:pt idx="7">
                  <c:v>0</c:v>
                </c:pt>
                <c:pt idx="8">
                  <c:v>98</c:v>
                </c:pt>
                <c:pt idx="9">
                  <c:v>1</c:v>
                </c:pt>
                <c:pt idx="10">
                  <c:v>195.9</c:v>
                </c:pt>
                <c:pt idx="11">
                  <c:v>0.8</c:v>
                </c:pt>
                <c:pt idx="12">
                  <c:v>0.9</c:v>
                </c:pt>
                <c:pt idx="13">
                  <c:v>5.3333333333333339</c:v>
                </c:pt>
                <c:pt idx="14">
                  <c:v>152.6</c:v>
                </c:pt>
                <c:pt idx="15">
                  <c:v>32.5</c:v>
                </c:pt>
              </c:numCache>
            </c:numRef>
          </c:val>
          <c:extLst xmlns:c16r2="http://schemas.microsoft.com/office/drawing/2015/06/chart">
            <c:ext xmlns:c16="http://schemas.microsoft.com/office/drawing/2014/chart" uri="{C3380CC4-5D6E-409C-BE32-E72D297353CC}">
              <c16:uniqueId val="{00000001-5C22-4BA0-9787-5F72FEBCEABC}"/>
            </c:ext>
          </c:extLst>
        </c:ser>
        <c:ser>
          <c:idx val="2"/>
          <c:order val="2"/>
          <c:tx>
            <c:strRef>
              <c:f>二工区按行业分!$BZ$216</c:f>
              <c:strCache>
                <c:ptCount val="1"/>
                <c:pt idx="0">
                  <c:v>芳烃</c:v>
                </c:pt>
              </c:strCache>
            </c:strRef>
          </c:tx>
          <c:spPr>
            <a:solidFill>
              <a:schemeClr val="accent3"/>
            </a:solidFill>
            <a:ln>
              <a:noFill/>
            </a:ln>
            <a:effectLst/>
          </c:spPr>
          <c:invertIfNegative val="0"/>
          <c:cat>
            <c:multiLvlStrRef>
              <c:f>二工区按行业分!$CA$212:$CP$213</c:f>
              <c:multiLvlStrCache>
                <c:ptCount val="16"/>
                <c:lvl>
                  <c:pt idx="0">
                    <c:v>废气处理</c:v>
                  </c:pt>
                  <c:pt idx="1">
                    <c:v>涂料车间</c:v>
                  </c:pt>
                  <c:pt idx="2">
                    <c:v>油墨车间</c:v>
                  </c:pt>
                  <c:pt idx="3">
                    <c:v>废气处理</c:v>
                  </c:pt>
                  <c:pt idx="4">
                    <c:v>废气处理</c:v>
                  </c:pt>
                  <c:pt idx="5">
                    <c:v>污水处理</c:v>
                  </c:pt>
                  <c:pt idx="6">
                    <c:v>卷钢车间</c:v>
                  </c:pt>
                  <c:pt idx="7">
                    <c:v>般工车间</c:v>
                  </c:pt>
                  <c:pt idx="8">
                    <c:v>树脂车间</c:v>
                  </c:pt>
                  <c:pt idx="9">
                    <c:v>实验室废气</c:v>
                  </c:pt>
                  <c:pt idx="10">
                    <c:v>废气处理</c:v>
                  </c:pt>
                  <c:pt idx="11">
                    <c:v>西废气排口</c:v>
                  </c:pt>
                  <c:pt idx="12">
                    <c:v>东废气排口</c:v>
                  </c:pt>
                  <c:pt idx="13">
                    <c:v>废气处理</c:v>
                  </c:pt>
                  <c:pt idx="14">
                    <c:v>二车间</c:v>
                  </c:pt>
                  <c:pt idx="15">
                    <c:v>四车间</c:v>
                  </c:pt>
                </c:lvl>
                <c:lvl>
                  <c:pt idx="0">
                    <c:v>DFYH</c:v>
                  </c:pt>
                  <c:pt idx="1">
                    <c:v>FC</c:v>
                  </c:pt>
                  <c:pt idx="3">
                    <c:v>BG</c:v>
                  </c:pt>
                  <c:pt idx="4">
                    <c:v>HY</c:v>
                  </c:pt>
                  <c:pt idx="5">
                    <c:v>LB</c:v>
                  </c:pt>
                  <c:pt idx="10">
                    <c:v>JBL</c:v>
                  </c:pt>
                  <c:pt idx="11">
                    <c:v>TX</c:v>
                  </c:pt>
                  <c:pt idx="13">
                    <c:v>DT</c:v>
                  </c:pt>
                  <c:pt idx="14">
                    <c:v>CY</c:v>
                  </c:pt>
                </c:lvl>
              </c:multiLvlStrCache>
            </c:multiLvlStrRef>
          </c:cat>
          <c:val>
            <c:numRef>
              <c:f>二工区按行业分!$CA$216:$CP$216</c:f>
              <c:numCache>
                <c:formatCode>0.0_);[Red]\(0.0\)</c:formatCode>
                <c:ptCount val="16"/>
                <c:pt idx="0">
                  <c:v>2104.3000000000002</c:v>
                </c:pt>
                <c:pt idx="1">
                  <c:v>14087</c:v>
                </c:pt>
                <c:pt idx="2">
                  <c:v>841</c:v>
                </c:pt>
                <c:pt idx="3">
                  <c:v>22162.999999999996</c:v>
                </c:pt>
                <c:pt idx="4">
                  <c:v>10182.5</c:v>
                </c:pt>
                <c:pt idx="5">
                  <c:v>19056</c:v>
                </c:pt>
                <c:pt idx="6">
                  <c:v>7761</c:v>
                </c:pt>
                <c:pt idx="7">
                  <c:v>19299</c:v>
                </c:pt>
                <c:pt idx="8">
                  <c:v>10118</c:v>
                </c:pt>
                <c:pt idx="9">
                  <c:v>1011.6000000000001</c:v>
                </c:pt>
                <c:pt idx="10">
                  <c:v>16453.199999999997</c:v>
                </c:pt>
                <c:pt idx="11">
                  <c:v>101668.3</c:v>
                </c:pt>
                <c:pt idx="12">
                  <c:v>18417.8</c:v>
                </c:pt>
                <c:pt idx="13">
                  <c:v>18085.2</c:v>
                </c:pt>
                <c:pt idx="14">
                  <c:v>296.14999999999998</c:v>
                </c:pt>
                <c:pt idx="15">
                  <c:v>208.65</c:v>
                </c:pt>
              </c:numCache>
            </c:numRef>
          </c:val>
          <c:extLst xmlns:c16r2="http://schemas.microsoft.com/office/drawing/2015/06/chart">
            <c:ext xmlns:c16="http://schemas.microsoft.com/office/drawing/2014/chart" uri="{C3380CC4-5D6E-409C-BE32-E72D297353CC}">
              <c16:uniqueId val="{00000002-5C22-4BA0-9787-5F72FEBCEABC}"/>
            </c:ext>
          </c:extLst>
        </c:ser>
        <c:ser>
          <c:idx val="3"/>
          <c:order val="3"/>
          <c:tx>
            <c:strRef>
              <c:f>二工区按行业分!$BZ$217</c:f>
              <c:strCache>
                <c:ptCount val="1"/>
                <c:pt idx="0">
                  <c:v>卤代烃</c:v>
                </c:pt>
              </c:strCache>
            </c:strRef>
          </c:tx>
          <c:spPr>
            <a:solidFill>
              <a:schemeClr val="accent4"/>
            </a:solidFill>
            <a:ln>
              <a:noFill/>
            </a:ln>
            <a:effectLst/>
          </c:spPr>
          <c:invertIfNegative val="0"/>
          <c:cat>
            <c:multiLvlStrRef>
              <c:f>二工区按行业分!$CA$212:$CP$213</c:f>
              <c:multiLvlStrCache>
                <c:ptCount val="16"/>
                <c:lvl>
                  <c:pt idx="0">
                    <c:v>废气处理</c:v>
                  </c:pt>
                  <c:pt idx="1">
                    <c:v>涂料车间</c:v>
                  </c:pt>
                  <c:pt idx="2">
                    <c:v>油墨车间</c:v>
                  </c:pt>
                  <c:pt idx="3">
                    <c:v>废气处理</c:v>
                  </c:pt>
                  <c:pt idx="4">
                    <c:v>废气处理</c:v>
                  </c:pt>
                  <c:pt idx="5">
                    <c:v>污水处理</c:v>
                  </c:pt>
                  <c:pt idx="6">
                    <c:v>卷钢车间</c:v>
                  </c:pt>
                  <c:pt idx="7">
                    <c:v>般工车间</c:v>
                  </c:pt>
                  <c:pt idx="8">
                    <c:v>树脂车间</c:v>
                  </c:pt>
                  <c:pt idx="9">
                    <c:v>实验室废气</c:v>
                  </c:pt>
                  <c:pt idx="10">
                    <c:v>废气处理</c:v>
                  </c:pt>
                  <c:pt idx="11">
                    <c:v>西废气排口</c:v>
                  </c:pt>
                  <c:pt idx="12">
                    <c:v>东废气排口</c:v>
                  </c:pt>
                  <c:pt idx="13">
                    <c:v>废气处理</c:v>
                  </c:pt>
                  <c:pt idx="14">
                    <c:v>二车间</c:v>
                  </c:pt>
                  <c:pt idx="15">
                    <c:v>四车间</c:v>
                  </c:pt>
                </c:lvl>
                <c:lvl>
                  <c:pt idx="0">
                    <c:v>DFYH</c:v>
                  </c:pt>
                  <c:pt idx="1">
                    <c:v>FC</c:v>
                  </c:pt>
                  <c:pt idx="3">
                    <c:v>BG</c:v>
                  </c:pt>
                  <c:pt idx="4">
                    <c:v>HY</c:v>
                  </c:pt>
                  <c:pt idx="5">
                    <c:v>LB</c:v>
                  </c:pt>
                  <c:pt idx="10">
                    <c:v>JBL</c:v>
                  </c:pt>
                  <c:pt idx="11">
                    <c:v>TX</c:v>
                  </c:pt>
                  <c:pt idx="13">
                    <c:v>DT</c:v>
                  </c:pt>
                  <c:pt idx="14">
                    <c:v>CY</c:v>
                  </c:pt>
                </c:lvl>
              </c:multiLvlStrCache>
            </c:multiLvlStrRef>
          </c:cat>
          <c:val>
            <c:numRef>
              <c:f>二工区按行业分!$CA$217:$CP$217</c:f>
              <c:numCache>
                <c:formatCode>0.0_);[Red]\(0.0\)</c:formatCode>
                <c:ptCount val="16"/>
                <c:pt idx="0">
                  <c:v>34</c:v>
                </c:pt>
                <c:pt idx="1">
                  <c:v>832</c:v>
                </c:pt>
                <c:pt idx="2">
                  <c:v>143</c:v>
                </c:pt>
                <c:pt idx="3">
                  <c:v>1392.3333333333333</c:v>
                </c:pt>
                <c:pt idx="4">
                  <c:v>290.5</c:v>
                </c:pt>
                <c:pt idx="5">
                  <c:v>348</c:v>
                </c:pt>
                <c:pt idx="6">
                  <c:v>366</c:v>
                </c:pt>
                <c:pt idx="7">
                  <c:v>279</c:v>
                </c:pt>
                <c:pt idx="8">
                  <c:v>277</c:v>
                </c:pt>
                <c:pt idx="9">
                  <c:v>88.6</c:v>
                </c:pt>
                <c:pt idx="10">
                  <c:v>61.3</c:v>
                </c:pt>
                <c:pt idx="11">
                  <c:v>1519.3</c:v>
                </c:pt>
                <c:pt idx="12">
                  <c:v>57489.299999999996</c:v>
                </c:pt>
                <c:pt idx="13">
                  <c:v>141.6</c:v>
                </c:pt>
                <c:pt idx="14">
                  <c:v>109.75</c:v>
                </c:pt>
                <c:pt idx="15">
                  <c:v>39.099999999999994</c:v>
                </c:pt>
              </c:numCache>
            </c:numRef>
          </c:val>
          <c:extLst xmlns:c16r2="http://schemas.microsoft.com/office/drawing/2015/06/chart">
            <c:ext xmlns:c16="http://schemas.microsoft.com/office/drawing/2014/chart" uri="{C3380CC4-5D6E-409C-BE32-E72D297353CC}">
              <c16:uniqueId val="{00000003-5C22-4BA0-9787-5F72FEBCEABC}"/>
            </c:ext>
          </c:extLst>
        </c:ser>
        <c:ser>
          <c:idx val="4"/>
          <c:order val="4"/>
          <c:tx>
            <c:strRef>
              <c:f>二工区按行业分!$BZ$218</c:f>
              <c:strCache>
                <c:ptCount val="1"/>
                <c:pt idx="0">
                  <c:v>含氧烃</c:v>
                </c:pt>
              </c:strCache>
            </c:strRef>
          </c:tx>
          <c:spPr>
            <a:solidFill>
              <a:schemeClr val="accent5"/>
            </a:solidFill>
            <a:ln>
              <a:noFill/>
            </a:ln>
            <a:effectLst/>
          </c:spPr>
          <c:invertIfNegative val="0"/>
          <c:cat>
            <c:multiLvlStrRef>
              <c:f>二工区按行业分!$CA$212:$CP$213</c:f>
              <c:multiLvlStrCache>
                <c:ptCount val="16"/>
                <c:lvl>
                  <c:pt idx="0">
                    <c:v>废气处理</c:v>
                  </c:pt>
                  <c:pt idx="1">
                    <c:v>涂料车间</c:v>
                  </c:pt>
                  <c:pt idx="2">
                    <c:v>油墨车间</c:v>
                  </c:pt>
                  <c:pt idx="3">
                    <c:v>废气处理</c:v>
                  </c:pt>
                  <c:pt idx="4">
                    <c:v>废气处理</c:v>
                  </c:pt>
                  <c:pt idx="5">
                    <c:v>污水处理</c:v>
                  </c:pt>
                  <c:pt idx="6">
                    <c:v>卷钢车间</c:v>
                  </c:pt>
                  <c:pt idx="7">
                    <c:v>般工车间</c:v>
                  </c:pt>
                  <c:pt idx="8">
                    <c:v>树脂车间</c:v>
                  </c:pt>
                  <c:pt idx="9">
                    <c:v>实验室废气</c:v>
                  </c:pt>
                  <c:pt idx="10">
                    <c:v>废气处理</c:v>
                  </c:pt>
                  <c:pt idx="11">
                    <c:v>西废气排口</c:v>
                  </c:pt>
                  <c:pt idx="12">
                    <c:v>东废气排口</c:v>
                  </c:pt>
                  <c:pt idx="13">
                    <c:v>废气处理</c:v>
                  </c:pt>
                  <c:pt idx="14">
                    <c:v>二车间</c:v>
                  </c:pt>
                  <c:pt idx="15">
                    <c:v>四车间</c:v>
                  </c:pt>
                </c:lvl>
                <c:lvl>
                  <c:pt idx="0">
                    <c:v>DFYH</c:v>
                  </c:pt>
                  <c:pt idx="1">
                    <c:v>FC</c:v>
                  </c:pt>
                  <c:pt idx="3">
                    <c:v>BG</c:v>
                  </c:pt>
                  <c:pt idx="4">
                    <c:v>HY</c:v>
                  </c:pt>
                  <c:pt idx="5">
                    <c:v>LB</c:v>
                  </c:pt>
                  <c:pt idx="10">
                    <c:v>JBL</c:v>
                  </c:pt>
                  <c:pt idx="11">
                    <c:v>TX</c:v>
                  </c:pt>
                  <c:pt idx="13">
                    <c:v>DT</c:v>
                  </c:pt>
                  <c:pt idx="14">
                    <c:v>CY</c:v>
                  </c:pt>
                </c:lvl>
              </c:multiLvlStrCache>
            </c:multiLvlStrRef>
          </c:cat>
          <c:val>
            <c:numRef>
              <c:f>二工区按行业分!$CA$218:$CP$218</c:f>
              <c:numCache>
                <c:formatCode>0.0_);[Red]\(0.0\)</c:formatCode>
                <c:ptCount val="16"/>
                <c:pt idx="0">
                  <c:v>1602.9147226777786</c:v>
                </c:pt>
                <c:pt idx="1">
                  <c:v>3924</c:v>
                </c:pt>
                <c:pt idx="2">
                  <c:v>51000</c:v>
                </c:pt>
                <c:pt idx="3">
                  <c:v>4514.7333333333336</c:v>
                </c:pt>
                <c:pt idx="4">
                  <c:v>966.61854727539401</c:v>
                </c:pt>
                <c:pt idx="5">
                  <c:v>67331.604910284164</c:v>
                </c:pt>
                <c:pt idx="6">
                  <c:v>3247.9149170845362</c:v>
                </c:pt>
                <c:pt idx="7">
                  <c:v>7114.3749352221994</c:v>
                </c:pt>
                <c:pt idx="8">
                  <c:v>11049.433172193019</c:v>
                </c:pt>
                <c:pt idx="9">
                  <c:v>910.93941629730102</c:v>
                </c:pt>
                <c:pt idx="10">
                  <c:v>474.13358960859762</c:v>
                </c:pt>
                <c:pt idx="11">
                  <c:v>22195.927586982492</c:v>
                </c:pt>
                <c:pt idx="12">
                  <c:v>92533.551497412147</c:v>
                </c:pt>
                <c:pt idx="13">
                  <c:v>91935.956634355753</c:v>
                </c:pt>
                <c:pt idx="14">
                  <c:v>949194.56282847747</c:v>
                </c:pt>
                <c:pt idx="15">
                  <c:v>636357.77429030195</c:v>
                </c:pt>
              </c:numCache>
            </c:numRef>
          </c:val>
          <c:extLst xmlns:c16r2="http://schemas.microsoft.com/office/drawing/2015/06/chart">
            <c:ext xmlns:c16="http://schemas.microsoft.com/office/drawing/2014/chart" uri="{C3380CC4-5D6E-409C-BE32-E72D297353CC}">
              <c16:uniqueId val="{00000004-5C22-4BA0-9787-5F72FEBCEABC}"/>
            </c:ext>
          </c:extLst>
        </c:ser>
        <c:ser>
          <c:idx val="5"/>
          <c:order val="5"/>
          <c:tx>
            <c:strRef>
              <c:f>二工区按行业分!$BZ$219</c:f>
              <c:strCache>
                <c:ptCount val="1"/>
                <c:pt idx="0">
                  <c:v>其他</c:v>
                </c:pt>
              </c:strCache>
            </c:strRef>
          </c:tx>
          <c:spPr>
            <a:solidFill>
              <a:schemeClr val="accent6"/>
            </a:solidFill>
            <a:ln>
              <a:noFill/>
            </a:ln>
            <a:effectLst/>
          </c:spPr>
          <c:invertIfNegative val="0"/>
          <c:cat>
            <c:multiLvlStrRef>
              <c:f>二工区按行业分!$CA$212:$CP$213</c:f>
              <c:multiLvlStrCache>
                <c:ptCount val="16"/>
                <c:lvl>
                  <c:pt idx="0">
                    <c:v>废气处理</c:v>
                  </c:pt>
                  <c:pt idx="1">
                    <c:v>涂料车间</c:v>
                  </c:pt>
                  <c:pt idx="2">
                    <c:v>油墨车间</c:v>
                  </c:pt>
                  <c:pt idx="3">
                    <c:v>废气处理</c:v>
                  </c:pt>
                  <c:pt idx="4">
                    <c:v>废气处理</c:v>
                  </c:pt>
                  <c:pt idx="5">
                    <c:v>污水处理</c:v>
                  </c:pt>
                  <c:pt idx="6">
                    <c:v>卷钢车间</c:v>
                  </c:pt>
                  <c:pt idx="7">
                    <c:v>般工车间</c:v>
                  </c:pt>
                  <c:pt idx="8">
                    <c:v>树脂车间</c:v>
                  </c:pt>
                  <c:pt idx="9">
                    <c:v>实验室废气</c:v>
                  </c:pt>
                  <c:pt idx="10">
                    <c:v>废气处理</c:v>
                  </c:pt>
                  <c:pt idx="11">
                    <c:v>西废气排口</c:v>
                  </c:pt>
                  <c:pt idx="12">
                    <c:v>东废气排口</c:v>
                  </c:pt>
                  <c:pt idx="13">
                    <c:v>废气处理</c:v>
                  </c:pt>
                  <c:pt idx="14">
                    <c:v>二车间</c:v>
                  </c:pt>
                  <c:pt idx="15">
                    <c:v>四车间</c:v>
                  </c:pt>
                </c:lvl>
                <c:lvl>
                  <c:pt idx="0">
                    <c:v>DFYH</c:v>
                  </c:pt>
                  <c:pt idx="1">
                    <c:v>FC</c:v>
                  </c:pt>
                  <c:pt idx="3">
                    <c:v>BG</c:v>
                  </c:pt>
                  <c:pt idx="4">
                    <c:v>HY</c:v>
                  </c:pt>
                  <c:pt idx="5">
                    <c:v>LB</c:v>
                  </c:pt>
                  <c:pt idx="10">
                    <c:v>JBL</c:v>
                  </c:pt>
                  <c:pt idx="11">
                    <c:v>TX</c:v>
                  </c:pt>
                  <c:pt idx="13">
                    <c:v>DT</c:v>
                  </c:pt>
                  <c:pt idx="14">
                    <c:v>CY</c:v>
                  </c:pt>
                </c:lvl>
              </c:multiLvlStrCache>
            </c:multiLvlStrRef>
          </c:cat>
          <c:val>
            <c:numRef>
              <c:f>二工区按行业分!$CA$219:$CP$219</c:f>
              <c:numCache>
                <c:formatCode>0.0_);[Red]\(0.0\)</c:formatCode>
                <c:ptCount val="16"/>
                <c:pt idx="0">
                  <c:v>303</c:v>
                </c:pt>
                <c:pt idx="1">
                  <c:v>1112</c:v>
                </c:pt>
                <c:pt idx="2">
                  <c:v>58</c:v>
                </c:pt>
                <c:pt idx="3">
                  <c:v>85</c:v>
                </c:pt>
                <c:pt idx="4">
                  <c:v>94</c:v>
                </c:pt>
                <c:pt idx="5">
                  <c:v>168</c:v>
                </c:pt>
                <c:pt idx="6">
                  <c:v>210</c:v>
                </c:pt>
                <c:pt idx="7">
                  <c:v>120</c:v>
                </c:pt>
                <c:pt idx="8">
                  <c:v>76</c:v>
                </c:pt>
                <c:pt idx="9">
                  <c:v>121.5</c:v>
                </c:pt>
                <c:pt idx="10">
                  <c:v>14</c:v>
                </c:pt>
                <c:pt idx="11">
                  <c:v>11</c:v>
                </c:pt>
                <c:pt idx="12">
                  <c:v>14</c:v>
                </c:pt>
                <c:pt idx="13">
                  <c:v>0.73333333333333339</c:v>
                </c:pt>
                <c:pt idx="14">
                  <c:v>1.8</c:v>
                </c:pt>
                <c:pt idx="15">
                  <c:v>27.5</c:v>
                </c:pt>
              </c:numCache>
            </c:numRef>
          </c:val>
          <c:extLst xmlns:c16r2="http://schemas.microsoft.com/office/drawing/2015/06/chart">
            <c:ext xmlns:c16="http://schemas.microsoft.com/office/drawing/2014/chart" uri="{C3380CC4-5D6E-409C-BE32-E72D297353CC}">
              <c16:uniqueId val="{00000005-5C22-4BA0-9787-5F72FEBCEABC}"/>
            </c:ext>
          </c:extLst>
        </c:ser>
        <c:dLbls>
          <c:showLegendKey val="0"/>
          <c:showVal val="0"/>
          <c:showCatName val="0"/>
          <c:showSerName val="0"/>
          <c:showPercent val="0"/>
          <c:showBubbleSize val="0"/>
        </c:dLbls>
        <c:gapWidth val="150"/>
        <c:overlap val="100"/>
        <c:axId val="661054888"/>
        <c:axId val="661053320"/>
      </c:barChart>
      <c:lineChart>
        <c:grouping val="standard"/>
        <c:varyColors val="0"/>
        <c:ser>
          <c:idx val="6"/>
          <c:order val="6"/>
          <c:tx>
            <c:strRef>
              <c:f>二工区按行业分!$BZ$220</c:f>
              <c:strCache>
                <c:ptCount val="1"/>
                <c:pt idx="0">
                  <c:v>VOCs</c:v>
                </c:pt>
              </c:strCache>
            </c:strRef>
          </c:tx>
          <c:spPr>
            <a:ln w="28575" cap="rnd">
              <a:noFill/>
              <a:round/>
            </a:ln>
            <a:effectLst/>
          </c:spPr>
          <c:marker>
            <c:symbol val="diamond"/>
            <c:size val="6"/>
            <c:spPr>
              <a:solidFill>
                <a:srgbClr val="FF0000"/>
              </a:solidFill>
              <a:ln w="9525">
                <a:solidFill>
                  <a:srgbClr val="FF0000"/>
                </a:solidFill>
              </a:ln>
              <a:effectLst/>
            </c:spPr>
          </c:marker>
          <c:cat>
            <c:multiLvlStrRef>
              <c:f>二工区按行业分!$CA$212:$CP$213</c:f>
              <c:multiLvlStrCache>
                <c:ptCount val="16"/>
                <c:lvl>
                  <c:pt idx="0">
                    <c:v>废气处理</c:v>
                  </c:pt>
                  <c:pt idx="1">
                    <c:v>涂料车间</c:v>
                  </c:pt>
                  <c:pt idx="2">
                    <c:v>油墨车间</c:v>
                  </c:pt>
                  <c:pt idx="3">
                    <c:v>废气处理</c:v>
                  </c:pt>
                  <c:pt idx="4">
                    <c:v>废气处理</c:v>
                  </c:pt>
                  <c:pt idx="5">
                    <c:v>污水处理</c:v>
                  </c:pt>
                  <c:pt idx="6">
                    <c:v>卷钢车间</c:v>
                  </c:pt>
                  <c:pt idx="7">
                    <c:v>般工车间</c:v>
                  </c:pt>
                  <c:pt idx="8">
                    <c:v>树脂车间</c:v>
                  </c:pt>
                  <c:pt idx="9">
                    <c:v>实验室废气</c:v>
                  </c:pt>
                  <c:pt idx="10">
                    <c:v>废气处理</c:v>
                  </c:pt>
                  <c:pt idx="11">
                    <c:v>西废气排口</c:v>
                  </c:pt>
                  <c:pt idx="12">
                    <c:v>东废气排口</c:v>
                  </c:pt>
                  <c:pt idx="13">
                    <c:v>废气处理</c:v>
                  </c:pt>
                  <c:pt idx="14">
                    <c:v>二车间</c:v>
                  </c:pt>
                  <c:pt idx="15">
                    <c:v>四车间</c:v>
                  </c:pt>
                </c:lvl>
                <c:lvl>
                  <c:pt idx="0">
                    <c:v>DFYH</c:v>
                  </c:pt>
                  <c:pt idx="1">
                    <c:v>FC</c:v>
                  </c:pt>
                  <c:pt idx="3">
                    <c:v>BG</c:v>
                  </c:pt>
                  <c:pt idx="4">
                    <c:v>HY</c:v>
                  </c:pt>
                  <c:pt idx="5">
                    <c:v>LB</c:v>
                  </c:pt>
                  <c:pt idx="10">
                    <c:v>JBL</c:v>
                  </c:pt>
                  <c:pt idx="11">
                    <c:v>TX</c:v>
                  </c:pt>
                  <c:pt idx="13">
                    <c:v>DT</c:v>
                  </c:pt>
                  <c:pt idx="14">
                    <c:v>CY</c:v>
                  </c:pt>
                </c:lvl>
              </c:multiLvlStrCache>
            </c:multiLvlStrRef>
          </c:cat>
          <c:val>
            <c:numRef>
              <c:f>二工区按行业分!$CA$220:$CP$220</c:f>
              <c:numCache>
                <c:formatCode>0.0_);[Red]\(0.0\)</c:formatCode>
                <c:ptCount val="16"/>
                <c:pt idx="0">
                  <c:v>6.1831271976383171</c:v>
                </c:pt>
                <c:pt idx="1">
                  <c:v>20.352</c:v>
                </c:pt>
                <c:pt idx="2">
                  <c:v>52.34</c:v>
                </c:pt>
                <c:pt idx="3">
                  <c:v>28.93506666666666</c:v>
                </c:pt>
                <c:pt idx="4">
                  <c:v>11.629118547275395</c:v>
                </c:pt>
                <c:pt idx="5">
                  <c:v>87.036604910284169</c:v>
                </c:pt>
                <c:pt idx="6">
                  <c:v>11.584914917084538</c:v>
                </c:pt>
                <c:pt idx="7">
                  <c:v>26.812374935222202</c:v>
                </c:pt>
                <c:pt idx="8">
                  <c:v>21.888433172193018</c:v>
                </c:pt>
                <c:pt idx="9">
                  <c:v>2.150639416297301</c:v>
                </c:pt>
                <c:pt idx="10">
                  <c:v>17.624633589608603</c:v>
                </c:pt>
                <c:pt idx="11">
                  <c:v>130.11952758698249</c:v>
                </c:pt>
                <c:pt idx="12">
                  <c:v>168.65685149741213</c:v>
                </c:pt>
                <c:pt idx="13">
                  <c:v>110.19775663435577</c:v>
                </c:pt>
                <c:pt idx="14">
                  <c:v>949.76886282847749</c:v>
                </c:pt>
                <c:pt idx="15">
                  <c:v>636.70332429030202</c:v>
                </c:pt>
              </c:numCache>
            </c:numRef>
          </c:val>
          <c:smooth val="0"/>
          <c:extLst xmlns:c16r2="http://schemas.microsoft.com/office/drawing/2015/06/chart">
            <c:ext xmlns:c16="http://schemas.microsoft.com/office/drawing/2014/chart" uri="{C3380CC4-5D6E-409C-BE32-E72D297353CC}">
              <c16:uniqueId val="{00000006-5C22-4BA0-9787-5F72FEBCEABC}"/>
            </c:ext>
          </c:extLst>
        </c:ser>
        <c:dLbls>
          <c:showLegendKey val="0"/>
          <c:showVal val="0"/>
          <c:showCatName val="0"/>
          <c:showSerName val="0"/>
          <c:showPercent val="0"/>
          <c:showBubbleSize val="0"/>
        </c:dLbls>
        <c:marker val="1"/>
        <c:smooth val="0"/>
        <c:axId val="661050968"/>
        <c:axId val="661050184"/>
      </c:lineChart>
      <c:catAx>
        <c:axId val="661054888"/>
        <c:scaling>
          <c:orientation val="minMax"/>
        </c:scaling>
        <c:delete val="0"/>
        <c:axPos val="b"/>
        <c:numFmt formatCode="General" sourceLinked="1"/>
        <c:majorTickMark val="none"/>
        <c:minorTickMark val="none"/>
        <c:tickLblPos val="nextTo"/>
        <c:spPr>
          <a:noFill/>
          <a:ln w="9525" cap="flat" cmpd="sng" algn="ctr">
            <a:solidFill>
              <a:sysClr val="window" lastClr="FFFFFF">
                <a:lumMod val="65000"/>
              </a:sys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ea"/>
                <a:ea typeface="+mn-ea"/>
                <a:cs typeface="Times New Roman" panose="02020603050405020304" pitchFamily="18" charset="0"/>
              </a:defRPr>
            </a:pPr>
            <a:endParaRPr lang="zh-CN"/>
          </a:p>
        </c:txPr>
        <c:crossAx val="661053320"/>
        <c:crosses val="autoZero"/>
        <c:auto val="1"/>
        <c:lblAlgn val="ctr"/>
        <c:lblOffset val="100"/>
        <c:noMultiLvlLbl val="0"/>
      </c:catAx>
      <c:valAx>
        <c:axId val="661053320"/>
        <c:scaling>
          <c:orientation val="minMax"/>
        </c:scaling>
        <c:delete val="0"/>
        <c:axPos val="l"/>
        <c:majorGridlines>
          <c:spPr>
            <a:ln w="9525" cap="flat" cmpd="sng" algn="ctr">
              <a:solidFill>
                <a:sysClr val="window" lastClr="FFFFFF">
                  <a:lumMod val="65000"/>
                </a:sysClr>
              </a:solidFill>
              <a:prstDash val="dash"/>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ea"/>
                    <a:ea typeface="+mn-ea"/>
                    <a:cs typeface="Times New Roman" panose="02020603050405020304" pitchFamily="18" charset="0"/>
                  </a:defRPr>
                </a:pPr>
                <a:r>
                  <a:rPr lang="zh-CN"/>
                  <a:t>组分占比</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ea"/>
                  <a:ea typeface="+mn-ea"/>
                  <a:cs typeface="Times New Roman" panose="02020603050405020304" pitchFamily="18" charset="0"/>
                </a:defRPr>
              </a:pPr>
              <a:endParaRPr lang="zh-CN"/>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ea"/>
                <a:ea typeface="+mn-ea"/>
                <a:cs typeface="Times New Roman" panose="02020603050405020304" pitchFamily="18" charset="0"/>
              </a:defRPr>
            </a:pPr>
            <a:endParaRPr lang="zh-CN"/>
          </a:p>
        </c:txPr>
        <c:crossAx val="661054888"/>
        <c:crosses val="autoZero"/>
        <c:crossBetween val="between"/>
        <c:majorUnit val="0.2"/>
      </c:valAx>
      <c:valAx>
        <c:axId val="661050184"/>
        <c:scaling>
          <c:orientation val="minMax"/>
          <c:max val="200"/>
        </c:scaling>
        <c:delete val="0"/>
        <c:axPos val="r"/>
        <c:title>
          <c:tx>
            <c:rich>
              <a:bodyPr rot="-5400000" spcFirstLastPara="1" vertOverflow="ellipsis" vert="horz" wrap="square" anchor="ctr" anchorCtr="1"/>
              <a:lstStyle/>
              <a:p>
                <a:pPr>
                  <a:defRPr sz="1400" b="1" i="0" u="none" strike="noStrike" kern="1200" baseline="0">
                    <a:solidFill>
                      <a:schemeClr val="tx1"/>
                    </a:solidFill>
                    <a:latin typeface="+mn-ea"/>
                    <a:ea typeface="+mn-ea"/>
                    <a:cs typeface="Times New Roman" panose="02020603050405020304" pitchFamily="18" charset="0"/>
                  </a:defRPr>
                </a:pPr>
                <a:r>
                  <a:rPr lang="zh-CN"/>
                  <a:t>浓度（</a:t>
                </a:r>
                <a:r>
                  <a:rPr lang="en-US"/>
                  <a:t>mg/m³</a:t>
                </a:r>
                <a:r>
                  <a:rPr lang="zh-CN"/>
                  <a:t>）</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ea"/>
                  <a:ea typeface="+mn-ea"/>
                  <a:cs typeface="Times New Roman" panose="02020603050405020304" pitchFamily="18" charset="0"/>
                </a:defRPr>
              </a:pPr>
              <a:endParaRPr lang="zh-CN"/>
            </a:p>
          </c:txPr>
        </c:title>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ea"/>
                <a:ea typeface="+mn-ea"/>
                <a:cs typeface="Times New Roman" panose="02020603050405020304" pitchFamily="18" charset="0"/>
              </a:defRPr>
            </a:pPr>
            <a:endParaRPr lang="zh-CN"/>
          </a:p>
        </c:txPr>
        <c:crossAx val="661050968"/>
        <c:crosses val="max"/>
        <c:crossBetween val="between"/>
        <c:majorUnit val="40"/>
      </c:valAx>
      <c:catAx>
        <c:axId val="661050968"/>
        <c:scaling>
          <c:orientation val="minMax"/>
        </c:scaling>
        <c:delete val="1"/>
        <c:axPos val="b"/>
        <c:numFmt formatCode="General" sourceLinked="1"/>
        <c:majorTickMark val="out"/>
        <c:minorTickMark val="none"/>
        <c:tickLblPos val="nextTo"/>
        <c:crossAx val="661050184"/>
        <c:crosses val="autoZero"/>
        <c:auto val="1"/>
        <c:lblAlgn val="ctr"/>
        <c:lblOffset val="100"/>
        <c:noMultiLvlLbl val="0"/>
      </c:catAx>
      <c:spPr>
        <a:noFill/>
        <a:ln>
          <a:solidFill>
            <a:sysClr val="window" lastClr="FFFFFF">
              <a:lumMod val="50000"/>
            </a:sysClr>
          </a:solidFill>
        </a:ln>
        <a:effectLst/>
      </c:spPr>
    </c:plotArea>
    <c:legend>
      <c:legendPos val="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ea"/>
              <a:ea typeface="+mn-ea"/>
              <a:cs typeface="Times New Roman" panose="02020603050405020304" pitchFamily="18" charset="0"/>
            </a:defRPr>
          </a:pPr>
          <a:endParaRPr lang="zh-CN"/>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400" b="1">
          <a:solidFill>
            <a:schemeClr val="tx1"/>
          </a:solidFill>
          <a:latin typeface="+mn-ea"/>
          <a:ea typeface="+mn-ea"/>
          <a:cs typeface="Times New Roman" panose="02020603050405020304" pitchFamily="18" charset="0"/>
        </a:defRPr>
      </a:pPr>
      <a:endParaRPr lang="zh-CN"/>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苯!$C$308</c:f>
              <c:strCache>
                <c:ptCount val="1"/>
                <c:pt idx="0">
                  <c:v>所占比例（%）</c:v>
                </c:pt>
              </c:strCache>
            </c:strRef>
          </c:tx>
          <c:spPr>
            <a:solidFill>
              <a:schemeClr val="accent1"/>
            </a:solidFill>
            <a:ln>
              <a:noFill/>
            </a:ln>
            <a:effectLst/>
          </c:spPr>
          <c:invertIfNegative val="0"/>
          <c:cat>
            <c:strRef>
              <c:f>苯!$B$309:$B$316</c:f>
              <c:strCache>
                <c:ptCount val="8"/>
                <c:pt idx="0">
                  <c:v>&lt;0.1</c:v>
                </c:pt>
                <c:pt idx="1">
                  <c:v>0.1~0.2</c:v>
                </c:pt>
                <c:pt idx="2">
                  <c:v>0.2~0.3</c:v>
                </c:pt>
                <c:pt idx="3">
                  <c:v>0.3~0.5</c:v>
                </c:pt>
                <c:pt idx="4">
                  <c:v>0.5~1.0</c:v>
                </c:pt>
                <c:pt idx="5">
                  <c:v>1.0~1.5</c:v>
                </c:pt>
                <c:pt idx="6">
                  <c:v>1.5~4.0</c:v>
                </c:pt>
                <c:pt idx="7">
                  <c:v>4.0~9.0</c:v>
                </c:pt>
              </c:strCache>
            </c:strRef>
          </c:cat>
          <c:val>
            <c:numRef>
              <c:f>苯!$C$309:$C$316</c:f>
              <c:numCache>
                <c:formatCode>0.0%</c:formatCode>
                <c:ptCount val="8"/>
                <c:pt idx="0">
                  <c:v>0.78</c:v>
                </c:pt>
                <c:pt idx="1">
                  <c:v>8.0000000000000043E-2</c:v>
                </c:pt>
                <c:pt idx="2">
                  <c:v>2.0000000000000011E-2</c:v>
                </c:pt>
                <c:pt idx="3">
                  <c:v>4.0000000000000022E-2</c:v>
                </c:pt>
                <c:pt idx="4">
                  <c:v>2.0000000000000011E-2</c:v>
                </c:pt>
                <c:pt idx="5">
                  <c:v>2.6666666666666727E-2</c:v>
                </c:pt>
                <c:pt idx="6">
                  <c:v>1.6666666666666701E-2</c:v>
                </c:pt>
                <c:pt idx="7">
                  <c:v>2.0000000000000011E-2</c:v>
                </c:pt>
              </c:numCache>
            </c:numRef>
          </c:val>
        </c:ser>
        <c:dLbls>
          <c:showLegendKey val="0"/>
          <c:showVal val="0"/>
          <c:showCatName val="0"/>
          <c:showSerName val="0"/>
          <c:showPercent val="0"/>
          <c:showBubbleSize val="0"/>
        </c:dLbls>
        <c:gapWidth val="219"/>
        <c:overlap val="-27"/>
        <c:axId val="252461200"/>
        <c:axId val="252462376"/>
      </c:barChart>
      <c:lineChart>
        <c:grouping val="standard"/>
        <c:varyColors val="0"/>
        <c:ser>
          <c:idx val="1"/>
          <c:order val="1"/>
          <c:tx>
            <c:strRef>
              <c:f>苯!$D$308</c:f>
              <c:strCache>
                <c:ptCount val="1"/>
                <c:pt idx="0">
                  <c:v>累积比例（%）</c:v>
                </c:pt>
              </c:strCache>
            </c:strRef>
          </c:tx>
          <c:spPr>
            <a:ln w="28575" cap="rnd">
              <a:solidFill>
                <a:schemeClr val="accent2"/>
              </a:solidFill>
              <a:round/>
            </a:ln>
            <a:effectLst/>
          </c:spPr>
          <c:marker>
            <c:symbol val="none"/>
          </c:marker>
          <c:cat>
            <c:strRef>
              <c:f>苯!$B$309:$B$316</c:f>
              <c:strCache>
                <c:ptCount val="8"/>
                <c:pt idx="0">
                  <c:v>&lt;0.1</c:v>
                </c:pt>
                <c:pt idx="1">
                  <c:v>0.1~0.2</c:v>
                </c:pt>
                <c:pt idx="2">
                  <c:v>0.2~0.3</c:v>
                </c:pt>
                <c:pt idx="3">
                  <c:v>0.3~0.5</c:v>
                </c:pt>
                <c:pt idx="4">
                  <c:v>0.5~1.0</c:v>
                </c:pt>
                <c:pt idx="5">
                  <c:v>1.0~1.5</c:v>
                </c:pt>
                <c:pt idx="6">
                  <c:v>1.5~4.0</c:v>
                </c:pt>
                <c:pt idx="7">
                  <c:v>4.0~9.0</c:v>
                </c:pt>
              </c:strCache>
            </c:strRef>
          </c:cat>
          <c:val>
            <c:numRef>
              <c:f>苯!$D$309:$D$316</c:f>
              <c:numCache>
                <c:formatCode>0.0%</c:formatCode>
                <c:ptCount val="8"/>
                <c:pt idx="0">
                  <c:v>0.78</c:v>
                </c:pt>
                <c:pt idx="1">
                  <c:v>0.86000000000000065</c:v>
                </c:pt>
                <c:pt idx="2">
                  <c:v>0.88</c:v>
                </c:pt>
                <c:pt idx="3">
                  <c:v>0.92</c:v>
                </c:pt>
                <c:pt idx="4">
                  <c:v>0.94000000000000061</c:v>
                </c:pt>
                <c:pt idx="5">
                  <c:v>0.96666666666666701</c:v>
                </c:pt>
                <c:pt idx="6">
                  <c:v>0.9833333333333325</c:v>
                </c:pt>
                <c:pt idx="7">
                  <c:v>1.0033333333333299</c:v>
                </c:pt>
              </c:numCache>
            </c:numRef>
          </c:val>
          <c:smooth val="0"/>
        </c:ser>
        <c:dLbls>
          <c:showLegendKey val="0"/>
          <c:showVal val="0"/>
          <c:showCatName val="0"/>
          <c:showSerName val="0"/>
          <c:showPercent val="0"/>
          <c:showBubbleSize val="0"/>
        </c:dLbls>
        <c:marker val="1"/>
        <c:smooth val="0"/>
        <c:axId val="253338184"/>
        <c:axId val="253335440"/>
      </c:lineChart>
      <c:catAx>
        <c:axId val="252461200"/>
        <c:scaling>
          <c:orientation val="minMax"/>
        </c:scaling>
        <c:delete val="0"/>
        <c:axPos val="b"/>
        <c:title>
          <c:tx>
            <c:rich>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r>
                  <a:rPr lang="zh-CN" altLang="en-US"/>
                  <a:t>苯浓度，</a:t>
                </a:r>
                <a:r>
                  <a:rPr lang="en-US" altLang="zh-CN"/>
                  <a:t>mg/m</a:t>
                </a:r>
                <a:r>
                  <a:rPr lang="en-US" altLang="zh-CN" baseline="30000"/>
                  <a:t>3</a:t>
                </a:r>
                <a:endParaRPr lang="zh-CN" altLang="en-US" baseline="30000"/>
              </a:p>
            </c:rich>
          </c:tx>
          <c:layout/>
          <c:overlay val="0"/>
          <c:spPr>
            <a:noFill/>
            <a:ln>
              <a:noFill/>
            </a:ln>
            <a:effectLst/>
          </c:spPr>
        </c:title>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252462376"/>
        <c:crosses val="autoZero"/>
        <c:auto val="1"/>
        <c:lblAlgn val="ctr"/>
        <c:lblOffset val="100"/>
        <c:noMultiLvlLbl val="0"/>
      </c:catAx>
      <c:valAx>
        <c:axId val="252462376"/>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r>
                  <a:rPr lang="zh-CN" altLang="en-US"/>
                  <a:t>所占比例（</a:t>
                </a:r>
                <a:r>
                  <a:rPr lang="en-US" altLang="zh-CN"/>
                  <a:t>%</a:t>
                </a:r>
                <a:r>
                  <a:rPr lang="zh-CN" altLang="en-US"/>
                  <a:t>）</a:t>
                </a:r>
              </a:p>
            </c:rich>
          </c:tx>
          <c:layout/>
          <c:overlay val="0"/>
          <c:spPr>
            <a:noFill/>
            <a:ln>
              <a:noFill/>
            </a:ln>
            <a:effectLst/>
          </c:sp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252461200"/>
        <c:crosses val="autoZero"/>
        <c:crossBetween val="between"/>
      </c:valAx>
      <c:catAx>
        <c:axId val="253338184"/>
        <c:scaling>
          <c:orientation val="minMax"/>
        </c:scaling>
        <c:delete val="1"/>
        <c:axPos val="b"/>
        <c:numFmt formatCode="General" sourceLinked="1"/>
        <c:majorTickMark val="out"/>
        <c:minorTickMark val="none"/>
        <c:tickLblPos val="nextTo"/>
        <c:crossAx val="253335440"/>
        <c:crosses val="autoZero"/>
        <c:auto val="1"/>
        <c:lblAlgn val="ctr"/>
        <c:lblOffset val="100"/>
        <c:noMultiLvlLbl val="0"/>
      </c:catAx>
      <c:valAx>
        <c:axId val="253335440"/>
        <c:scaling>
          <c:orientation val="minMax"/>
          <c:max val="1"/>
        </c:scaling>
        <c:delete val="0"/>
        <c:axPos val="r"/>
        <c:title>
          <c:tx>
            <c:rich>
              <a:bodyPr rot="-540000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r>
                  <a:rPr lang="zh-CN" altLang="en-US"/>
                  <a:t>累积比例（</a:t>
                </a:r>
                <a:r>
                  <a:rPr lang="en-US" altLang="zh-CN"/>
                  <a:t>%</a:t>
                </a:r>
                <a:r>
                  <a:rPr lang="zh-CN" altLang="en-US"/>
                  <a:t>）</a:t>
                </a:r>
              </a:p>
            </c:rich>
          </c:tx>
          <c:layout/>
          <c:overlay val="0"/>
          <c:spPr>
            <a:noFill/>
            <a:ln>
              <a:noFill/>
            </a:ln>
            <a:effectLst/>
          </c:sp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253338184"/>
        <c:crosses val="max"/>
        <c:crossBetween val="between"/>
      </c:valAx>
      <c:spPr>
        <a:noFill/>
        <a:ln>
          <a:solidFill>
            <a:schemeClr val="accent1"/>
          </a:solidFill>
        </a:ln>
        <a:effectLst/>
      </c:spPr>
    </c:plotArea>
    <c:legend>
      <c:legendPos val="b"/>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553937007874011"/>
          <c:y val="8.7962962962963076E-2"/>
          <c:w val="0.68169903762029804"/>
          <c:h val="0.69410469524642704"/>
        </c:manualLayout>
      </c:layout>
      <c:barChart>
        <c:barDir val="col"/>
        <c:grouping val="clustered"/>
        <c:varyColors val="0"/>
        <c:ser>
          <c:idx val="0"/>
          <c:order val="0"/>
          <c:tx>
            <c:strRef>
              <c:f>甲醛!$J$112</c:f>
              <c:strCache>
                <c:ptCount val="1"/>
                <c:pt idx="0">
                  <c:v>所占比例（%）</c:v>
                </c:pt>
              </c:strCache>
            </c:strRef>
          </c:tx>
          <c:spPr>
            <a:solidFill>
              <a:schemeClr val="accent1"/>
            </a:solidFill>
            <a:ln>
              <a:noFill/>
            </a:ln>
            <a:effectLst/>
          </c:spPr>
          <c:invertIfNegative val="0"/>
          <c:cat>
            <c:strRef>
              <c:f>甲醛!$I$113:$I$118</c:f>
              <c:strCache>
                <c:ptCount val="6"/>
                <c:pt idx="0">
                  <c:v>&lt;0.5</c:v>
                </c:pt>
                <c:pt idx="1">
                  <c:v>0.5~1</c:v>
                </c:pt>
                <c:pt idx="2">
                  <c:v>1~2</c:v>
                </c:pt>
                <c:pt idx="3">
                  <c:v>2~4</c:v>
                </c:pt>
                <c:pt idx="4">
                  <c:v>4~5</c:v>
                </c:pt>
                <c:pt idx="5">
                  <c:v>&gt;5</c:v>
                </c:pt>
              </c:strCache>
            </c:strRef>
          </c:cat>
          <c:val>
            <c:numRef>
              <c:f>甲醛!$J$113:$J$118</c:f>
              <c:numCache>
                <c:formatCode>0.0%</c:formatCode>
                <c:ptCount val="6"/>
                <c:pt idx="0">
                  <c:v>0.30357142857142899</c:v>
                </c:pt>
                <c:pt idx="1">
                  <c:v>0.125</c:v>
                </c:pt>
                <c:pt idx="2">
                  <c:v>0.1964285714285709</c:v>
                </c:pt>
                <c:pt idx="3">
                  <c:v>0.17857142857142919</c:v>
                </c:pt>
                <c:pt idx="4">
                  <c:v>0.125</c:v>
                </c:pt>
                <c:pt idx="5">
                  <c:v>7.1428571428571411E-2</c:v>
                </c:pt>
              </c:numCache>
            </c:numRef>
          </c:val>
        </c:ser>
        <c:dLbls>
          <c:showLegendKey val="0"/>
          <c:showVal val="0"/>
          <c:showCatName val="0"/>
          <c:showSerName val="0"/>
          <c:showPercent val="0"/>
          <c:showBubbleSize val="0"/>
        </c:dLbls>
        <c:gapWidth val="219"/>
        <c:overlap val="-27"/>
        <c:axId val="253339360"/>
        <c:axId val="253342104"/>
      </c:barChart>
      <c:lineChart>
        <c:grouping val="standard"/>
        <c:varyColors val="0"/>
        <c:ser>
          <c:idx val="1"/>
          <c:order val="1"/>
          <c:tx>
            <c:strRef>
              <c:f>甲醛!$K$112</c:f>
              <c:strCache>
                <c:ptCount val="1"/>
                <c:pt idx="0">
                  <c:v>累积比例（%）</c:v>
                </c:pt>
              </c:strCache>
            </c:strRef>
          </c:tx>
          <c:spPr>
            <a:ln w="28575" cap="rnd">
              <a:solidFill>
                <a:schemeClr val="accent2"/>
              </a:solidFill>
              <a:round/>
            </a:ln>
            <a:effectLst/>
          </c:spPr>
          <c:marker>
            <c:symbol val="none"/>
          </c:marker>
          <c:cat>
            <c:strRef>
              <c:f>甲醛!$I$113:$I$118</c:f>
              <c:strCache>
                <c:ptCount val="6"/>
                <c:pt idx="0">
                  <c:v>&lt;0.5</c:v>
                </c:pt>
                <c:pt idx="1">
                  <c:v>0.5~1</c:v>
                </c:pt>
                <c:pt idx="2">
                  <c:v>1~2</c:v>
                </c:pt>
                <c:pt idx="3">
                  <c:v>2~4</c:v>
                </c:pt>
                <c:pt idx="4">
                  <c:v>4~5</c:v>
                </c:pt>
                <c:pt idx="5">
                  <c:v>&gt;5</c:v>
                </c:pt>
              </c:strCache>
            </c:strRef>
          </c:cat>
          <c:val>
            <c:numRef>
              <c:f>甲醛!$K$113:$K$118</c:f>
              <c:numCache>
                <c:formatCode>0.0%</c:formatCode>
                <c:ptCount val="6"/>
                <c:pt idx="0">
                  <c:v>0.30357142857142899</c:v>
                </c:pt>
                <c:pt idx="1">
                  <c:v>0.42857142857142899</c:v>
                </c:pt>
                <c:pt idx="2">
                  <c:v>0.62500000000000044</c:v>
                </c:pt>
                <c:pt idx="3">
                  <c:v>0.80357142857142905</c:v>
                </c:pt>
                <c:pt idx="4">
                  <c:v>0.92857142857142905</c:v>
                </c:pt>
                <c:pt idx="5">
                  <c:v>1</c:v>
                </c:pt>
              </c:numCache>
            </c:numRef>
          </c:val>
          <c:smooth val="0"/>
        </c:ser>
        <c:dLbls>
          <c:showLegendKey val="0"/>
          <c:showVal val="0"/>
          <c:showCatName val="0"/>
          <c:showSerName val="0"/>
          <c:showPercent val="0"/>
          <c:showBubbleSize val="0"/>
        </c:dLbls>
        <c:marker val="1"/>
        <c:smooth val="0"/>
        <c:axId val="253337008"/>
        <c:axId val="253341320"/>
      </c:lineChart>
      <c:catAx>
        <c:axId val="253339360"/>
        <c:scaling>
          <c:orientation val="minMax"/>
        </c:scaling>
        <c:delete val="0"/>
        <c:axPos val="b"/>
        <c:title>
          <c:tx>
            <c:rich>
              <a:bodyPr rot="0" spcFirstLastPara="1" vertOverflow="ellipsis" vert="horz" wrap="square" anchor="ctr" anchorCtr="1"/>
              <a:lstStyle/>
              <a:p>
                <a:pPr>
                  <a:defRPr lang="zh-CN" sz="1400" b="0" i="0" u="none" strike="noStrike" kern="1200" baseline="0">
                    <a:solidFill>
                      <a:schemeClr val="tx1">
                        <a:lumMod val="65000"/>
                        <a:lumOff val="35000"/>
                      </a:schemeClr>
                    </a:solidFill>
                    <a:latin typeface="+mn-lt"/>
                    <a:ea typeface="+mn-ea"/>
                    <a:cs typeface="+mn-cs"/>
                  </a:defRPr>
                </a:pPr>
                <a:r>
                  <a:rPr lang="zh-CN" dirty="0"/>
                  <a:t>甲醛浓度，</a:t>
                </a:r>
                <a:r>
                  <a:rPr lang="en-US" dirty="0"/>
                  <a:t>mg/m</a:t>
                </a:r>
                <a:r>
                  <a:rPr lang="en-US" baseline="30000" dirty="0"/>
                  <a:t>3</a:t>
                </a:r>
                <a:endParaRPr lang="zh-CN" baseline="30000" dirty="0"/>
              </a:p>
            </c:rich>
          </c:tx>
          <c:layout/>
          <c:overlay val="0"/>
          <c:spPr>
            <a:noFill/>
            <a:ln>
              <a:noFill/>
            </a:ln>
            <a:effectLst/>
          </c:spPr>
        </c:title>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lang="zh-CN" sz="1400" b="0" i="0" u="none" strike="noStrike" kern="1200" baseline="0">
                <a:solidFill>
                  <a:schemeClr val="tx1">
                    <a:lumMod val="65000"/>
                    <a:lumOff val="35000"/>
                  </a:schemeClr>
                </a:solidFill>
                <a:latin typeface="+mn-lt"/>
                <a:ea typeface="+mn-ea"/>
                <a:cs typeface="+mn-cs"/>
              </a:defRPr>
            </a:pPr>
            <a:endParaRPr lang="zh-CN"/>
          </a:p>
        </c:txPr>
        <c:crossAx val="253342104"/>
        <c:crosses val="autoZero"/>
        <c:auto val="1"/>
        <c:lblAlgn val="ctr"/>
        <c:lblOffset val="100"/>
        <c:noMultiLvlLbl val="0"/>
      </c:catAx>
      <c:valAx>
        <c:axId val="25334210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zh-CN" sz="1400" b="0" i="0" u="none" strike="noStrike" kern="1200" baseline="0">
                    <a:solidFill>
                      <a:schemeClr val="tx1">
                        <a:lumMod val="65000"/>
                        <a:lumOff val="35000"/>
                      </a:schemeClr>
                    </a:solidFill>
                    <a:latin typeface="+mn-lt"/>
                    <a:ea typeface="+mn-ea"/>
                    <a:cs typeface="+mn-cs"/>
                  </a:defRPr>
                </a:pPr>
                <a:r>
                  <a:rPr lang="zh-CN"/>
                  <a:t>所占比例（</a:t>
                </a:r>
                <a:r>
                  <a:rPr lang="en-US"/>
                  <a:t>%</a:t>
                </a:r>
                <a:r>
                  <a:rPr lang="zh-CN"/>
                  <a:t>）</a:t>
                </a:r>
              </a:p>
            </c:rich>
          </c:tx>
          <c:layout/>
          <c:overlay val="0"/>
          <c:spPr>
            <a:noFill/>
            <a:ln>
              <a:noFill/>
            </a:ln>
            <a:effectLst/>
          </c:sp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lang="zh-CN" sz="1400" b="0" i="0" u="none" strike="noStrike" kern="1200" baseline="0">
                <a:solidFill>
                  <a:schemeClr val="tx1">
                    <a:lumMod val="65000"/>
                    <a:lumOff val="35000"/>
                  </a:schemeClr>
                </a:solidFill>
                <a:latin typeface="+mn-lt"/>
                <a:ea typeface="+mn-ea"/>
                <a:cs typeface="+mn-cs"/>
              </a:defRPr>
            </a:pPr>
            <a:endParaRPr lang="zh-CN"/>
          </a:p>
        </c:txPr>
        <c:crossAx val="253339360"/>
        <c:crosses val="autoZero"/>
        <c:crossBetween val="between"/>
      </c:valAx>
      <c:catAx>
        <c:axId val="253337008"/>
        <c:scaling>
          <c:orientation val="minMax"/>
        </c:scaling>
        <c:delete val="1"/>
        <c:axPos val="b"/>
        <c:numFmt formatCode="General" sourceLinked="1"/>
        <c:majorTickMark val="out"/>
        <c:minorTickMark val="none"/>
        <c:tickLblPos val="nextTo"/>
        <c:crossAx val="253341320"/>
        <c:crosses val="autoZero"/>
        <c:auto val="1"/>
        <c:lblAlgn val="ctr"/>
        <c:lblOffset val="100"/>
        <c:noMultiLvlLbl val="0"/>
      </c:catAx>
      <c:valAx>
        <c:axId val="253341320"/>
        <c:scaling>
          <c:orientation val="minMax"/>
          <c:max val="1"/>
        </c:scaling>
        <c:delete val="0"/>
        <c:axPos val="r"/>
        <c:title>
          <c:tx>
            <c:rich>
              <a:bodyPr rot="-5400000" spcFirstLastPara="1" vertOverflow="ellipsis" vert="horz" wrap="square" anchor="ctr" anchorCtr="1"/>
              <a:lstStyle/>
              <a:p>
                <a:pPr>
                  <a:defRPr lang="zh-CN" sz="1400" b="0" i="0" u="none" strike="noStrike" kern="1200" baseline="0">
                    <a:solidFill>
                      <a:schemeClr val="tx1">
                        <a:lumMod val="65000"/>
                        <a:lumOff val="35000"/>
                      </a:schemeClr>
                    </a:solidFill>
                    <a:latin typeface="+mn-lt"/>
                    <a:ea typeface="+mn-ea"/>
                    <a:cs typeface="+mn-cs"/>
                  </a:defRPr>
                </a:pPr>
                <a:r>
                  <a:rPr lang="zh-CN"/>
                  <a:t>累积比例（</a:t>
                </a:r>
                <a:r>
                  <a:rPr lang="en-US"/>
                  <a:t>%</a:t>
                </a:r>
                <a:r>
                  <a:rPr lang="zh-CN"/>
                  <a:t>）</a:t>
                </a:r>
              </a:p>
            </c:rich>
          </c:tx>
          <c:layout/>
          <c:overlay val="0"/>
          <c:spPr>
            <a:noFill/>
            <a:ln>
              <a:noFill/>
            </a:ln>
            <a:effectLst/>
          </c:sp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lang="zh-CN" sz="1400" b="0" i="0" u="none" strike="noStrike" kern="1200" baseline="0">
                <a:solidFill>
                  <a:schemeClr val="tx1">
                    <a:lumMod val="65000"/>
                    <a:lumOff val="35000"/>
                  </a:schemeClr>
                </a:solidFill>
                <a:latin typeface="+mn-lt"/>
                <a:ea typeface="+mn-ea"/>
                <a:cs typeface="+mn-cs"/>
              </a:defRPr>
            </a:pPr>
            <a:endParaRPr lang="zh-CN"/>
          </a:p>
        </c:txPr>
        <c:crossAx val="253337008"/>
        <c:crosses val="max"/>
        <c:crossBetween val="between"/>
      </c:valAx>
      <c:spPr>
        <a:noFill/>
        <a:ln>
          <a:solidFill>
            <a:schemeClr val="accent1"/>
          </a:solidFill>
        </a:ln>
        <a:effectLst/>
      </c:spPr>
    </c:plotArea>
    <c:legend>
      <c:legendPos val="b"/>
      <c:layout>
        <c:manualLayout>
          <c:xMode val="edge"/>
          <c:yMode val="edge"/>
          <c:x val="0.52688320209973705"/>
          <c:y val="0.39409667541557336"/>
          <c:w val="0.28234470691163621"/>
          <c:h val="0.24016258384368597"/>
        </c:manualLayout>
      </c:layout>
      <c:overlay val="0"/>
      <c:spPr>
        <a:noFill/>
        <a:ln>
          <a:noFill/>
        </a:ln>
        <a:effectLst/>
      </c:spPr>
      <c:txPr>
        <a:bodyPr rot="0" spcFirstLastPara="1" vertOverflow="ellipsis" vert="horz" wrap="square" anchor="ctr" anchorCtr="1"/>
        <a:lstStyle/>
        <a:p>
          <a:pPr>
            <a:defRPr lang="zh-CN" sz="14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sz="1400"/>
      </a:pPr>
      <a:endParaRPr lang="zh-CN"/>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5556608172052"/>
          <c:y val="0.13481967882979201"/>
          <c:w val="0.60963053160990843"/>
          <c:h val="0.61082054714159473"/>
        </c:manualLayout>
      </c:layout>
      <c:barChart>
        <c:barDir val="col"/>
        <c:grouping val="clustered"/>
        <c:varyColors val="0"/>
        <c:ser>
          <c:idx val="0"/>
          <c:order val="0"/>
          <c:tx>
            <c:strRef>
              <c:f>'1,2-二氯乙烷'!$K$27</c:f>
              <c:strCache>
                <c:ptCount val="1"/>
                <c:pt idx="0">
                  <c:v>所占比例（%）</c:v>
                </c:pt>
              </c:strCache>
            </c:strRef>
          </c:tx>
          <c:spPr>
            <a:solidFill>
              <a:schemeClr val="accent1"/>
            </a:solidFill>
            <a:ln>
              <a:noFill/>
            </a:ln>
            <a:effectLst/>
          </c:spPr>
          <c:invertIfNegative val="0"/>
          <c:cat>
            <c:strRef>
              <c:f>'1,2-二氯乙烷'!$J$28:$J$32</c:f>
              <c:strCache>
                <c:ptCount val="5"/>
                <c:pt idx="0">
                  <c:v>&lt;0.1</c:v>
                </c:pt>
                <c:pt idx="1">
                  <c:v>0.1~0.5</c:v>
                </c:pt>
                <c:pt idx="2">
                  <c:v>0.5~1</c:v>
                </c:pt>
                <c:pt idx="3">
                  <c:v>1~5</c:v>
                </c:pt>
                <c:pt idx="4">
                  <c:v>&gt;5</c:v>
                </c:pt>
              </c:strCache>
            </c:strRef>
          </c:cat>
          <c:val>
            <c:numRef>
              <c:f>'1,2-二氯乙烷'!$K$28:$K$32</c:f>
              <c:numCache>
                <c:formatCode>0.0%</c:formatCode>
                <c:ptCount val="5"/>
                <c:pt idx="0">
                  <c:v>0.83453237410071857</c:v>
                </c:pt>
                <c:pt idx="1">
                  <c:v>9.3525179856115179E-2</c:v>
                </c:pt>
                <c:pt idx="2">
                  <c:v>1.4388489208633115E-2</c:v>
                </c:pt>
                <c:pt idx="3">
                  <c:v>2.877697841726623E-2</c:v>
                </c:pt>
                <c:pt idx="4">
                  <c:v>3.5971223021582698E-2</c:v>
                </c:pt>
              </c:numCache>
            </c:numRef>
          </c:val>
        </c:ser>
        <c:dLbls>
          <c:showLegendKey val="0"/>
          <c:showVal val="0"/>
          <c:showCatName val="0"/>
          <c:showSerName val="0"/>
          <c:showPercent val="0"/>
          <c:showBubbleSize val="0"/>
        </c:dLbls>
        <c:gapWidth val="219"/>
        <c:overlap val="-27"/>
        <c:axId val="253337400"/>
        <c:axId val="253338576"/>
      </c:barChart>
      <c:lineChart>
        <c:grouping val="standard"/>
        <c:varyColors val="0"/>
        <c:ser>
          <c:idx val="1"/>
          <c:order val="1"/>
          <c:tx>
            <c:strRef>
              <c:f>'1,2-二氯乙烷'!$L$27</c:f>
              <c:strCache>
                <c:ptCount val="1"/>
                <c:pt idx="0">
                  <c:v>累积占比（%）</c:v>
                </c:pt>
              </c:strCache>
            </c:strRef>
          </c:tx>
          <c:spPr>
            <a:ln w="28575" cap="rnd">
              <a:solidFill>
                <a:schemeClr val="accent2"/>
              </a:solidFill>
              <a:round/>
            </a:ln>
            <a:effectLst/>
          </c:spPr>
          <c:marker>
            <c:symbol val="none"/>
          </c:marker>
          <c:cat>
            <c:strRef>
              <c:f>'1,2-二氯乙烷'!$J$28:$J$32</c:f>
              <c:strCache>
                <c:ptCount val="5"/>
                <c:pt idx="0">
                  <c:v>&lt;0.1</c:v>
                </c:pt>
                <c:pt idx="1">
                  <c:v>0.1~0.5</c:v>
                </c:pt>
                <c:pt idx="2">
                  <c:v>0.5~1</c:v>
                </c:pt>
                <c:pt idx="3">
                  <c:v>1~5</c:v>
                </c:pt>
                <c:pt idx="4">
                  <c:v>&gt;5</c:v>
                </c:pt>
              </c:strCache>
            </c:strRef>
          </c:cat>
          <c:val>
            <c:numRef>
              <c:f>'1,2-二氯乙烷'!$L$28:$L$32</c:f>
              <c:numCache>
                <c:formatCode>0.0%</c:formatCode>
                <c:ptCount val="5"/>
                <c:pt idx="0">
                  <c:v>0.83453237410071857</c:v>
                </c:pt>
                <c:pt idx="1">
                  <c:v>0.92805755395683498</c:v>
                </c:pt>
                <c:pt idx="2">
                  <c:v>0.94244604316546798</c:v>
                </c:pt>
                <c:pt idx="3">
                  <c:v>0.97122302158273399</c:v>
                </c:pt>
                <c:pt idx="4">
                  <c:v>1.0071942446043189</c:v>
                </c:pt>
              </c:numCache>
            </c:numRef>
          </c:val>
          <c:smooth val="0"/>
        </c:ser>
        <c:dLbls>
          <c:showLegendKey val="0"/>
          <c:showVal val="0"/>
          <c:showCatName val="0"/>
          <c:showSerName val="0"/>
          <c:showPercent val="0"/>
          <c:showBubbleSize val="0"/>
        </c:dLbls>
        <c:marker val="1"/>
        <c:smooth val="0"/>
        <c:axId val="253341712"/>
        <c:axId val="253337792"/>
      </c:lineChart>
      <c:catAx>
        <c:axId val="253337400"/>
        <c:scaling>
          <c:orientation val="minMax"/>
        </c:scaling>
        <c:delete val="0"/>
        <c:axPos val="b"/>
        <c:title>
          <c:tx>
            <c:rich>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r>
                  <a:rPr lang="en-US"/>
                  <a:t>1</a:t>
                </a:r>
                <a:r>
                  <a:rPr lang="zh-CN"/>
                  <a:t>，</a:t>
                </a:r>
                <a:r>
                  <a:rPr lang="en-US"/>
                  <a:t>2-</a:t>
                </a:r>
                <a:r>
                  <a:rPr lang="zh-CN"/>
                  <a:t>二氯乙烷浓度（</a:t>
                </a:r>
                <a:r>
                  <a:rPr lang="en-US"/>
                  <a:t>mg/m3)</a:t>
                </a:r>
                <a:endParaRPr lang="zh-CN"/>
              </a:p>
            </c:rich>
          </c:tx>
          <c:layout/>
          <c:overlay val="0"/>
          <c:spPr>
            <a:noFill/>
            <a:ln>
              <a:noFill/>
            </a:ln>
            <a:effectLst/>
          </c:spPr>
        </c:title>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endParaRPr lang="zh-CN"/>
          </a:p>
        </c:txPr>
        <c:crossAx val="253338576"/>
        <c:crosses val="autoZero"/>
        <c:auto val="1"/>
        <c:lblAlgn val="ctr"/>
        <c:lblOffset val="100"/>
        <c:noMultiLvlLbl val="0"/>
      </c:catAx>
      <c:valAx>
        <c:axId val="253338576"/>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r>
                  <a:rPr lang="zh-CN"/>
                  <a:t>所占比例（</a:t>
                </a:r>
                <a:r>
                  <a:rPr lang="en-US"/>
                  <a:t>%</a:t>
                </a:r>
                <a:r>
                  <a:rPr lang="zh-CN"/>
                  <a:t>）</a:t>
                </a:r>
              </a:p>
            </c:rich>
          </c:tx>
          <c:layout/>
          <c:overlay val="0"/>
          <c:spPr>
            <a:noFill/>
            <a:ln>
              <a:noFill/>
            </a:ln>
            <a:effectLst/>
          </c:sp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endParaRPr lang="zh-CN"/>
          </a:p>
        </c:txPr>
        <c:crossAx val="253337400"/>
        <c:crosses val="autoZero"/>
        <c:crossBetween val="between"/>
      </c:valAx>
      <c:catAx>
        <c:axId val="253341712"/>
        <c:scaling>
          <c:orientation val="minMax"/>
        </c:scaling>
        <c:delete val="1"/>
        <c:axPos val="b"/>
        <c:numFmt formatCode="General" sourceLinked="1"/>
        <c:majorTickMark val="out"/>
        <c:minorTickMark val="none"/>
        <c:tickLblPos val="nextTo"/>
        <c:crossAx val="253337792"/>
        <c:crosses val="autoZero"/>
        <c:auto val="1"/>
        <c:lblAlgn val="ctr"/>
        <c:lblOffset val="100"/>
        <c:noMultiLvlLbl val="0"/>
      </c:catAx>
      <c:valAx>
        <c:axId val="253337792"/>
        <c:scaling>
          <c:orientation val="minMax"/>
          <c:max val="1"/>
        </c:scaling>
        <c:delete val="0"/>
        <c:axPos val="r"/>
        <c:title>
          <c:tx>
            <c:rich>
              <a:bodyPr rot="-54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r>
                  <a:rPr lang="zh-CN"/>
                  <a:t>累积占比（</a:t>
                </a:r>
                <a:r>
                  <a:rPr lang="en-US"/>
                  <a:t>%</a:t>
                </a:r>
                <a:r>
                  <a:rPr lang="zh-CN"/>
                  <a:t>）</a:t>
                </a:r>
              </a:p>
            </c:rich>
          </c:tx>
          <c:layout>
            <c:manualLayout>
              <c:xMode val="edge"/>
              <c:yMode val="edge"/>
              <c:x val="0.92880355530865899"/>
              <c:y val="0.29621650909110941"/>
            </c:manualLayout>
          </c:layout>
          <c:overlay val="0"/>
          <c:spPr>
            <a:noFill/>
            <a:ln>
              <a:noFill/>
            </a:ln>
            <a:effectLst/>
          </c:sp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endParaRPr lang="zh-CN"/>
          </a:p>
        </c:txPr>
        <c:crossAx val="253341712"/>
        <c:crosses val="max"/>
        <c:crossBetween val="between"/>
      </c:valAx>
      <c:spPr>
        <a:noFill/>
        <a:ln>
          <a:solidFill>
            <a:schemeClr val="accent1"/>
          </a:solidFill>
        </a:ln>
        <a:effectLst/>
      </c:spPr>
    </c:plotArea>
    <c:legend>
      <c:legendPos val="b"/>
      <c:layout>
        <c:manualLayout>
          <c:xMode val="edge"/>
          <c:yMode val="edge"/>
          <c:x val="0.44077209098862602"/>
          <c:y val="0.34780037911927758"/>
          <c:w val="0.39345581802274737"/>
          <c:h val="0.21701443569553819"/>
        </c:manualLayout>
      </c:layout>
      <c:overlay val="0"/>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sz="1200"/>
      </a:pPr>
      <a:endParaRPr lang="zh-CN"/>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image" Target="../media/image5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dirty="0">
                <a:ea typeface="微软雅黑" panose="020B0503020204020204" pitchFamily="34" charset="-122"/>
                <a:cs typeface="+mn-cs"/>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ea typeface="微软雅黑" panose="020B0503020204020204" pitchFamily="34" charset="-122"/>
                <a:cs typeface="+mn-cs"/>
              </a:defRPr>
            </a:lvl1pPr>
          </a:lstStyle>
          <a:p>
            <a:pPr>
              <a:defRPr/>
            </a:pPr>
            <a:fld id="{AF0C1241-6129-45B9-BDDD-C6C16692B2D3}" type="datetimeFigureOut">
              <a:rPr lang="zh-CN" altLang="en-US"/>
              <a:t>2019/8/13</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dirty="0" smtClean="0"/>
              <a:t>单击此处编辑母版文本样式</a:t>
            </a:r>
          </a:p>
          <a:p>
            <a:pPr lvl="1"/>
            <a:r>
              <a:rPr lang="zh-CN" altLang="en-US" noProof="0" dirty="0" smtClean="0"/>
              <a:t>第二级</a:t>
            </a:r>
          </a:p>
          <a:p>
            <a:pPr lvl="2"/>
            <a:r>
              <a:rPr lang="zh-CN" altLang="en-US" noProof="0" dirty="0" smtClean="0"/>
              <a:t>第三级</a:t>
            </a:r>
          </a:p>
          <a:p>
            <a:pPr lvl="3"/>
            <a:r>
              <a:rPr lang="zh-CN" altLang="en-US" noProof="0" dirty="0" smtClean="0"/>
              <a:t>第四级</a:t>
            </a:r>
          </a:p>
          <a:p>
            <a:pPr lvl="4"/>
            <a:r>
              <a:rPr lang="zh-CN" altLang="en-US" noProof="0" dirty="0" smtClean="0"/>
              <a:t>第五级</a:t>
            </a:r>
            <a:endParaRPr lang="zh-CN" altLang="en-US" noProof="0" dirty="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dirty="0">
                <a:ea typeface="微软雅黑" panose="020B0503020204020204" pitchFamily="34" charset="-122"/>
                <a:cs typeface="+mn-cs"/>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ea typeface="微软雅黑" panose="020B0503020204020204" pitchFamily="34" charset="-122"/>
                <a:cs typeface="+mn-cs"/>
              </a:defRPr>
            </a:lvl1pPr>
          </a:lstStyle>
          <a:p>
            <a:pPr>
              <a:defRPr/>
            </a:pPr>
            <a:fld id="{FE9D23C0-1C35-4E1E-AF1E-1C2114F4AA3D}" type="slidenum">
              <a:rPr lang="zh-CN" altLang="en-US"/>
              <a:t>‹#›</a:t>
            </a:fld>
            <a:endParaRPr lang="zh-CN" altLang="en-US" dirty="0"/>
          </a:p>
        </p:txBody>
      </p:sp>
    </p:spTree>
    <p:extLst>
      <p:ext uri="{BB962C8B-B14F-4D97-AF65-F5344CB8AC3E}">
        <p14:creationId xmlns:p14="http://schemas.microsoft.com/office/powerpoint/2010/main" val="245526964"/>
      </p:ext>
    </p:extLst>
  </p:cSld>
  <p:clrMap bg1="lt1" tx1="dk1" bg2="lt2" tx2="dk2" accent1="accent1" accent2="accent2" accent3="accent3" accent4="accent4" accent5="accent5" accent6="accent6" hlink="hlink" folHlink="folHlink"/>
  <p:notesStyle>
    <a:lvl1pPr algn="l" defTabSz="1217295" rtl="0" fontAlgn="base">
      <a:spcBef>
        <a:spcPct val="30000"/>
      </a:spcBef>
      <a:spcAft>
        <a:spcPct val="0"/>
      </a:spcAft>
      <a:defRPr sz="1600" kern="1200">
        <a:solidFill>
          <a:schemeClr val="tx1"/>
        </a:solidFill>
        <a:latin typeface="+mn-lt"/>
        <a:ea typeface="微软雅黑" panose="020B0503020204020204" pitchFamily="34" charset="-122"/>
        <a:cs typeface="+mn-cs"/>
      </a:defRPr>
    </a:lvl1pPr>
    <a:lvl2pPr marL="608330" algn="l" defTabSz="1217295" rtl="0" fontAlgn="base">
      <a:spcBef>
        <a:spcPct val="30000"/>
      </a:spcBef>
      <a:spcAft>
        <a:spcPct val="0"/>
      </a:spcAft>
      <a:defRPr sz="1600" kern="1200">
        <a:solidFill>
          <a:schemeClr val="tx1"/>
        </a:solidFill>
        <a:latin typeface="+mn-lt"/>
        <a:ea typeface="微软雅黑" panose="020B0503020204020204" pitchFamily="34" charset="-122"/>
        <a:cs typeface="+mn-cs"/>
      </a:defRPr>
    </a:lvl2pPr>
    <a:lvl3pPr marL="1217930" algn="l" defTabSz="1217295" rtl="0" fontAlgn="base">
      <a:spcBef>
        <a:spcPct val="30000"/>
      </a:spcBef>
      <a:spcAft>
        <a:spcPct val="0"/>
      </a:spcAft>
      <a:defRPr sz="1600" kern="1200">
        <a:solidFill>
          <a:schemeClr val="tx1"/>
        </a:solidFill>
        <a:latin typeface="+mn-lt"/>
        <a:ea typeface="微软雅黑" panose="020B0503020204020204" pitchFamily="34" charset="-122"/>
        <a:cs typeface="+mn-cs"/>
      </a:defRPr>
    </a:lvl3pPr>
    <a:lvl4pPr marL="1827530" algn="l" defTabSz="1217295" rtl="0" fontAlgn="base">
      <a:spcBef>
        <a:spcPct val="30000"/>
      </a:spcBef>
      <a:spcAft>
        <a:spcPct val="0"/>
      </a:spcAft>
      <a:defRPr sz="1600" kern="1200">
        <a:solidFill>
          <a:schemeClr val="tx1"/>
        </a:solidFill>
        <a:latin typeface="+mn-lt"/>
        <a:ea typeface="微软雅黑" panose="020B0503020204020204" pitchFamily="34" charset="-122"/>
        <a:cs typeface="+mn-cs"/>
      </a:defRPr>
    </a:lvl4pPr>
    <a:lvl5pPr marL="2437130" algn="l" defTabSz="1217295" rtl="0" fontAlgn="base">
      <a:spcBef>
        <a:spcPct val="30000"/>
      </a:spcBef>
      <a:spcAft>
        <a:spcPct val="0"/>
      </a:spcAft>
      <a:defRPr sz="1600" kern="1200">
        <a:solidFill>
          <a:schemeClr val="tx1"/>
        </a:solidFill>
        <a:latin typeface="+mn-lt"/>
        <a:ea typeface="微软雅黑" panose="020B0503020204020204" pitchFamily="34" charset="-122"/>
        <a:cs typeface="+mn-cs"/>
      </a:defRPr>
    </a:lvl5pPr>
    <a:lvl6pPr marL="3048000" algn="l" defTabSz="1218565" rtl="0" eaLnBrk="1" latinLnBrk="0" hangingPunct="1">
      <a:defRPr sz="1600" kern="1200">
        <a:solidFill>
          <a:schemeClr val="tx1"/>
        </a:solidFill>
        <a:latin typeface="+mn-lt"/>
        <a:ea typeface="+mn-ea"/>
        <a:cs typeface="+mn-cs"/>
      </a:defRPr>
    </a:lvl6pPr>
    <a:lvl7pPr marL="3657600" algn="l" defTabSz="1218565" rtl="0" eaLnBrk="1" latinLnBrk="0" hangingPunct="1">
      <a:defRPr sz="1600" kern="1200">
        <a:solidFill>
          <a:schemeClr val="tx1"/>
        </a:solidFill>
        <a:latin typeface="+mn-lt"/>
        <a:ea typeface="+mn-ea"/>
        <a:cs typeface="+mn-cs"/>
      </a:defRPr>
    </a:lvl7pPr>
    <a:lvl8pPr marL="4267200" algn="l" defTabSz="1218565" rtl="0" eaLnBrk="1" latinLnBrk="0" hangingPunct="1">
      <a:defRPr sz="1600" kern="1200">
        <a:solidFill>
          <a:schemeClr val="tx1"/>
        </a:solidFill>
        <a:latin typeface="+mn-lt"/>
        <a:ea typeface="+mn-ea"/>
        <a:cs typeface="+mn-cs"/>
      </a:defRPr>
    </a:lvl8pPr>
    <a:lvl9pPr marL="4876800"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ChangeArrowheads="1" noTextEdit="1"/>
          </p:cNvSpPr>
          <p:nvPr>
            <p:ph type="sldImg" idx="4294967295"/>
          </p:nvPr>
        </p:nvSpPr>
        <p:spPr>
          <a:xfrm>
            <a:off x="381000" y="685800"/>
            <a:ext cx="6096000" cy="3429000"/>
          </a:xfrm>
        </p:spPr>
      </p:sp>
      <p:sp>
        <p:nvSpPr>
          <p:cNvPr id="12290"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
        <p:nvSpPr>
          <p:cNvPr id="12291"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7FD19E4C-BC7E-4718-B06F-A1897639955C}"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rPr>
              <a:t>2</a:t>
            </a:fld>
            <a:endPar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023331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11</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6125927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101</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68890616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102</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5290235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103</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907666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104</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8708754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105</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7183154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106</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492127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107</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15762936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108</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968502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109</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0392481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110</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961487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12</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8625154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ChangeArrowheads="1" noTextEdit="1"/>
          </p:cNvSpPr>
          <p:nvPr>
            <p:ph type="sldImg" idx="4294967295"/>
          </p:nvPr>
        </p:nvSpPr>
        <p:spPr>
          <a:xfrm>
            <a:off x="381000" y="685800"/>
            <a:ext cx="6096000" cy="3429000"/>
          </a:xfrm>
        </p:spPr>
      </p:sp>
      <p:sp>
        <p:nvSpPr>
          <p:cNvPr id="12290"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
        <p:nvSpPr>
          <p:cNvPr id="12291"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7FD19E4C-BC7E-4718-B06F-A1897639955C}"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rPr>
              <a:t>111</a:t>
            </a:fld>
            <a:endPar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2506692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112</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97019864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a:xfrm>
            <a:off x="381000" y="685800"/>
            <a:ext cx="6096000" cy="3429000"/>
          </a:xfrm>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113</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035364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a:xfrm>
            <a:off x="381000" y="685800"/>
            <a:ext cx="6096000" cy="3429000"/>
          </a:xfrm>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114</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3538421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115</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1688431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116</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60283270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117</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10866246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118</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17192524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119</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8384339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120</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646821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13</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12438982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121</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29393789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122</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0705029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123</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3717440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124</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83956481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125</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6845978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126</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34876892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127</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52994510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128</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5200484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a:xfrm>
            <a:off x="381000" y="685800"/>
            <a:ext cx="6096000" cy="3429000"/>
          </a:xfrm>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129</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10327332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a:xfrm>
            <a:off x="381000" y="685800"/>
            <a:ext cx="6096000" cy="3429000"/>
          </a:xfrm>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130</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146705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14</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0154353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ChangeArrowheads="1" noTextEdit="1"/>
          </p:cNvSpPr>
          <p:nvPr>
            <p:ph type="sldImg" idx="4294967295"/>
          </p:nvPr>
        </p:nvSpPr>
        <p:spPr>
          <a:xfrm>
            <a:off x="381000" y="685800"/>
            <a:ext cx="6096000" cy="3429000"/>
          </a:xfrm>
        </p:spPr>
      </p:sp>
      <p:sp>
        <p:nvSpPr>
          <p:cNvPr id="12290"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
        <p:nvSpPr>
          <p:cNvPr id="12291"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7FD19E4C-BC7E-4718-B06F-A1897639955C}"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rPr>
              <a:t>131</a:t>
            </a:fld>
            <a:endPar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49866871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ChangeArrowheads="1" noTextEdit="1"/>
          </p:cNvSpPr>
          <p:nvPr>
            <p:ph type="sldImg" idx="4294967295"/>
          </p:nvPr>
        </p:nvSpPr>
        <p:spPr/>
      </p:sp>
      <p:sp>
        <p:nvSpPr>
          <p:cNvPr id="12290"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
        <p:nvSpPr>
          <p:cNvPr id="12291"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7FD19E4C-BC7E-4718-B06F-A1897639955C}"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rPr>
              <a:t>132</a:t>
            </a:fld>
            <a:endPar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67422184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ChangeArrowheads="1" noTextEdit="1"/>
          </p:cNvSpPr>
          <p:nvPr>
            <p:ph type="sldImg" idx="4294967295"/>
          </p:nvPr>
        </p:nvSpPr>
        <p:spPr/>
      </p:sp>
      <p:sp>
        <p:nvSpPr>
          <p:cNvPr id="12290"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
        <p:nvSpPr>
          <p:cNvPr id="12291"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7FD19E4C-BC7E-4718-B06F-A1897639955C}"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rPr>
              <a:t>133</a:t>
            </a:fld>
            <a:endPar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94122344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a:xfrm>
            <a:off x="381000" y="685800"/>
            <a:ext cx="6096000" cy="3429000"/>
          </a:xfrm>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134</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35316726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a:xfrm>
            <a:off x="381000" y="685800"/>
            <a:ext cx="6096000" cy="3429000"/>
          </a:xfrm>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7953045E-0924-4AFB-B643-4199FBBF2C4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t>135</a:t>
            </a:fld>
            <a:endParaRPr kumimoji="0" lang="en-US" altLang="zh-CN"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464018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15</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642530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16</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501615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ChangeArrowheads="1" noTextEdit="1"/>
          </p:cNvSpPr>
          <p:nvPr>
            <p:ph type="sldImg" idx="4294967295"/>
          </p:nvPr>
        </p:nvSpPr>
        <p:spPr>
          <a:xfrm>
            <a:off x="381000" y="685800"/>
            <a:ext cx="6096000" cy="3429000"/>
          </a:xfrm>
        </p:spPr>
      </p:sp>
      <p:sp>
        <p:nvSpPr>
          <p:cNvPr id="12290"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
        <p:nvSpPr>
          <p:cNvPr id="12291"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7FD19E4C-BC7E-4718-B06F-A1897639955C}"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rPr>
              <a:t>17</a:t>
            </a:fld>
            <a:endPar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730345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18</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290700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19</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648015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20</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6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ChangeArrowheads="1" noTextEdit="1"/>
          </p:cNvSpPr>
          <p:nvPr>
            <p:ph type="sldImg" idx="4294967295"/>
          </p:nvPr>
        </p:nvSpPr>
        <p:spPr>
          <a:ln/>
        </p:spPr>
      </p:sp>
      <p:sp>
        <p:nvSpPr>
          <p:cNvPr id="67587"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latin typeface="Arial" panose="020B0604020202020204" pitchFamily="34" charset="0"/>
            </a:endParaRPr>
          </a:p>
        </p:txBody>
      </p:sp>
      <p:sp>
        <p:nvSpPr>
          <p:cNvPr id="67588" name="幻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fld id="{80DC2920-EA20-4076-BEFF-0F35F35473FF}" type="slidenum">
              <a:rPr lang="zh-CN" altLang="en-US" sz="1200" smtClean="0">
                <a:solidFill>
                  <a:srgbClr val="000000"/>
                </a:solidFill>
                <a:ea typeface="微软雅黑" panose="020B0503020204020204" pitchFamily="34" charset="-122"/>
              </a:rPr>
              <a:pPr/>
              <a:t>3</a:t>
            </a:fld>
            <a:endParaRPr lang="en-US" altLang="zh-CN" sz="1200" smtClean="0">
              <a:solidFill>
                <a:srgbClr val="000000"/>
              </a:solidFill>
              <a:ea typeface="微软雅黑" panose="020B0503020204020204" pitchFamily="34" charset="-122"/>
            </a:endParaRPr>
          </a:p>
        </p:txBody>
      </p:sp>
    </p:spTree>
    <p:extLst>
      <p:ext uri="{BB962C8B-B14F-4D97-AF65-F5344CB8AC3E}">
        <p14:creationId xmlns:p14="http://schemas.microsoft.com/office/powerpoint/2010/main" val="341820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21</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024712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22</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860191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ChangeArrowheads="1" noTextEdit="1"/>
          </p:cNvSpPr>
          <p:nvPr>
            <p:ph type="sldImg" idx="4294967295"/>
          </p:nvPr>
        </p:nvSpPr>
        <p:spPr>
          <a:xfrm>
            <a:off x="381000" y="685800"/>
            <a:ext cx="6096000" cy="3429000"/>
          </a:xfrm>
        </p:spPr>
      </p:sp>
      <p:sp>
        <p:nvSpPr>
          <p:cNvPr id="12290"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
        <p:nvSpPr>
          <p:cNvPr id="12291"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7FD19E4C-BC7E-4718-B06F-A1897639955C}"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rPr>
              <a:t>23</a:t>
            </a:fld>
            <a:endPar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902264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24</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460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25</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517090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26</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588486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27</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844209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28</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152849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ChangeArrowheads="1" noTextEdit="1"/>
          </p:cNvSpPr>
          <p:nvPr>
            <p:ph type="sldImg" idx="4294967295"/>
          </p:nvPr>
        </p:nvSpPr>
        <p:spPr>
          <a:xfrm>
            <a:off x="381000" y="685800"/>
            <a:ext cx="6096000" cy="3429000"/>
          </a:xfrm>
        </p:spPr>
      </p:sp>
      <p:sp>
        <p:nvSpPr>
          <p:cNvPr id="12290"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
        <p:nvSpPr>
          <p:cNvPr id="12291"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7FD19E4C-BC7E-4718-B06F-A1897639955C}"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rPr>
              <a:t>29</a:t>
            </a:fld>
            <a:endPar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136046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30</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774693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a:ln/>
        </p:spPr>
      </p:sp>
      <p:sp>
        <p:nvSpPr>
          <p:cNvPr id="6963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6963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fld id="{5BCE18C9-E38E-40F6-A340-ABE079323D2B}" type="slidenum">
              <a:rPr lang="zh-CN" altLang="en-US" sz="1200" smtClean="0">
                <a:latin typeface="Calibri" panose="020F0502020204030204" pitchFamily="34" charset="0"/>
              </a:rPr>
              <a:pPr>
                <a:buFont typeface="Arial" panose="020B0604020202020204" pitchFamily="34" charset="0"/>
                <a:buNone/>
              </a:pPr>
              <a:t>4</a:t>
            </a:fld>
            <a:endParaRPr lang="en-US" altLang="zh-CN" sz="1200" smtClean="0">
              <a:latin typeface="Calibri" panose="020F0502020204030204" pitchFamily="34" charset="0"/>
            </a:endParaRPr>
          </a:p>
        </p:txBody>
      </p:sp>
    </p:spTree>
    <p:extLst>
      <p:ext uri="{BB962C8B-B14F-4D97-AF65-F5344CB8AC3E}">
        <p14:creationId xmlns:p14="http://schemas.microsoft.com/office/powerpoint/2010/main" val="2347335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31</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077503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32</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557283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33</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125803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34</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340113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35</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1747037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36</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8610766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37</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510469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ChangeArrowheads="1" noTextEdit="1"/>
          </p:cNvSpPr>
          <p:nvPr>
            <p:ph type="sldImg" idx="4294967295"/>
          </p:nvPr>
        </p:nvSpPr>
        <p:spPr>
          <a:xfrm>
            <a:off x="381000" y="685800"/>
            <a:ext cx="6096000" cy="3429000"/>
          </a:xfrm>
        </p:spPr>
      </p:sp>
      <p:sp>
        <p:nvSpPr>
          <p:cNvPr id="12290"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
        <p:nvSpPr>
          <p:cNvPr id="12291"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7FD19E4C-BC7E-4718-B06F-A1897639955C}"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rPr>
              <a:t>38</a:t>
            </a:fld>
            <a:endPar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722120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39</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4615739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40</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902412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a:ln/>
        </p:spPr>
      </p:sp>
      <p:sp>
        <p:nvSpPr>
          <p:cNvPr id="6963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6963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fld id="{5BCE18C9-E38E-40F6-A340-ABE079323D2B}" type="slidenum">
              <a:rPr lang="zh-CN" altLang="en-US" sz="1200" smtClean="0">
                <a:latin typeface="Calibri" panose="020F0502020204030204" pitchFamily="34" charset="0"/>
              </a:rPr>
              <a:pPr>
                <a:buFont typeface="Arial" panose="020B0604020202020204" pitchFamily="34" charset="0"/>
                <a:buNone/>
              </a:pPr>
              <a:t>5</a:t>
            </a:fld>
            <a:endParaRPr lang="en-US" altLang="zh-CN" sz="1200" smtClean="0">
              <a:latin typeface="Calibri" panose="020F0502020204030204" pitchFamily="34" charset="0"/>
            </a:endParaRPr>
          </a:p>
        </p:txBody>
      </p:sp>
    </p:spTree>
    <p:extLst>
      <p:ext uri="{BB962C8B-B14F-4D97-AF65-F5344CB8AC3E}">
        <p14:creationId xmlns:p14="http://schemas.microsoft.com/office/powerpoint/2010/main" val="155696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41</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74423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ChangeArrowheads="1" noTextEdit="1"/>
          </p:cNvSpPr>
          <p:nvPr>
            <p:ph type="sldImg" idx="4294967295"/>
          </p:nvPr>
        </p:nvSpPr>
        <p:spPr>
          <a:xfrm>
            <a:off x="381000" y="685800"/>
            <a:ext cx="6096000" cy="3429000"/>
          </a:xfrm>
        </p:spPr>
      </p:sp>
      <p:sp>
        <p:nvSpPr>
          <p:cNvPr id="12290"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
        <p:nvSpPr>
          <p:cNvPr id="12291"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7FD19E4C-BC7E-4718-B06F-A1897639955C}"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rPr>
              <a:t>42</a:t>
            </a:fld>
            <a:endPar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0202288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43</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5158467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ChangeArrowheads="1" noTextEdit="1"/>
          </p:cNvSpPr>
          <p:nvPr>
            <p:ph type="sldImg" idx="4294967295"/>
          </p:nvPr>
        </p:nvSpPr>
        <p:spPr>
          <a:xfrm>
            <a:off x="381000" y="685800"/>
            <a:ext cx="6096000" cy="3429000"/>
          </a:xfrm>
        </p:spPr>
      </p:sp>
      <p:sp>
        <p:nvSpPr>
          <p:cNvPr id="12290"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
        <p:nvSpPr>
          <p:cNvPr id="12291"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7FD19E4C-BC7E-4718-B06F-A1897639955C}"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rPr>
              <a:t>44</a:t>
            </a:fld>
            <a:endPar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4822269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45</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1522332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46</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164458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47</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605860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ChangeArrowheads="1" noTextEdit="1"/>
          </p:cNvSpPr>
          <p:nvPr>
            <p:ph type="sldImg" idx="4294967295"/>
          </p:nvPr>
        </p:nvSpPr>
        <p:spPr>
          <a:xfrm>
            <a:off x="381000" y="685800"/>
            <a:ext cx="6096000" cy="3429000"/>
          </a:xfrm>
        </p:spPr>
      </p:sp>
      <p:sp>
        <p:nvSpPr>
          <p:cNvPr id="12290"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
        <p:nvSpPr>
          <p:cNvPr id="12291"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7FD19E4C-BC7E-4718-B06F-A1897639955C}"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rPr>
              <a:t>48</a:t>
            </a:fld>
            <a:endPar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4430211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49</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0549656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50</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105762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a:ln/>
        </p:spPr>
      </p:sp>
      <p:sp>
        <p:nvSpPr>
          <p:cNvPr id="6963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6963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宋体" panose="02010600030101010101" pitchFamily="2" charset="-122"/>
              </a:defRPr>
            </a:lvl1pPr>
            <a:lvl2pPr marL="742950" indent="-28575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fld id="{5BCE18C9-E38E-40F6-A340-ABE079323D2B}" type="slidenum">
              <a:rPr lang="zh-CN" altLang="en-US" sz="1200" smtClean="0">
                <a:latin typeface="Calibri" panose="020F0502020204030204" pitchFamily="34" charset="0"/>
              </a:rPr>
              <a:pPr>
                <a:buFont typeface="Arial" panose="020B0604020202020204" pitchFamily="34" charset="0"/>
                <a:buNone/>
              </a:pPr>
              <a:t>6</a:t>
            </a:fld>
            <a:endParaRPr lang="en-US" altLang="zh-CN" sz="1200" smtClean="0">
              <a:latin typeface="Calibri" panose="020F0502020204030204" pitchFamily="34" charset="0"/>
            </a:endParaRPr>
          </a:p>
        </p:txBody>
      </p:sp>
    </p:spTree>
    <p:extLst>
      <p:ext uri="{BB962C8B-B14F-4D97-AF65-F5344CB8AC3E}">
        <p14:creationId xmlns:p14="http://schemas.microsoft.com/office/powerpoint/2010/main" val="42590133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a:xfrm>
            <a:off x="381000" y="685800"/>
            <a:ext cx="6096000" cy="3429000"/>
          </a:xfrm>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51</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663292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a:xfrm>
            <a:off x="381000" y="685800"/>
            <a:ext cx="6096000" cy="3429000"/>
          </a:xfrm>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52</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356640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53</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695461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54</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3163036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55</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9517376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a:xfrm>
            <a:off x="381000" y="685800"/>
            <a:ext cx="6096000" cy="3429000"/>
          </a:xfrm>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56</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6416124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57</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9475871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58</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6420203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59</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5140822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60</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24670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7</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7739825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61</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1436224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62</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8297572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63</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1054655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64</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0318723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65</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987728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66</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8573671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67</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6880715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68</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5889423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69</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7728162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70</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659820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ChangeArrowheads="1" noTextEdit="1"/>
          </p:cNvSpPr>
          <p:nvPr>
            <p:ph type="sldImg" idx="4294967295"/>
          </p:nvPr>
        </p:nvSpPr>
        <p:spPr>
          <a:xfrm>
            <a:off x="381000" y="685800"/>
            <a:ext cx="6096000" cy="3429000"/>
          </a:xfrm>
        </p:spPr>
      </p:sp>
      <p:sp>
        <p:nvSpPr>
          <p:cNvPr id="12290"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
        <p:nvSpPr>
          <p:cNvPr id="12291"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7FD19E4C-BC7E-4718-B06F-A1897639955C}"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rPr>
              <a:t>8</a:t>
            </a:fld>
            <a:endPar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8189163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71</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5584658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72</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1474611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a:xfrm>
            <a:off x="381000" y="685800"/>
            <a:ext cx="6096000" cy="3429000"/>
          </a:xfrm>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73</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5759240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74</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540302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75</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2278168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76</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917611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77</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7726042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78</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0799192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79</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1072696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80</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13213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ChangeArrowheads="1" noTextEdit="1"/>
          </p:cNvSpPr>
          <p:nvPr>
            <p:ph type="sldImg" idx="4294967295"/>
          </p:nvPr>
        </p:nvSpPr>
        <p:spPr>
          <a:xfrm>
            <a:off x="381000" y="685800"/>
            <a:ext cx="6096000" cy="3429000"/>
          </a:xfrm>
        </p:spPr>
      </p:sp>
      <p:sp>
        <p:nvSpPr>
          <p:cNvPr id="12290" name="备注占位符 2"/>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
        <p:nvSpPr>
          <p:cNvPr id="12291"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7FD19E4C-BC7E-4718-B06F-A1897639955C}"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rPr>
              <a:t>9</a:t>
            </a:fld>
            <a:endPar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958666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81</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8014090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82</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3745481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83</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6663731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84</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073757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85</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1722557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86</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7180430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87</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8369259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88</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1760981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89</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6449021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90</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96542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noTextEdit="1"/>
          </p:cNvSpPr>
          <p:nvPr>
            <p:ph type="sldImg"/>
          </p:nvPr>
        </p:nvSpPr>
        <p:spPr>
          <a:xfrm>
            <a:off x="381000" y="685800"/>
            <a:ext cx="6096000" cy="3429000"/>
          </a:xfrm>
        </p:spPr>
      </p:sp>
      <p:sp>
        <p:nvSpPr>
          <p:cNvPr id="1433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433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A4BE32FC-B1D9-4F3C-9B32-99E017E236E6}" type="slidenum">
              <a:rPr lang="zh-CN" altLang="en-US">
                <a:latin typeface="Calibri" panose="020F0502020204030204" pitchFamily="34" charset="0"/>
                <a:ea typeface="宋体" panose="02010600030101010101" pitchFamily="2" charset="-122"/>
              </a:rPr>
              <a:t>10</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6593375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91</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839906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92</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8527573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93</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457068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94</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5726539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95</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752521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96</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19936274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a:xfrm>
            <a:off x="381000" y="685800"/>
            <a:ext cx="6096000" cy="3429000"/>
          </a:xfrm>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97</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0467122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a:xfrm>
            <a:off x="381000" y="685800"/>
            <a:ext cx="6096000" cy="3429000"/>
          </a:xfrm>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98</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741840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a:xfrm>
            <a:off x="381000" y="685800"/>
            <a:ext cx="6096000" cy="3429000"/>
          </a:xfrm>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99</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649988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p:sp>
      <p:sp>
        <p:nvSpPr>
          <p:cNvPr id="19458"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19459"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buFont typeface="Arial" panose="020B0604020202020204" pitchFamily="34" charset="0"/>
              <a:buNone/>
            </a:pPr>
            <a:fld id="{F2485E7D-9D0D-421E-9323-4A67BD49761A}" type="slidenum">
              <a:rPr lang="zh-CN" altLang="en-US">
                <a:latin typeface="Calibri" panose="020F0502020204030204" pitchFamily="34" charset="0"/>
                <a:ea typeface="宋体" panose="02010600030101010101" pitchFamily="2" charset="-122"/>
              </a:rPr>
              <a:t>100</a:t>
            </a:fld>
            <a:endParaRPr lang="en-US" altLang="zh-CN">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511949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8"/>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a:t>单击此处编辑母版副标题样式</a:t>
            </a:r>
          </a:p>
        </p:txBody>
      </p:sp>
    </p:spTree>
    <p:extLst>
      <p:ext uri="{BB962C8B-B14F-4D97-AF65-F5344CB8AC3E}">
        <p14:creationId xmlns:p14="http://schemas.microsoft.com/office/powerpoint/2010/main" val="2394301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85938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89538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pPr>
              <a:defRPr/>
            </a:pPr>
            <a:fld id="{B48FC7E3-DCD9-461B-A286-5C23D2C4DC95}" type="datetime1">
              <a:rPr lang="zh-CN" altLang="en-US" smtClean="0"/>
              <a:t>2019/8/13</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D5599C96-7855-464A-8DE1-2691D5F9A571}" type="slidenum">
              <a:rPr lang="zh-CN" altLang="en-US" smtClean="0"/>
              <a:t>‹#›</a:t>
            </a:fld>
            <a:endParaRPr lang="en-US" altLang="zh-CN"/>
          </a:p>
        </p:txBody>
      </p:sp>
    </p:spTree>
    <p:extLst>
      <p:ext uri="{BB962C8B-B14F-4D97-AF65-F5344CB8AC3E}">
        <p14:creationId xmlns:p14="http://schemas.microsoft.com/office/powerpoint/2010/main" val="184285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75D5FAB9-04D0-4D2A-AADE-868816C37442}" type="datetime1">
              <a:rPr lang="zh-CN" altLang="en-US" smtClean="0"/>
              <a:t>2019/8/13</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D3B36606-9162-4F9B-8B9A-9392CA33C9EB}" type="slidenum">
              <a:rPr lang="zh-CN" altLang="en-US" smtClean="0"/>
              <a:t>‹#›</a:t>
            </a:fld>
            <a:endParaRPr lang="en-US" altLang="zh-CN"/>
          </a:p>
        </p:txBody>
      </p:sp>
    </p:spTree>
    <p:extLst>
      <p:ext uri="{BB962C8B-B14F-4D97-AF65-F5344CB8AC3E}">
        <p14:creationId xmlns:p14="http://schemas.microsoft.com/office/powerpoint/2010/main" val="298476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pPr>
              <a:defRPr/>
            </a:pPr>
            <a:fld id="{B48FC7E3-DCD9-461B-A286-5C23D2C4DC95}" type="datetime1">
              <a:rPr lang="zh-CN" altLang="en-US" smtClean="0"/>
              <a:t>2019/8/13</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D5599C96-7855-464A-8DE1-2691D5F9A571}" type="slidenum">
              <a:rPr lang="zh-CN" altLang="en-US" smtClean="0"/>
              <a:t>‹#›</a:t>
            </a:fld>
            <a:endParaRPr lang="en-US" altLang="zh-CN"/>
          </a:p>
        </p:txBody>
      </p:sp>
    </p:spTree>
    <p:extLst>
      <p:ext uri="{BB962C8B-B14F-4D97-AF65-F5344CB8AC3E}">
        <p14:creationId xmlns:p14="http://schemas.microsoft.com/office/powerpoint/2010/main" val="3378569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B48FC7E3-DCD9-461B-A286-5C23D2C4DC95}" type="datetime1">
              <a:rPr lang="zh-CN" altLang="en-US" smtClean="0"/>
              <a:t>2019/8/13</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D5599C96-7855-464A-8DE1-2691D5F9A571}" type="slidenum">
              <a:rPr lang="zh-CN" altLang="en-US" smtClean="0"/>
              <a:t>‹#›</a:t>
            </a:fld>
            <a:endParaRPr lang="en-US" altLang="zh-CN"/>
          </a:p>
        </p:txBody>
      </p:sp>
    </p:spTree>
    <p:extLst>
      <p:ext uri="{BB962C8B-B14F-4D97-AF65-F5344CB8AC3E}">
        <p14:creationId xmlns:p14="http://schemas.microsoft.com/office/powerpoint/2010/main" val="2897449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B48FC7E3-DCD9-461B-A286-5C23D2C4DC95}" type="datetime1">
              <a:rPr lang="zh-CN" altLang="en-US" smtClean="0"/>
              <a:t>2019/8/13</a:t>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D5599C96-7855-464A-8DE1-2691D5F9A571}" type="slidenum">
              <a:rPr lang="zh-CN" altLang="en-US" smtClean="0"/>
              <a:t>‹#›</a:t>
            </a:fld>
            <a:endParaRPr lang="en-US" altLang="zh-CN"/>
          </a:p>
        </p:txBody>
      </p:sp>
    </p:spTree>
    <p:extLst>
      <p:ext uri="{BB962C8B-B14F-4D97-AF65-F5344CB8AC3E}">
        <p14:creationId xmlns:p14="http://schemas.microsoft.com/office/powerpoint/2010/main" val="2845089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B48FC7E3-DCD9-461B-A286-5C23D2C4DC95}" type="datetime1">
              <a:rPr lang="zh-CN" altLang="en-US" smtClean="0"/>
              <a:t>2019/8/13</a:t>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D5599C96-7855-464A-8DE1-2691D5F9A571}" type="slidenum">
              <a:rPr lang="zh-CN" altLang="en-US" smtClean="0"/>
              <a:t>‹#›</a:t>
            </a:fld>
            <a:endParaRPr lang="en-US" altLang="zh-CN"/>
          </a:p>
        </p:txBody>
      </p:sp>
    </p:spTree>
    <p:extLst>
      <p:ext uri="{BB962C8B-B14F-4D97-AF65-F5344CB8AC3E}">
        <p14:creationId xmlns:p14="http://schemas.microsoft.com/office/powerpoint/2010/main" val="3936544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E062565-1A95-45F2-AB1D-91CA35F1453E}" type="datetime1">
              <a:rPr lang="zh-CN" altLang="en-US" smtClean="0"/>
              <a:t>2019/8/13</a:t>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A52E5D08-EB6B-4AE7-87F4-6B5644317830}" type="slidenum">
              <a:rPr lang="zh-CN" altLang="en-US" smtClean="0"/>
              <a:t>‹#›</a:t>
            </a:fld>
            <a:endParaRPr lang="en-US" altLang="zh-CN"/>
          </a:p>
        </p:txBody>
      </p:sp>
    </p:spTree>
    <p:extLst>
      <p:ext uri="{BB962C8B-B14F-4D97-AF65-F5344CB8AC3E}">
        <p14:creationId xmlns:p14="http://schemas.microsoft.com/office/powerpoint/2010/main" val="527268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pPr>
              <a:defRPr/>
            </a:pPr>
            <a:fld id="{B48FC7E3-DCD9-461B-A286-5C23D2C4DC95}" type="datetime1">
              <a:rPr lang="zh-CN" altLang="en-US" smtClean="0"/>
              <a:t>2019/8/13</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D5599C96-7855-464A-8DE1-2691D5F9A571}" type="slidenum">
              <a:rPr lang="zh-CN" altLang="en-US" smtClean="0"/>
              <a:t>‹#›</a:t>
            </a:fld>
            <a:endParaRPr lang="en-US" altLang="zh-CN"/>
          </a:p>
        </p:txBody>
      </p:sp>
    </p:spTree>
    <p:extLst>
      <p:ext uri="{BB962C8B-B14F-4D97-AF65-F5344CB8AC3E}">
        <p14:creationId xmlns:p14="http://schemas.microsoft.com/office/powerpoint/2010/main" val="670934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3"/>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6258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pPr>
              <a:defRPr/>
            </a:pPr>
            <a:fld id="{B48FC7E3-DCD9-461B-A286-5C23D2C4DC95}" type="datetime1">
              <a:rPr lang="zh-CN" altLang="en-US" smtClean="0"/>
              <a:t>2019/8/13</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D5599C96-7855-464A-8DE1-2691D5F9A571}" type="slidenum">
              <a:rPr lang="zh-CN" altLang="en-US" smtClean="0"/>
              <a:t>‹#›</a:t>
            </a:fld>
            <a:endParaRPr lang="en-US" altLang="zh-CN"/>
          </a:p>
        </p:txBody>
      </p:sp>
    </p:spTree>
    <p:extLst>
      <p:ext uri="{BB962C8B-B14F-4D97-AF65-F5344CB8AC3E}">
        <p14:creationId xmlns:p14="http://schemas.microsoft.com/office/powerpoint/2010/main" val="3679101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B48FC7E3-DCD9-461B-A286-5C23D2C4DC95}" type="datetime1">
              <a:rPr lang="zh-CN" altLang="en-US" smtClean="0"/>
              <a:t>2019/8/13</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D5599C96-7855-464A-8DE1-2691D5F9A571}" type="slidenum">
              <a:rPr lang="zh-CN" altLang="en-US" smtClean="0"/>
              <a:t>‹#›</a:t>
            </a:fld>
            <a:endParaRPr lang="en-US" altLang="zh-CN"/>
          </a:p>
        </p:txBody>
      </p:sp>
    </p:spTree>
    <p:extLst>
      <p:ext uri="{BB962C8B-B14F-4D97-AF65-F5344CB8AC3E}">
        <p14:creationId xmlns:p14="http://schemas.microsoft.com/office/powerpoint/2010/main" val="858260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B48FC7E3-DCD9-461B-A286-5C23D2C4DC95}" type="datetime1">
              <a:rPr lang="zh-CN" altLang="en-US" smtClean="0"/>
              <a:t>2019/8/13</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D5599C96-7855-464A-8DE1-2691D5F9A571}" type="slidenum">
              <a:rPr lang="zh-CN" altLang="en-US" smtClean="0"/>
              <a:t>‹#›</a:t>
            </a:fld>
            <a:endParaRPr lang="en-US" altLang="zh-CN"/>
          </a:p>
        </p:txBody>
      </p:sp>
    </p:spTree>
    <p:extLst>
      <p:ext uri="{BB962C8B-B14F-4D97-AF65-F5344CB8AC3E}">
        <p14:creationId xmlns:p14="http://schemas.microsoft.com/office/powerpoint/2010/main" val="946971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bg>
      <p:bgPr>
        <a:solidFill>
          <a:schemeClr val="bg1"/>
        </a:solidFill>
        <a:effectLst/>
      </p:bgPr>
    </p:bg>
    <p:spTree>
      <p:nvGrpSpPr>
        <p:cNvPr id="1" name=""/>
        <p:cNvGrpSpPr/>
        <p:nvPr/>
      </p:nvGrpSpPr>
      <p:grpSpPr>
        <a:xfrm>
          <a:off x="0" y="0"/>
          <a:ext cx="0" cy="0"/>
          <a:chOff x="0" y="0"/>
          <a:chExt cx="0" cy="0"/>
        </a:xfrm>
      </p:grpSpPr>
      <p:sp>
        <p:nvSpPr>
          <p:cNvPr id="3" name="矩形 2"/>
          <p:cNvSpPr/>
          <p:nvPr userDrawn="1"/>
        </p:nvSpPr>
        <p:spPr>
          <a:xfrm>
            <a:off x="0" y="-19050"/>
            <a:ext cx="12192000" cy="855663"/>
          </a:xfrm>
          <a:prstGeom prst="rect">
            <a:avLst/>
          </a:prstGeom>
          <a:gradFill>
            <a:gsLst>
              <a:gs pos="0">
                <a:srgbClr val="00B0F0"/>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solidFill>
                <a:schemeClr val="tx2"/>
              </a:solidFill>
            </a:endParaRPr>
          </a:p>
        </p:txBody>
      </p:sp>
      <p:sp>
        <p:nvSpPr>
          <p:cNvPr id="4" name="矩形 3"/>
          <p:cNvSpPr/>
          <p:nvPr userDrawn="1"/>
        </p:nvSpPr>
        <p:spPr>
          <a:xfrm>
            <a:off x="0" y="860425"/>
            <a:ext cx="12192000" cy="9207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p>
        </p:txBody>
      </p:sp>
      <p:sp>
        <p:nvSpPr>
          <p:cNvPr id="12" name="标题 11"/>
          <p:cNvSpPr>
            <a:spLocks noGrp="1"/>
          </p:cNvSpPr>
          <p:nvPr>
            <p:ph type="title"/>
          </p:nvPr>
        </p:nvSpPr>
        <p:spPr>
          <a:xfrm>
            <a:off x="609600" y="127623"/>
            <a:ext cx="10972800" cy="709089"/>
          </a:xfrm>
        </p:spPr>
        <p:txBody>
          <a:bodyPr anchor="b">
            <a:normAutofit/>
          </a:bodyPr>
          <a:lstStyle>
            <a:lvl1pPr algn="l">
              <a:defRPr sz="3200" b="1" spc="0">
                <a:solidFill>
                  <a:schemeClr val="tx2"/>
                </a:solidFill>
                <a:latin typeface="微软雅黑" panose="020B0503020204020204" pitchFamily="34" charset="-122"/>
                <a:ea typeface="微软雅黑" panose="020B0503020204020204" pitchFamily="34" charset="-122"/>
              </a:defRPr>
            </a:lvl1pPr>
          </a:lstStyle>
          <a:p>
            <a:r>
              <a:rPr lang="zh-CN" altLang="en-US" noProof="1" smtClean="0"/>
              <a:t>单击此处编辑母版标题样式</a:t>
            </a:r>
            <a:endParaRPr lang="zh-CN" altLang="en-US" noProof="1"/>
          </a:p>
        </p:txBody>
      </p:sp>
      <p:sp>
        <p:nvSpPr>
          <p:cNvPr id="5" name="日期占位符 2"/>
          <p:cNvSpPr>
            <a:spLocks noGrp="1"/>
          </p:cNvSpPr>
          <p:nvPr>
            <p:ph type="dt" sz="half" idx="10"/>
          </p:nvPr>
        </p:nvSpPr>
        <p:spPr>
          <a:xfrm>
            <a:off x="609600" y="6448426"/>
            <a:ext cx="2844800" cy="365125"/>
          </a:xfrm>
        </p:spPr>
        <p:txBody>
          <a:bodyPr/>
          <a:lstStyle>
            <a:lvl1pPr>
              <a:defRPr/>
            </a:lvl1pPr>
          </a:lstStyle>
          <a:p>
            <a:pPr>
              <a:defRPr/>
            </a:pPr>
            <a:fld id="{0E6427FB-FBF7-459D-946E-A4D282FA9E42}" type="datetime1">
              <a:rPr lang="zh-CN" altLang="en-US"/>
              <a:t>2019/8/13</a:t>
            </a:fld>
            <a:endParaRPr lang="zh-CN" altLang="en-US"/>
          </a:p>
        </p:txBody>
      </p:sp>
      <p:sp>
        <p:nvSpPr>
          <p:cNvPr id="6" name="页脚占位符 3"/>
          <p:cNvSpPr>
            <a:spLocks noGrp="1"/>
          </p:cNvSpPr>
          <p:nvPr>
            <p:ph type="ftr" sz="quarter" idx="11"/>
          </p:nvPr>
        </p:nvSpPr>
        <p:spPr>
          <a:xfrm>
            <a:off x="4165600" y="6448426"/>
            <a:ext cx="3860800" cy="365125"/>
          </a:xfrm>
        </p:spPr>
        <p:txBody>
          <a:bodyPr/>
          <a:lstStyle>
            <a:lvl1pPr>
              <a:defRPr/>
            </a:lvl1pPr>
          </a:lstStyle>
          <a:p>
            <a:pPr>
              <a:defRPr/>
            </a:pPr>
            <a:endParaRPr lang="zh-CN" altLang="en-US"/>
          </a:p>
        </p:txBody>
      </p:sp>
      <p:sp>
        <p:nvSpPr>
          <p:cNvPr id="7" name="灯片编号占位符 4"/>
          <p:cNvSpPr>
            <a:spLocks noGrp="1"/>
          </p:cNvSpPr>
          <p:nvPr>
            <p:ph type="sldNum" sz="quarter" idx="12"/>
          </p:nvPr>
        </p:nvSpPr>
        <p:spPr>
          <a:xfrm>
            <a:off x="9203267" y="6448426"/>
            <a:ext cx="2844800" cy="365125"/>
          </a:xfrm>
        </p:spPr>
        <p:txBody>
          <a:bodyPr/>
          <a:lstStyle>
            <a:lvl1pPr>
              <a:defRPr b="1" smtClean="0">
                <a:solidFill>
                  <a:schemeClr val="tx1"/>
                </a:solidFill>
              </a:defRPr>
            </a:lvl1pPr>
          </a:lstStyle>
          <a:p>
            <a:pPr>
              <a:defRPr/>
            </a:pPr>
            <a:fld id="{3DD420B4-3ADB-4352-B685-73093D9C9B45}" type="slidenum">
              <a:rPr lang="zh-CN" altLang="en-US"/>
              <a:t>‹#›</a:t>
            </a:fld>
            <a:endParaRPr lang="en-US" altLang="zh-CN"/>
          </a:p>
        </p:txBody>
      </p:sp>
    </p:spTree>
    <p:extLst>
      <p:ext uri="{BB962C8B-B14F-4D97-AF65-F5344CB8AC3E}">
        <p14:creationId xmlns:p14="http://schemas.microsoft.com/office/powerpoint/2010/main" val="4215837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0" y="2276475"/>
            <a:ext cx="12192000" cy="19446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b="1" noProof="1">
              <a:solidFill>
                <a:schemeClr val="bg1"/>
              </a:solidFill>
            </a:endParaRPr>
          </a:p>
        </p:txBody>
      </p:sp>
      <p:sp>
        <p:nvSpPr>
          <p:cNvPr id="2" name="标题 1"/>
          <p:cNvSpPr>
            <a:spLocks noGrp="1"/>
          </p:cNvSpPr>
          <p:nvPr>
            <p:ph type="title"/>
          </p:nvPr>
        </p:nvSpPr>
        <p:spPr>
          <a:xfrm>
            <a:off x="609600" y="2708920"/>
            <a:ext cx="10972800" cy="1143000"/>
          </a:xfrm>
        </p:spPr>
        <p:txBody>
          <a:bodyPr>
            <a:normAutofit/>
          </a:bodyPr>
          <a:lstStyle>
            <a:lvl1pPr>
              <a:defRPr sz="4400" b="1">
                <a:solidFill>
                  <a:schemeClr val="bg1"/>
                </a:solidFill>
                <a:latin typeface="黑体" panose="02010609060101010101" pitchFamily="49" charset="-122"/>
                <a:ea typeface="黑体" panose="02010609060101010101" pitchFamily="49" charset="-122"/>
              </a:defRPr>
            </a:lvl1pPr>
          </a:lstStyle>
          <a:p>
            <a:r>
              <a:rPr lang="zh-CN" altLang="en-US" noProof="1" smtClean="0"/>
              <a:t>单击此处编辑母版标题样式</a:t>
            </a:r>
            <a:endParaRPr lang="zh-CN" altLang="en-US" noProof="1"/>
          </a:p>
        </p:txBody>
      </p:sp>
      <p:sp>
        <p:nvSpPr>
          <p:cNvPr id="4" name="日期占位符 2"/>
          <p:cNvSpPr>
            <a:spLocks noGrp="1"/>
          </p:cNvSpPr>
          <p:nvPr>
            <p:ph type="dt" sz="half" idx="10"/>
          </p:nvPr>
        </p:nvSpPr>
        <p:spPr>
          <a:xfrm>
            <a:off x="609600" y="6448426"/>
            <a:ext cx="2844800" cy="365125"/>
          </a:xfrm>
        </p:spPr>
        <p:txBody>
          <a:bodyPr/>
          <a:lstStyle>
            <a:lvl1pPr>
              <a:defRPr/>
            </a:lvl1pPr>
          </a:lstStyle>
          <a:p>
            <a:pPr>
              <a:defRPr/>
            </a:pPr>
            <a:fld id="{8076BCF1-3873-4CF5-9C00-E7EB6FA9AFAD}" type="datetime1">
              <a:rPr lang="zh-CN" altLang="en-US"/>
              <a:t>2019/8/13</a:t>
            </a:fld>
            <a:endParaRPr lang="zh-CN" altLang="en-US"/>
          </a:p>
        </p:txBody>
      </p:sp>
      <p:sp>
        <p:nvSpPr>
          <p:cNvPr id="5" name="页脚占位符 3"/>
          <p:cNvSpPr>
            <a:spLocks noGrp="1"/>
          </p:cNvSpPr>
          <p:nvPr>
            <p:ph type="ftr" sz="quarter" idx="11"/>
          </p:nvPr>
        </p:nvSpPr>
        <p:spPr>
          <a:xfrm>
            <a:off x="4165600" y="6448426"/>
            <a:ext cx="3860800" cy="365125"/>
          </a:xfrm>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a:xfrm>
            <a:off x="11377085" y="6448426"/>
            <a:ext cx="670983" cy="365125"/>
          </a:xfrm>
        </p:spPr>
        <p:txBody>
          <a:bodyPr/>
          <a:lstStyle>
            <a:lvl1pPr>
              <a:defRPr b="1" smtClean="0">
                <a:solidFill>
                  <a:schemeClr val="tx1"/>
                </a:solidFill>
              </a:defRPr>
            </a:lvl1pPr>
          </a:lstStyle>
          <a:p>
            <a:pPr>
              <a:defRPr/>
            </a:pPr>
            <a:fld id="{595646BB-ABA1-4BC1-926D-9C232474DFD3}" type="slidenum">
              <a:rPr lang="zh-CN" altLang="en-US"/>
              <a:t>‹#›</a:t>
            </a:fld>
            <a:endParaRPr lang="en-US" alt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自定义版式">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a:xfrm>
            <a:off x="0" y="6721476"/>
            <a:ext cx="12192000" cy="1254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p>
        </p:txBody>
      </p:sp>
      <p:sp>
        <p:nvSpPr>
          <p:cNvPr id="3" name="日期占位符 2"/>
          <p:cNvSpPr>
            <a:spLocks noGrp="1"/>
          </p:cNvSpPr>
          <p:nvPr>
            <p:ph type="dt" sz="half" idx="10"/>
          </p:nvPr>
        </p:nvSpPr>
        <p:spPr/>
        <p:txBody>
          <a:bodyPr/>
          <a:lstStyle>
            <a:lvl1pPr>
              <a:defRPr/>
            </a:lvl1pPr>
          </a:lstStyle>
          <a:p>
            <a:pPr>
              <a:defRPr/>
            </a:pPr>
            <a:fld id="{EFC973B5-75A2-435D-B7BD-BB91DB58D2B0}" type="datetime1">
              <a:rPr lang="zh-CN" altLang="en-US"/>
              <a:t>2019/8/13</a:t>
            </a:fld>
            <a:endParaRPr lang="zh-CN" altLang="en-US"/>
          </a:p>
        </p:txBody>
      </p:sp>
      <p:sp>
        <p:nvSpPr>
          <p:cNvPr id="4" name="页脚占位符 3"/>
          <p:cNvSpPr>
            <a:spLocks noGrp="1"/>
          </p:cNvSpPr>
          <p:nvPr>
            <p:ph type="ftr" sz="quarter" idx="11"/>
          </p:nvPr>
        </p:nvSpPr>
        <p:spPr/>
        <p:txBody>
          <a:bodyPr/>
          <a:lstStyle>
            <a:lvl1pPr>
              <a:defRPr/>
            </a:lvl1pPr>
          </a:lstStyle>
          <a:p>
            <a:pPr>
              <a:defRPr/>
            </a:pPr>
            <a:endParaRPr lang="zh-CN" altLang="en-US"/>
          </a:p>
        </p:txBody>
      </p:sp>
      <p:sp>
        <p:nvSpPr>
          <p:cNvPr id="5" name="灯片编号占位符 4"/>
          <p:cNvSpPr>
            <a:spLocks noGrp="1"/>
          </p:cNvSpPr>
          <p:nvPr>
            <p:ph type="sldNum" sz="quarter" idx="12"/>
          </p:nvPr>
        </p:nvSpPr>
        <p:spPr/>
        <p:txBody>
          <a:bodyPr/>
          <a:lstStyle>
            <a:lvl1pPr>
              <a:defRPr smtClean="0"/>
            </a:lvl1pPr>
          </a:lstStyle>
          <a:p>
            <a:pPr>
              <a:defRPr/>
            </a:pPr>
            <a:fld id="{67CBEBA5-D0DC-45BD-8F2B-7FEBD4DA4979}" type="slidenum">
              <a:rPr lang="zh-CN" altLang="en-US"/>
              <a:t>‹#›</a:t>
            </a:fld>
            <a:endParaRPr lang="en-US" altLang="zh-C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pPr>
              <a:defRPr/>
            </a:pPr>
            <a:fld id="{9E1D4850-ECA0-482C-A231-BD368BEE3842}" type="datetime1">
              <a:rPr lang="zh-CN" altLang="en-US" smtClean="0"/>
              <a:t>2019/8/13</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2444A172-4E83-4F69-8704-F1E497128630}" type="slidenum">
              <a:rPr lang="zh-CN" altLang="en-US" smtClean="0"/>
              <a:t>‹#›</a:t>
            </a:fld>
            <a:endParaRPr lang="en-US" altLang="zh-CN"/>
          </a:p>
        </p:txBody>
      </p:sp>
    </p:spTree>
    <p:extLst>
      <p:ext uri="{BB962C8B-B14F-4D97-AF65-F5344CB8AC3E}">
        <p14:creationId xmlns:p14="http://schemas.microsoft.com/office/powerpoint/2010/main" val="1875433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5D4FB4FF-6A8D-43A9-BC5B-9283AE281D73}" type="datetime1">
              <a:rPr lang="zh-CN" altLang="en-US" smtClean="0"/>
              <a:t>2019/8/13</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D399A22D-97F7-4967-BFF9-F90BE8883EE4}" type="slidenum">
              <a:rPr lang="zh-CN" altLang="en-US" smtClean="0"/>
              <a:t>‹#›</a:t>
            </a:fld>
            <a:endParaRPr lang="en-US" altLang="zh-CN"/>
          </a:p>
        </p:txBody>
      </p:sp>
    </p:spTree>
    <p:extLst>
      <p:ext uri="{BB962C8B-B14F-4D97-AF65-F5344CB8AC3E}">
        <p14:creationId xmlns:p14="http://schemas.microsoft.com/office/powerpoint/2010/main" val="3920691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pPr>
              <a:defRPr/>
            </a:pPr>
            <a:fld id="{9E1D4850-ECA0-482C-A231-BD368BEE3842}" type="datetime1">
              <a:rPr lang="zh-CN" altLang="en-US" smtClean="0"/>
              <a:t>2019/8/13</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2444A172-4E83-4F69-8704-F1E497128630}" type="slidenum">
              <a:rPr lang="zh-CN" altLang="en-US" smtClean="0"/>
              <a:t>‹#›</a:t>
            </a:fld>
            <a:endParaRPr lang="en-US" altLang="zh-CN"/>
          </a:p>
        </p:txBody>
      </p:sp>
    </p:spTree>
    <p:extLst>
      <p:ext uri="{BB962C8B-B14F-4D97-AF65-F5344CB8AC3E}">
        <p14:creationId xmlns:p14="http://schemas.microsoft.com/office/powerpoint/2010/main" val="2531893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9E1D4850-ECA0-482C-A231-BD368BEE3842}" type="datetime1">
              <a:rPr lang="zh-CN" altLang="en-US" smtClean="0"/>
              <a:t>2019/8/13</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444A172-4E83-4F69-8704-F1E497128630}" type="slidenum">
              <a:rPr lang="zh-CN" altLang="en-US" smtClean="0"/>
              <a:t>‹#›</a:t>
            </a:fld>
            <a:endParaRPr lang="en-US" altLang="zh-CN"/>
          </a:p>
        </p:txBody>
      </p:sp>
    </p:spTree>
    <p:extLst>
      <p:ext uri="{BB962C8B-B14F-4D97-AF65-F5344CB8AC3E}">
        <p14:creationId xmlns:p14="http://schemas.microsoft.com/office/powerpoint/2010/main" val="1648828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Tree>
    <p:extLst>
      <p:ext uri="{BB962C8B-B14F-4D97-AF65-F5344CB8AC3E}">
        <p14:creationId xmlns:p14="http://schemas.microsoft.com/office/powerpoint/2010/main" val="26631612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9E1D4850-ECA0-482C-A231-BD368BEE3842}" type="datetime1">
              <a:rPr lang="zh-CN" altLang="en-US" smtClean="0"/>
              <a:t>2019/8/13</a:t>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2444A172-4E83-4F69-8704-F1E497128630}" type="slidenum">
              <a:rPr lang="zh-CN" altLang="en-US" smtClean="0"/>
              <a:t>‹#›</a:t>
            </a:fld>
            <a:endParaRPr lang="en-US" altLang="zh-CN"/>
          </a:p>
        </p:txBody>
      </p:sp>
    </p:spTree>
    <p:extLst>
      <p:ext uri="{BB962C8B-B14F-4D97-AF65-F5344CB8AC3E}">
        <p14:creationId xmlns:p14="http://schemas.microsoft.com/office/powerpoint/2010/main" val="2785172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9E1D4850-ECA0-482C-A231-BD368BEE3842}" type="datetime1">
              <a:rPr lang="zh-CN" altLang="en-US" smtClean="0"/>
              <a:t>2019/8/13</a:t>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2444A172-4E83-4F69-8704-F1E497128630}" type="slidenum">
              <a:rPr lang="zh-CN" altLang="en-US" smtClean="0"/>
              <a:t>‹#›</a:t>
            </a:fld>
            <a:endParaRPr lang="en-US" altLang="zh-CN"/>
          </a:p>
        </p:txBody>
      </p:sp>
    </p:spTree>
    <p:extLst>
      <p:ext uri="{BB962C8B-B14F-4D97-AF65-F5344CB8AC3E}">
        <p14:creationId xmlns:p14="http://schemas.microsoft.com/office/powerpoint/2010/main" val="30262057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E2B3629-B8F0-44DF-AED2-1A1897B0C688}" type="datetime1">
              <a:rPr lang="zh-CN" altLang="en-US" smtClean="0"/>
              <a:t>2019/8/13</a:t>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E144914B-ACF3-4F69-BD7B-741448B5AB94}" type="slidenum">
              <a:rPr lang="zh-CN" altLang="en-US" smtClean="0"/>
              <a:t>‹#›</a:t>
            </a:fld>
            <a:endParaRPr lang="en-US" altLang="zh-CN"/>
          </a:p>
        </p:txBody>
      </p:sp>
    </p:spTree>
    <p:extLst>
      <p:ext uri="{BB962C8B-B14F-4D97-AF65-F5344CB8AC3E}">
        <p14:creationId xmlns:p14="http://schemas.microsoft.com/office/powerpoint/2010/main" val="17177524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pPr>
              <a:defRPr/>
            </a:pPr>
            <a:fld id="{9E1D4850-ECA0-482C-A231-BD368BEE3842}" type="datetime1">
              <a:rPr lang="zh-CN" altLang="en-US" smtClean="0"/>
              <a:t>2019/8/13</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444A172-4E83-4F69-8704-F1E497128630}" type="slidenum">
              <a:rPr lang="zh-CN" altLang="en-US" smtClean="0"/>
              <a:t>‹#›</a:t>
            </a:fld>
            <a:endParaRPr lang="en-US" altLang="zh-CN"/>
          </a:p>
        </p:txBody>
      </p:sp>
    </p:spTree>
    <p:extLst>
      <p:ext uri="{BB962C8B-B14F-4D97-AF65-F5344CB8AC3E}">
        <p14:creationId xmlns:p14="http://schemas.microsoft.com/office/powerpoint/2010/main" val="1325634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pPr>
              <a:defRPr/>
            </a:pPr>
            <a:fld id="{9E1D4850-ECA0-482C-A231-BD368BEE3842}" type="datetime1">
              <a:rPr lang="zh-CN" altLang="en-US" smtClean="0"/>
              <a:t>2019/8/13</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444A172-4E83-4F69-8704-F1E497128630}" type="slidenum">
              <a:rPr lang="zh-CN" altLang="en-US" smtClean="0"/>
              <a:t>‹#›</a:t>
            </a:fld>
            <a:endParaRPr lang="en-US" altLang="zh-CN"/>
          </a:p>
        </p:txBody>
      </p:sp>
    </p:spTree>
    <p:extLst>
      <p:ext uri="{BB962C8B-B14F-4D97-AF65-F5344CB8AC3E}">
        <p14:creationId xmlns:p14="http://schemas.microsoft.com/office/powerpoint/2010/main" val="26250165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9E1D4850-ECA0-482C-A231-BD368BEE3842}" type="datetime1">
              <a:rPr lang="zh-CN" altLang="en-US" smtClean="0"/>
              <a:t>2019/8/13</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2444A172-4E83-4F69-8704-F1E497128630}" type="slidenum">
              <a:rPr lang="zh-CN" altLang="en-US" smtClean="0"/>
              <a:t>‹#›</a:t>
            </a:fld>
            <a:endParaRPr lang="en-US" altLang="zh-CN"/>
          </a:p>
        </p:txBody>
      </p:sp>
    </p:spTree>
    <p:extLst>
      <p:ext uri="{BB962C8B-B14F-4D97-AF65-F5344CB8AC3E}">
        <p14:creationId xmlns:p14="http://schemas.microsoft.com/office/powerpoint/2010/main" val="1417415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9E1D4850-ECA0-482C-A231-BD368BEE3842}" type="datetime1">
              <a:rPr lang="zh-CN" altLang="en-US" smtClean="0"/>
              <a:t>2019/8/13</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2444A172-4E83-4F69-8704-F1E497128630}" type="slidenum">
              <a:rPr lang="zh-CN" altLang="en-US" smtClean="0"/>
              <a:t>‹#›</a:t>
            </a:fld>
            <a:endParaRPr lang="en-US" altLang="zh-CN"/>
          </a:p>
        </p:txBody>
      </p:sp>
    </p:spTree>
    <p:extLst>
      <p:ext uri="{BB962C8B-B14F-4D97-AF65-F5344CB8AC3E}">
        <p14:creationId xmlns:p14="http://schemas.microsoft.com/office/powerpoint/2010/main" val="41323618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自定义版式">
    <p:bg>
      <p:bgPr>
        <a:solidFill>
          <a:schemeClr val="bg1"/>
        </a:solidFill>
        <a:effectLst/>
      </p:bgPr>
    </p:bg>
    <p:spTree>
      <p:nvGrpSpPr>
        <p:cNvPr id="1" name=""/>
        <p:cNvGrpSpPr/>
        <p:nvPr/>
      </p:nvGrpSpPr>
      <p:grpSpPr>
        <a:xfrm>
          <a:off x="0" y="0"/>
          <a:ext cx="0" cy="0"/>
          <a:chOff x="0" y="0"/>
          <a:chExt cx="0" cy="0"/>
        </a:xfrm>
      </p:grpSpPr>
      <p:sp>
        <p:nvSpPr>
          <p:cNvPr id="3" name="矩形 2"/>
          <p:cNvSpPr/>
          <p:nvPr userDrawn="1"/>
        </p:nvSpPr>
        <p:spPr>
          <a:xfrm>
            <a:off x="0" y="-19050"/>
            <a:ext cx="12192000" cy="855663"/>
          </a:xfrm>
          <a:prstGeom prst="rect">
            <a:avLst/>
          </a:prstGeom>
          <a:gradFill>
            <a:gsLst>
              <a:gs pos="0">
                <a:srgbClr val="00B0F0"/>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solidFill>
                <a:schemeClr val="tx2"/>
              </a:solidFill>
            </a:endParaRPr>
          </a:p>
        </p:txBody>
      </p:sp>
      <p:sp>
        <p:nvSpPr>
          <p:cNvPr id="4" name="矩形 3"/>
          <p:cNvSpPr/>
          <p:nvPr userDrawn="1"/>
        </p:nvSpPr>
        <p:spPr>
          <a:xfrm>
            <a:off x="0" y="860425"/>
            <a:ext cx="12192000" cy="9207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p>
        </p:txBody>
      </p:sp>
      <p:sp>
        <p:nvSpPr>
          <p:cNvPr id="12" name="标题 11"/>
          <p:cNvSpPr>
            <a:spLocks noGrp="1"/>
          </p:cNvSpPr>
          <p:nvPr>
            <p:ph type="title"/>
          </p:nvPr>
        </p:nvSpPr>
        <p:spPr>
          <a:xfrm>
            <a:off x="609600" y="127623"/>
            <a:ext cx="10972800" cy="709089"/>
          </a:xfrm>
        </p:spPr>
        <p:txBody>
          <a:bodyPr anchor="b">
            <a:normAutofit/>
          </a:bodyPr>
          <a:lstStyle>
            <a:lvl1pPr algn="l">
              <a:defRPr sz="3200" b="1" spc="0">
                <a:solidFill>
                  <a:schemeClr val="tx2"/>
                </a:solidFill>
                <a:latin typeface="微软雅黑" panose="020B0503020204020204" pitchFamily="34" charset="-122"/>
                <a:ea typeface="微软雅黑" panose="020B0503020204020204" pitchFamily="34" charset="-122"/>
              </a:defRPr>
            </a:lvl1pPr>
          </a:lstStyle>
          <a:p>
            <a:r>
              <a:rPr lang="zh-CN" altLang="en-US" noProof="1" smtClean="0"/>
              <a:t>单击此处编辑母版标题样式</a:t>
            </a:r>
            <a:endParaRPr lang="zh-CN" altLang="en-US" noProof="1"/>
          </a:p>
        </p:txBody>
      </p:sp>
      <p:sp>
        <p:nvSpPr>
          <p:cNvPr id="5" name="日期占位符 2"/>
          <p:cNvSpPr>
            <a:spLocks noGrp="1"/>
          </p:cNvSpPr>
          <p:nvPr>
            <p:ph type="dt" sz="half" idx="10"/>
          </p:nvPr>
        </p:nvSpPr>
        <p:spPr>
          <a:xfrm>
            <a:off x="609600" y="6448426"/>
            <a:ext cx="2844800" cy="365125"/>
          </a:xfrm>
        </p:spPr>
        <p:txBody>
          <a:bodyPr/>
          <a:lstStyle>
            <a:lvl1pPr>
              <a:defRPr/>
            </a:lvl1pPr>
          </a:lstStyle>
          <a:p>
            <a:pPr>
              <a:defRPr/>
            </a:pPr>
            <a:fld id="{CB1D84DE-2DFA-42E4-9B75-B79251375993}" type="datetime1">
              <a:rPr lang="zh-CN" altLang="en-US"/>
              <a:t>2019/8/13</a:t>
            </a:fld>
            <a:endParaRPr lang="zh-CN" altLang="en-US"/>
          </a:p>
        </p:txBody>
      </p:sp>
      <p:sp>
        <p:nvSpPr>
          <p:cNvPr id="6" name="页脚占位符 3"/>
          <p:cNvSpPr>
            <a:spLocks noGrp="1"/>
          </p:cNvSpPr>
          <p:nvPr>
            <p:ph type="ftr" sz="quarter" idx="11"/>
          </p:nvPr>
        </p:nvSpPr>
        <p:spPr>
          <a:xfrm>
            <a:off x="4165600" y="6448426"/>
            <a:ext cx="3860800" cy="365125"/>
          </a:xfrm>
        </p:spPr>
        <p:txBody>
          <a:bodyPr/>
          <a:lstStyle>
            <a:lvl1pPr>
              <a:defRPr/>
            </a:lvl1pPr>
          </a:lstStyle>
          <a:p>
            <a:pPr>
              <a:defRPr/>
            </a:pPr>
            <a:endParaRPr lang="zh-CN" altLang="en-US"/>
          </a:p>
        </p:txBody>
      </p:sp>
      <p:sp>
        <p:nvSpPr>
          <p:cNvPr id="7" name="灯片编号占位符 4"/>
          <p:cNvSpPr>
            <a:spLocks noGrp="1"/>
          </p:cNvSpPr>
          <p:nvPr>
            <p:ph type="sldNum" sz="quarter" idx="12"/>
          </p:nvPr>
        </p:nvSpPr>
        <p:spPr>
          <a:xfrm>
            <a:off x="9203267" y="6448426"/>
            <a:ext cx="2844800" cy="365125"/>
          </a:xfrm>
        </p:spPr>
        <p:txBody>
          <a:bodyPr/>
          <a:lstStyle>
            <a:lvl1pPr>
              <a:defRPr b="1" smtClean="0">
                <a:solidFill>
                  <a:schemeClr val="tx1"/>
                </a:solidFill>
              </a:defRPr>
            </a:lvl1pPr>
          </a:lstStyle>
          <a:p>
            <a:pPr>
              <a:defRPr/>
            </a:pPr>
            <a:fld id="{E664492E-DC15-4604-BA9C-9B07624EC224}" type="slidenum">
              <a:rPr lang="zh-CN" altLang="en-US"/>
              <a:t>‹#›</a:t>
            </a:fld>
            <a:endParaRPr lang="en-US" altLang="zh-CN"/>
          </a:p>
        </p:txBody>
      </p:sp>
    </p:spTree>
    <p:extLst>
      <p:ext uri="{BB962C8B-B14F-4D97-AF65-F5344CB8AC3E}">
        <p14:creationId xmlns:p14="http://schemas.microsoft.com/office/powerpoint/2010/main" val="2888452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自定义版式">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0" y="2276475"/>
            <a:ext cx="12192000" cy="19446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b="1" noProof="1">
              <a:solidFill>
                <a:schemeClr val="bg1"/>
              </a:solidFill>
            </a:endParaRPr>
          </a:p>
        </p:txBody>
      </p:sp>
      <p:sp>
        <p:nvSpPr>
          <p:cNvPr id="2" name="标题 1"/>
          <p:cNvSpPr>
            <a:spLocks noGrp="1"/>
          </p:cNvSpPr>
          <p:nvPr>
            <p:ph type="title"/>
          </p:nvPr>
        </p:nvSpPr>
        <p:spPr>
          <a:xfrm>
            <a:off x="609600" y="2708920"/>
            <a:ext cx="10972800" cy="1143000"/>
          </a:xfrm>
        </p:spPr>
        <p:txBody>
          <a:bodyPr>
            <a:normAutofit/>
          </a:bodyPr>
          <a:lstStyle>
            <a:lvl1pPr>
              <a:defRPr sz="4400" b="1">
                <a:solidFill>
                  <a:schemeClr val="bg1"/>
                </a:solidFill>
                <a:latin typeface="黑体" panose="02010609060101010101" pitchFamily="49" charset="-122"/>
                <a:ea typeface="黑体" panose="02010609060101010101" pitchFamily="49" charset="-122"/>
              </a:defRPr>
            </a:lvl1pPr>
          </a:lstStyle>
          <a:p>
            <a:r>
              <a:rPr lang="zh-CN" altLang="en-US" noProof="1" smtClean="0"/>
              <a:t>单击此处编辑母版标题样式</a:t>
            </a:r>
            <a:endParaRPr lang="zh-CN" altLang="en-US" noProof="1"/>
          </a:p>
        </p:txBody>
      </p:sp>
      <p:sp>
        <p:nvSpPr>
          <p:cNvPr id="4" name="日期占位符 2"/>
          <p:cNvSpPr>
            <a:spLocks noGrp="1"/>
          </p:cNvSpPr>
          <p:nvPr>
            <p:ph type="dt" sz="half" idx="10"/>
          </p:nvPr>
        </p:nvSpPr>
        <p:spPr>
          <a:xfrm>
            <a:off x="609600" y="6448426"/>
            <a:ext cx="2844800" cy="365125"/>
          </a:xfrm>
        </p:spPr>
        <p:txBody>
          <a:bodyPr/>
          <a:lstStyle>
            <a:lvl1pPr>
              <a:defRPr/>
            </a:lvl1pPr>
          </a:lstStyle>
          <a:p>
            <a:pPr>
              <a:defRPr/>
            </a:pPr>
            <a:fld id="{E7EE16C6-A3D8-4DA7-916F-A39043A9EEF5}" type="datetime1">
              <a:rPr lang="zh-CN" altLang="en-US"/>
              <a:t>2019/8/13</a:t>
            </a:fld>
            <a:endParaRPr lang="zh-CN" altLang="en-US"/>
          </a:p>
        </p:txBody>
      </p:sp>
      <p:sp>
        <p:nvSpPr>
          <p:cNvPr id="5" name="页脚占位符 3"/>
          <p:cNvSpPr>
            <a:spLocks noGrp="1"/>
          </p:cNvSpPr>
          <p:nvPr>
            <p:ph type="ftr" sz="quarter" idx="11"/>
          </p:nvPr>
        </p:nvSpPr>
        <p:spPr>
          <a:xfrm>
            <a:off x="4165600" y="6448426"/>
            <a:ext cx="3860800" cy="365125"/>
          </a:xfrm>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a:xfrm>
            <a:off x="11377085" y="6448426"/>
            <a:ext cx="670983" cy="365125"/>
          </a:xfrm>
        </p:spPr>
        <p:txBody>
          <a:bodyPr/>
          <a:lstStyle>
            <a:lvl1pPr>
              <a:defRPr b="1" smtClean="0">
                <a:solidFill>
                  <a:schemeClr val="tx1"/>
                </a:solidFill>
              </a:defRPr>
            </a:lvl1pPr>
          </a:lstStyle>
          <a:p>
            <a:pPr>
              <a:defRPr/>
            </a:pPr>
            <a:fld id="{0D7852CE-4EAA-4B51-809A-FD43447BFCB0}" type="slidenum">
              <a:rPr lang="zh-CN" altLang="en-US"/>
              <a:t>‹#›</a:t>
            </a:fld>
            <a:endParaRPr lang="en-US" altLang="zh-C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自定义版式">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a:xfrm>
            <a:off x="0" y="6721476"/>
            <a:ext cx="12192000" cy="1254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noProof="1"/>
          </a:p>
        </p:txBody>
      </p:sp>
      <p:sp>
        <p:nvSpPr>
          <p:cNvPr id="3" name="日期占位符 2"/>
          <p:cNvSpPr>
            <a:spLocks noGrp="1"/>
          </p:cNvSpPr>
          <p:nvPr>
            <p:ph type="dt" sz="half" idx="10"/>
          </p:nvPr>
        </p:nvSpPr>
        <p:spPr/>
        <p:txBody>
          <a:bodyPr/>
          <a:lstStyle>
            <a:lvl1pPr>
              <a:defRPr/>
            </a:lvl1pPr>
          </a:lstStyle>
          <a:p>
            <a:pPr>
              <a:defRPr/>
            </a:pPr>
            <a:fld id="{4CEA7167-28FF-444C-BDC9-C34BE187E0C5}" type="datetime1">
              <a:rPr lang="zh-CN" altLang="en-US"/>
              <a:t>2019/8/13</a:t>
            </a:fld>
            <a:endParaRPr lang="zh-CN" altLang="en-US"/>
          </a:p>
        </p:txBody>
      </p:sp>
      <p:sp>
        <p:nvSpPr>
          <p:cNvPr id="4" name="页脚占位符 3"/>
          <p:cNvSpPr>
            <a:spLocks noGrp="1"/>
          </p:cNvSpPr>
          <p:nvPr>
            <p:ph type="ftr" sz="quarter" idx="11"/>
          </p:nvPr>
        </p:nvSpPr>
        <p:spPr/>
        <p:txBody>
          <a:bodyPr/>
          <a:lstStyle>
            <a:lvl1pPr>
              <a:defRPr/>
            </a:lvl1pPr>
          </a:lstStyle>
          <a:p>
            <a:pPr>
              <a:defRPr/>
            </a:pPr>
            <a:endParaRPr lang="zh-CN" altLang="en-US"/>
          </a:p>
        </p:txBody>
      </p:sp>
      <p:sp>
        <p:nvSpPr>
          <p:cNvPr id="5" name="灯片编号占位符 4"/>
          <p:cNvSpPr>
            <a:spLocks noGrp="1"/>
          </p:cNvSpPr>
          <p:nvPr>
            <p:ph type="sldNum" sz="quarter" idx="12"/>
          </p:nvPr>
        </p:nvSpPr>
        <p:spPr/>
        <p:txBody>
          <a:bodyPr/>
          <a:lstStyle>
            <a:lvl1pPr>
              <a:defRPr smtClean="0"/>
            </a:lvl1pPr>
          </a:lstStyle>
          <a:p>
            <a:pPr>
              <a:defRPr/>
            </a:pPr>
            <a:fld id="{4D4A6E81-61AC-4C8E-8C98-934DDB17D66D}" type="slidenum">
              <a:rPr lang="zh-CN" altLang="en-US"/>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19577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1727289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125760"/>
            <a:ext cx="10972800" cy="854968"/>
          </a:xfrm>
        </p:spPr>
        <p:txBody>
          <a:bodyPr/>
          <a:lstStyle>
            <a:lvl1pPr>
              <a:defRPr sz="3200"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内容占位符 2"/>
          <p:cNvSpPr>
            <a:spLocks noGrp="1"/>
          </p:cNvSpPr>
          <p:nvPr>
            <p:ph idx="1"/>
          </p:nvPr>
        </p:nvSpPr>
        <p:spPr>
          <a:xfrm>
            <a:off x="431371" y="1340769"/>
            <a:ext cx="10972800" cy="4525963"/>
          </a:xfrm>
        </p:spPr>
        <p:txBody>
          <a:bodyPr/>
          <a:lstStyle>
            <a:lvl1pPr>
              <a:lnSpc>
                <a:spcPct val="150000"/>
              </a:lnSpc>
              <a:defRPr>
                <a:latin typeface="微软雅黑" panose="020B0503020204020204" pitchFamily="34" charset="-122"/>
                <a:ea typeface="微软雅黑" panose="020B0503020204020204" pitchFamily="34" charset="-122"/>
              </a:defRPr>
            </a:lvl1pPr>
            <a:lvl2pPr>
              <a:lnSpc>
                <a:spcPct val="150000"/>
              </a:lnSpc>
              <a:defRPr>
                <a:latin typeface="微软雅黑" panose="020B0503020204020204" pitchFamily="34" charset="-122"/>
                <a:ea typeface="微软雅黑" panose="020B0503020204020204" pitchFamily="34" charset="-122"/>
              </a:defRPr>
            </a:lvl2pPr>
            <a:lvl3pPr>
              <a:lnSpc>
                <a:spcPct val="150000"/>
              </a:lnSpc>
              <a:defRPr>
                <a:latin typeface="微软雅黑" panose="020B0503020204020204" pitchFamily="34" charset="-122"/>
                <a:ea typeface="微软雅黑" panose="020B0503020204020204" pitchFamily="34" charset="-122"/>
              </a:defRPr>
            </a:lvl3pPr>
            <a:lvl4pPr>
              <a:lnSpc>
                <a:spcPct val="150000"/>
              </a:lnSpc>
              <a:defRPr>
                <a:latin typeface="微软雅黑" panose="020B0503020204020204" pitchFamily="34" charset="-122"/>
                <a:ea typeface="微软雅黑" panose="020B0503020204020204" pitchFamily="34" charset="-122"/>
              </a:defRPr>
            </a:lvl4pPr>
            <a:lvl5pPr>
              <a:lnSpc>
                <a:spcPct val="150000"/>
              </a:lnSpc>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4318668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30977078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530083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50466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918368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7358204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940031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719958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29483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587415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639233" y="1066800"/>
            <a:ext cx="10972800" cy="685800"/>
          </a:xfrm>
          <a:prstGeom prst="rect">
            <a:avLst/>
          </a:prstGeom>
        </p:spPr>
        <p:txBody>
          <a:bodyPr/>
          <a:lstStyle/>
          <a:p>
            <a:r>
              <a:rPr lang="zh-CN" altLang="en-US"/>
              <a:t>单击此处编辑母版标题样式</a:t>
            </a:r>
          </a:p>
        </p:txBody>
      </p:sp>
      <p:sp>
        <p:nvSpPr>
          <p:cNvPr id="3" name="图表占位符 2"/>
          <p:cNvSpPr>
            <a:spLocks noGrp="1"/>
          </p:cNvSpPr>
          <p:nvPr>
            <p:ph type="chart" idx="1"/>
          </p:nvPr>
        </p:nvSpPr>
        <p:spPr>
          <a:xfrm>
            <a:off x="639233" y="1828800"/>
            <a:ext cx="10972800" cy="4724400"/>
          </a:xfrm>
          <a:prstGeom prst="rect">
            <a:avLst/>
          </a:prstGeom>
        </p:spPr>
        <p:txBody>
          <a:bodyPr rtlCol="0">
            <a:normAutofit/>
          </a:bodyPr>
          <a:lstStyle/>
          <a:p>
            <a:pPr lvl="0"/>
            <a:r>
              <a:rPr lang="zh-CN" altLang="en-US" noProof="0"/>
              <a:t>单击图标添加图表</a:t>
            </a:r>
          </a:p>
        </p:txBody>
      </p:sp>
    </p:spTree>
    <p:extLst>
      <p:ext uri="{BB962C8B-B14F-4D97-AF65-F5344CB8AC3E}">
        <p14:creationId xmlns:p14="http://schemas.microsoft.com/office/powerpoint/2010/main" val="4232955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87195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133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a:prstGeom prst="rect">
            <a:avLst/>
          </a:prstGeo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Tree>
    <p:extLst>
      <p:ext uri="{BB962C8B-B14F-4D97-AF65-F5344CB8AC3E}">
        <p14:creationId xmlns:p14="http://schemas.microsoft.com/office/powerpoint/2010/main" val="2799757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Tree>
    <p:extLst>
      <p:ext uri="{BB962C8B-B14F-4D97-AF65-F5344CB8AC3E}">
        <p14:creationId xmlns:p14="http://schemas.microsoft.com/office/powerpoint/2010/main" val="1086792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2489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kumimoji="1" sz="3300">
          <a:solidFill>
            <a:schemeClr val="tx2"/>
          </a:solidFill>
          <a:latin typeface="+mj-lt"/>
          <a:ea typeface="+mj-ea"/>
          <a:cs typeface="宋体" panose="02010600030101010101" pitchFamily="2" charset="-122"/>
        </a:defRPr>
      </a:lvl1pPr>
      <a:lvl2pPr algn="ctr" rtl="0" eaLnBrk="0" fontAlgn="base" hangingPunct="0">
        <a:spcBef>
          <a:spcPct val="0"/>
        </a:spcBef>
        <a:spcAft>
          <a:spcPct val="0"/>
        </a:spcAft>
        <a:defRPr kumimoji="1" sz="3300">
          <a:solidFill>
            <a:schemeClr val="tx2"/>
          </a:solidFill>
          <a:latin typeface="Arial" panose="020B0604020202020204" pitchFamily="34" charset="0"/>
          <a:ea typeface="宋体" panose="02010600030101010101" pitchFamily="2" charset="-122"/>
          <a:cs typeface="宋体" panose="02010600030101010101" pitchFamily="2" charset="-122"/>
        </a:defRPr>
      </a:lvl2pPr>
      <a:lvl3pPr algn="ctr" rtl="0" eaLnBrk="0" fontAlgn="base" hangingPunct="0">
        <a:spcBef>
          <a:spcPct val="0"/>
        </a:spcBef>
        <a:spcAft>
          <a:spcPct val="0"/>
        </a:spcAft>
        <a:defRPr kumimoji="1" sz="3300">
          <a:solidFill>
            <a:schemeClr val="tx2"/>
          </a:solidFill>
          <a:latin typeface="Arial" panose="020B0604020202020204" pitchFamily="34" charset="0"/>
          <a:ea typeface="宋体" panose="02010600030101010101" pitchFamily="2" charset="-122"/>
          <a:cs typeface="宋体" panose="02010600030101010101" pitchFamily="2" charset="-122"/>
        </a:defRPr>
      </a:lvl3pPr>
      <a:lvl4pPr algn="ctr" rtl="0" eaLnBrk="0" fontAlgn="base" hangingPunct="0">
        <a:spcBef>
          <a:spcPct val="0"/>
        </a:spcBef>
        <a:spcAft>
          <a:spcPct val="0"/>
        </a:spcAft>
        <a:defRPr kumimoji="1" sz="3300">
          <a:solidFill>
            <a:schemeClr val="tx2"/>
          </a:solidFill>
          <a:latin typeface="Arial" panose="020B0604020202020204" pitchFamily="34" charset="0"/>
          <a:ea typeface="宋体" panose="02010600030101010101" pitchFamily="2" charset="-122"/>
          <a:cs typeface="宋体" panose="02010600030101010101" pitchFamily="2" charset="-122"/>
        </a:defRPr>
      </a:lvl4pPr>
      <a:lvl5pPr algn="ctr" rtl="0" eaLnBrk="0" fontAlgn="base" hangingPunct="0">
        <a:spcBef>
          <a:spcPct val="0"/>
        </a:spcBef>
        <a:spcAft>
          <a:spcPct val="0"/>
        </a:spcAft>
        <a:defRPr kumimoji="1" sz="3300">
          <a:solidFill>
            <a:schemeClr val="tx2"/>
          </a:solidFill>
          <a:latin typeface="Arial" panose="020B0604020202020204" pitchFamily="34" charset="0"/>
          <a:ea typeface="宋体" panose="02010600030101010101" pitchFamily="2" charset="-122"/>
          <a:cs typeface="宋体" panose="02010600030101010101" pitchFamily="2" charset="-122"/>
        </a:defRPr>
      </a:lvl5pPr>
      <a:lvl6pPr marL="3429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6pPr>
      <a:lvl7pPr marL="6858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7pPr>
      <a:lvl8pPr marL="10287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8pPr>
      <a:lvl9pPr marL="1371600" algn="ctr" rtl="0" fontAlgn="base">
        <a:spcBef>
          <a:spcPct val="0"/>
        </a:spcBef>
        <a:spcAft>
          <a:spcPct val="0"/>
        </a:spcAft>
        <a:defRPr sz="3300">
          <a:solidFill>
            <a:schemeClr val="tx2"/>
          </a:solidFill>
          <a:latin typeface="Arial" panose="020B0604020202020204" pitchFamily="34" charset="0"/>
          <a:ea typeface="宋体" panose="02010600030101010101" pitchFamily="2" charset="-122"/>
        </a:defRPr>
      </a:lvl9pPr>
    </p:titleStyle>
    <p:bodyStyle>
      <a:lvl1pPr marL="257175" indent="-257175" algn="l" rtl="0" eaLnBrk="0" fontAlgn="base" hangingPunct="0">
        <a:spcBef>
          <a:spcPct val="20000"/>
        </a:spcBef>
        <a:spcAft>
          <a:spcPct val="0"/>
        </a:spcAft>
        <a:buChar char="•"/>
        <a:defRPr kumimoji="1" sz="2400">
          <a:solidFill>
            <a:schemeClr val="tx1"/>
          </a:solidFill>
          <a:latin typeface="+mn-lt"/>
          <a:ea typeface="+mn-ea"/>
          <a:cs typeface="宋体" panose="02010600030101010101" pitchFamily="2" charset="-122"/>
        </a:defRPr>
      </a:lvl1pPr>
      <a:lvl2pPr marL="557213" indent="-214313" algn="l" rtl="0" eaLnBrk="0" fontAlgn="base" hangingPunct="0">
        <a:spcBef>
          <a:spcPct val="20000"/>
        </a:spcBef>
        <a:spcAft>
          <a:spcPct val="0"/>
        </a:spcAft>
        <a:buChar char="–"/>
        <a:defRPr kumimoji="1" sz="2100">
          <a:solidFill>
            <a:schemeClr val="tx1"/>
          </a:solidFill>
          <a:latin typeface="+mn-lt"/>
          <a:ea typeface="+mn-ea"/>
        </a:defRPr>
      </a:lvl2pPr>
      <a:lvl3pPr marL="857250" indent="-171450" algn="l" rtl="0" eaLnBrk="0" fontAlgn="base" hangingPunct="0">
        <a:spcBef>
          <a:spcPct val="20000"/>
        </a:spcBef>
        <a:spcAft>
          <a:spcPct val="0"/>
        </a:spcAft>
        <a:buChar char="•"/>
        <a:defRPr kumimoji="1" sz="1800">
          <a:solidFill>
            <a:schemeClr val="tx1"/>
          </a:solidFill>
          <a:latin typeface="+mn-lt"/>
          <a:ea typeface="+mn-ea"/>
        </a:defRPr>
      </a:lvl3pPr>
      <a:lvl4pPr marL="1200150" indent="-171450" algn="l" rtl="0" eaLnBrk="0" fontAlgn="base" hangingPunct="0">
        <a:spcBef>
          <a:spcPct val="20000"/>
        </a:spcBef>
        <a:spcAft>
          <a:spcPct val="0"/>
        </a:spcAft>
        <a:buChar char="–"/>
        <a:defRPr kumimoji="1" sz="1500">
          <a:solidFill>
            <a:schemeClr val="tx1"/>
          </a:solidFill>
          <a:latin typeface="+mn-lt"/>
          <a:ea typeface="+mn-ea"/>
        </a:defRPr>
      </a:lvl4pPr>
      <a:lvl5pPr marL="1543050" indent="-171450" algn="l" rtl="0" eaLnBrk="0" fontAlgn="base" hangingPunct="0">
        <a:spcBef>
          <a:spcPct val="20000"/>
        </a:spcBef>
        <a:spcAft>
          <a:spcPct val="0"/>
        </a:spcAft>
        <a:buChar char="»"/>
        <a:defRPr kumimoji="1"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48FC7E3-DCD9-461B-A286-5C23D2C4DC95}" type="datetime1">
              <a:rPr lang="zh-CN" altLang="en-US" smtClean="0"/>
              <a:t>2019/8/13</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5599C96-7855-464A-8DE1-2691D5F9A571}" type="slidenum">
              <a:rPr lang="zh-CN" altLang="en-US" smtClean="0"/>
              <a:t>‹#›</a:t>
            </a:fld>
            <a:endParaRPr lang="en-US" altLang="zh-CN"/>
          </a:p>
        </p:txBody>
      </p:sp>
    </p:spTree>
    <p:extLst>
      <p:ext uri="{BB962C8B-B14F-4D97-AF65-F5344CB8AC3E}">
        <p14:creationId xmlns:p14="http://schemas.microsoft.com/office/powerpoint/2010/main" val="67942015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650" r:id="rId13"/>
    <p:sldLayoutId id="214748365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E1D4850-ECA0-482C-A231-BD368BEE3842}" type="datetime1">
              <a:rPr lang="zh-CN" altLang="en-US" smtClean="0"/>
              <a:t>2019/8/13</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444A172-4E83-4F69-8704-F1E497128630}" type="slidenum">
              <a:rPr lang="zh-CN" altLang="en-US" smtClean="0"/>
              <a:t>‹#›</a:t>
            </a:fld>
            <a:endParaRPr lang="en-US" altLang="zh-CN"/>
          </a:p>
        </p:txBody>
      </p:sp>
    </p:spTree>
    <p:extLst>
      <p:ext uri="{BB962C8B-B14F-4D97-AF65-F5344CB8AC3E}">
        <p14:creationId xmlns:p14="http://schemas.microsoft.com/office/powerpoint/2010/main" val="195521732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656" r:id="rId13"/>
    <p:sldLayoutId id="214748365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098" name="标题占位符 1"/>
          <p:cNvSpPr>
            <a:spLocks noGrp="1"/>
          </p:cNvSpPr>
          <p:nvPr>
            <p:ph type="title"/>
          </p:nvPr>
        </p:nvSpPr>
        <p:spPr bwMode="auto">
          <a:xfrm>
            <a:off x="609600" y="44624"/>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4099" name="文本占位符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9489136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4000">
          <a:solidFill>
            <a:schemeClr val="bg1"/>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1" fontAlgn="base" hangingPunct="1">
        <a:spcBef>
          <a:spcPct val="0"/>
        </a:spcBef>
        <a:spcAft>
          <a:spcPct val="0"/>
        </a:spcAft>
        <a:defRPr sz="4400">
          <a:solidFill>
            <a:schemeClr val="tx1"/>
          </a:solidFill>
          <a:latin typeface="Calibri" pitchFamily="34" charset="0"/>
          <a:ea typeface="宋体" pitchFamily="2" charset="-122"/>
        </a:defRPr>
      </a:lvl6pPr>
      <a:lvl7pPr marL="914400" algn="ctr" rtl="0" eaLnBrk="1" fontAlgn="base" hangingPunct="1">
        <a:spcBef>
          <a:spcPct val="0"/>
        </a:spcBef>
        <a:spcAft>
          <a:spcPct val="0"/>
        </a:spcAft>
        <a:defRPr sz="4400">
          <a:solidFill>
            <a:schemeClr val="tx1"/>
          </a:solidFill>
          <a:latin typeface="Calibri" pitchFamily="34" charset="0"/>
          <a:ea typeface="宋体" pitchFamily="2" charset="-122"/>
        </a:defRPr>
      </a:lvl7pPr>
      <a:lvl8pPr marL="1371600" algn="ctr" rtl="0" eaLnBrk="1" fontAlgn="base" hangingPunct="1">
        <a:spcBef>
          <a:spcPct val="0"/>
        </a:spcBef>
        <a:spcAft>
          <a:spcPct val="0"/>
        </a:spcAft>
        <a:defRPr sz="4400">
          <a:solidFill>
            <a:schemeClr val="tx1"/>
          </a:solidFill>
          <a:latin typeface="Calibri" pitchFamily="34" charset="0"/>
          <a:ea typeface="宋体" pitchFamily="2" charset="-122"/>
        </a:defRPr>
      </a:lvl8pPr>
      <a:lvl9pPr marL="1828800" algn="ctr" rtl="0" eaLnBrk="1" fontAlgn="base" hangingPunct="1">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hyperlink" Target="mailto:xiugl@ecust.edu.cn"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00.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4.png"/><Relationship Id="rId7" Type="http://schemas.openxmlformats.org/officeDocument/2006/relationships/image" Target="../media/image88.emf"/><Relationship Id="rId2" Type="http://schemas.openxmlformats.org/officeDocument/2006/relationships/notesSlide" Target="../notesSlides/notesSlide99.xml"/><Relationship Id="rId1" Type="http://schemas.openxmlformats.org/officeDocument/2006/relationships/slideLayout" Target="../slideLayouts/slideLayout3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10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00.xml"/><Relationship Id="rId1" Type="http://schemas.openxmlformats.org/officeDocument/2006/relationships/slideLayout" Target="../slideLayouts/slideLayout37.xml"/><Relationship Id="rId5" Type="http://schemas.openxmlformats.org/officeDocument/2006/relationships/image" Target="../media/image92.jpeg"/><Relationship Id="rId4" Type="http://schemas.openxmlformats.org/officeDocument/2006/relationships/image" Target="../media/image91.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7.xml"/></Relationships>
</file>

<file path=ppt/slides/_rels/slide10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2.xml"/><Relationship Id="rId1" Type="http://schemas.openxmlformats.org/officeDocument/2006/relationships/slideLayout" Target="../slideLayouts/slideLayout37.xml"/><Relationship Id="rId5" Type="http://schemas.openxmlformats.org/officeDocument/2006/relationships/image" Target="../media/image94.emf"/><Relationship Id="rId4" Type="http://schemas.openxmlformats.org/officeDocument/2006/relationships/image" Target="../media/image93.jpeg"/></Relationships>
</file>

<file path=ppt/slides/_rels/slide10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97.jpeg"/><Relationship Id="rId2" Type="http://schemas.openxmlformats.org/officeDocument/2006/relationships/notesSlide" Target="../notesSlides/notesSlide103.xml"/><Relationship Id="rId1" Type="http://schemas.openxmlformats.org/officeDocument/2006/relationships/slideLayout" Target="../slideLayouts/slideLayout37.xml"/><Relationship Id="rId6" Type="http://schemas.openxmlformats.org/officeDocument/2006/relationships/image" Target="../media/image96.jpeg"/><Relationship Id="rId5" Type="http://schemas.openxmlformats.org/officeDocument/2006/relationships/image" Target="../media/image22.png"/><Relationship Id="rId4" Type="http://schemas.openxmlformats.org/officeDocument/2006/relationships/image" Target="../media/image95.emf"/></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7.xml"/></Relationships>
</file>

<file path=ppt/slides/_rels/slide1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1.xml"/><Relationship Id="rId1" Type="http://schemas.openxmlformats.org/officeDocument/2006/relationships/slideLayout" Target="../slideLayouts/slideLayout37.xml"/><Relationship Id="rId4" Type="http://schemas.openxmlformats.org/officeDocument/2006/relationships/image" Target="../media/image99.png"/></Relationships>
</file>

<file path=ppt/slides/_rels/slide11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2.xml"/><Relationship Id="rId1" Type="http://schemas.openxmlformats.org/officeDocument/2006/relationships/slideLayout" Target="../slideLayouts/slideLayout37.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5.xml"/><Relationship Id="rId1" Type="http://schemas.openxmlformats.org/officeDocument/2006/relationships/slideLayout" Target="../slideLayouts/slideLayout3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6.xml"/><Relationship Id="rId1" Type="http://schemas.openxmlformats.org/officeDocument/2006/relationships/slideLayout" Target="../slideLayouts/slideLayout37.xml"/><Relationship Id="rId4" Type="http://schemas.openxmlformats.org/officeDocument/2006/relationships/image" Target="../media/image106.jpeg"/></Relationships>
</file>

<file path=ppt/slides/_rels/slide118.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17.xml"/><Relationship Id="rId1" Type="http://schemas.openxmlformats.org/officeDocument/2006/relationships/slideLayout" Target="../slideLayouts/slideLayout37.xml"/><Relationship Id="rId5" Type="http://schemas.openxmlformats.org/officeDocument/2006/relationships/image" Target="../media/image109.png"/><Relationship Id="rId4" Type="http://schemas.openxmlformats.org/officeDocument/2006/relationships/image" Target="../media/image108.emf"/></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7" Type="http://schemas.openxmlformats.org/officeDocument/2006/relationships/image" Target="../media/image112.png"/><Relationship Id="rId2" Type="http://schemas.openxmlformats.org/officeDocument/2006/relationships/slideLayout" Target="../slideLayouts/slideLayout37.xml"/><Relationship Id="rId1" Type="http://schemas.openxmlformats.org/officeDocument/2006/relationships/vmlDrawing" Target="../drawings/vmlDrawing5.vml"/><Relationship Id="rId6" Type="http://schemas.openxmlformats.org/officeDocument/2006/relationships/image" Target="../media/image110.png"/><Relationship Id="rId5" Type="http://schemas.openxmlformats.org/officeDocument/2006/relationships/oleObject" Target="../embeddings/oleObject6.bin"/><Relationship Id="rId4" Type="http://schemas.openxmlformats.org/officeDocument/2006/relationships/image" Target="../media/image1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9.xml"/><Relationship Id="rId1" Type="http://schemas.openxmlformats.org/officeDocument/2006/relationships/slideLayout" Target="../slideLayouts/slideLayout3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1.xml"/><Relationship Id="rId1" Type="http://schemas.openxmlformats.org/officeDocument/2006/relationships/slideLayout" Target="../slideLayouts/slideLayout37.xml"/><Relationship Id="rId4" Type="http://schemas.openxmlformats.org/officeDocument/2006/relationships/image" Target="../media/image114.png"/></Relationships>
</file>

<file path=ppt/slides/_rels/slide12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2.xml"/><Relationship Id="rId1" Type="http://schemas.openxmlformats.org/officeDocument/2006/relationships/slideLayout" Target="../slideLayouts/slideLayout37.xml"/><Relationship Id="rId4" Type="http://schemas.openxmlformats.org/officeDocument/2006/relationships/image" Target="../media/image116.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37.xml"/><Relationship Id="rId1" Type="http://schemas.openxmlformats.org/officeDocument/2006/relationships/vmlDrawing" Target="../drawings/vmlDrawing6.vml"/><Relationship Id="rId5" Type="http://schemas.openxmlformats.org/officeDocument/2006/relationships/image" Target="../media/image117.emf"/><Relationship Id="rId4" Type="http://schemas.openxmlformats.org/officeDocument/2006/relationships/oleObject" Target="../embeddings/oleObject7.bin"/></Relationships>
</file>

<file path=ppt/slides/_rels/slide12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4.xml"/><Relationship Id="rId1" Type="http://schemas.openxmlformats.org/officeDocument/2006/relationships/slideLayout" Target="../slideLayouts/slideLayout37.xml"/></Relationships>
</file>

<file path=ppt/slides/_rels/slide126.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notesSlide" Target="../notesSlides/notesSlide125.xml"/><Relationship Id="rId1" Type="http://schemas.openxmlformats.org/officeDocument/2006/relationships/slideLayout" Target="../slideLayouts/slideLayout3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12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6.xml"/><Relationship Id="rId1" Type="http://schemas.openxmlformats.org/officeDocument/2006/relationships/slideLayout" Target="../slideLayouts/slideLayout37.xml"/><Relationship Id="rId4" Type="http://schemas.openxmlformats.org/officeDocument/2006/relationships/image" Target="../media/image125.png"/></Relationships>
</file>

<file path=ppt/slides/_rels/slide1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7.xml"/><Relationship Id="rId1" Type="http://schemas.openxmlformats.org/officeDocument/2006/relationships/slideLayout" Target="../slideLayouts/slideLayout37.xml"/><Relationship Id="rId5" Type="http://schemas.openxmlformats.org/officeDocument/2006/relationships/image" Target="../media/image128.jpeg"/><Relationship Id="rId4" Type="http://schemas.openxmlformats.org/officeDocument/2006/relationships/image" Target="../media/image127.jpeg"/></Relationships>
</file>

<file path=ppt/slides/_rels/slide129.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128.xml"/><Relationship Id="rId1" Type="http://schemas.openxmlformats.org/officeDocument/2006/relationships/slideLayout" Target="../slideLayouts/slideLayout37.xml"/><Relationship Id="rId4" Type="http://schemas.openxmlformats.org/officeDocument/2006/relationships/image" Target="../media/image1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9.xml"/><Relationship Id="rId1" Type="http://schemas.openxmlformats.org/officeDocument/2006/relationships/slideLayout" Target="../slideLayouts/slideLayout37.xml"/><Relationship Id="rId4" Type="http://schemas.openxmlformats.org/officeDocument/2006/relationships/image" Target="../media/image132.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7.xml"/></Relationships>
</file>

<file path=ppt/slides/_rels/slide132.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notesSlide" Target="../notesSlides/notesSlide131.xml"/><Relationship Id="rId1" Type="http://schemas.openxmlformats.org/officeDocument/2006/relationships/slideLayout" Target="../slideLayouts/slideLayout3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7.xml"/></Relationships>
</file>

<file path=ppt/slides/_rels/slide134.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33.xml"/><Relationship Id="rId1" Type="http://schemas.openxmlformats.org/officeDocument/2006/relationships/slideLayout" Target="../slideLayouts/slideLayout37.xml"/></Relationships>
</file>

<file path=ppt/slides/_rels/slide13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4.xml"/><Relationship Id="rId1" Type="http://schemas.openxmlformats.org/officeDocument/2006/relationships/slideLayout" Target="../slideLayouts/slideLayout23.xml"/><Relationship Id="rId4" Type="http://schemas.openxmlformats.org/officeDocument/2006/relationships/image" Target="../media/image141.jpeg"/></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37.xml"/><Relationship Id="rId4" Type="http://schemas.openxmlformats.org/officeDocument/2006/relationships/image" Target="../media/image18.emf"/></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7.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7.xml"/><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37.xml"/><Relationship Id="rId4" Type="http://schemas.openxmlformats.org/officeDocument/2006/relationships/image" Target="../media/image21.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3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4.jpeg"/><Relationship Id="rId7"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37.xml"/><Relationship Id="rId6" Type="http://schemas.openxmlformats.org/officeDocument/2006/relationships/image" Target="../media/image28.jpeg"/><Relationship Id="rId11" Type="http://schemas.openxmlformats.org/officeDocument/2006/relationships/image" Target="../media/image22.png"/><Relationship Id="rId5" Type="http://schemas.openxmlformats.org/officeDocument/2006/relationships/image" Target="../media/image27.jpeg"/><Relationship Id="rId10" Type="http://schemas.openxmlformats.org/officeDocument/2006/relationships/image" Target="../media/image23.jpeg"/><Relationship Id="rId4" Type="http://schemas.openxmlformats.org/officeDocument/2006/relationships/image" Target="../media/image26.jpeg"/><Relationship Id="rId9" Type="http://schemas.openxmlformats.org/officeDocument/2006/relationships/image" Target="../media/image31.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8.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0.jpeg"/><Relationship Id="rId7"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37.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1.jpeg"/><Relationship Id="rId9"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7.xml"/><Relationship Id="rId1" Type="http://schemas.openxmlformats.org/officeDocument/2006/relationships/vmlDrawing" Target="../drawings/vmlDrawing1.vml"/><Relationship Id="rId5" Type="http://schemas.openxmlformats.org/officeDocument/2006/relationships/image" Target="../media/image39.png"/><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5.xml"/><Relationship Id="rId1" Type="http://schemas.openxmlformats.org/officeDocument/2006/relationships/slideLayout" Target="../slideLayouts/slideLayout37.xml"/><Relationship Id="rId5" Type="http://schemas.openxmlformats.org/officeDocument/2006/relationships/image" Target="../media/image42.jpeg"/><Relationship Id="rId4" Type="http://schemas.openxmlformats.org/officeDocument/2006/relationships/image" Target="../media/image41.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7.xml"/><Relationship Id="rId1" Type="http://schemas.openxmlformats.org/officeDocument/2006/relationships/vmlDrawing" Target="../drawings/vmlDrawing2.vml"/><Relationship Id="rId5" Type="http://schemas.openxmlformats.org/officeDocument/2006/relationships/image" Target="../media/image43.png"/><Relationship Id="rId4" Type="http://schemas.openxmlformats.org/officeDocument/2006/relationships/oleObject" Target="../embeddings/oleObject2.bin"/></Relationships>
</file>

<file path=ppt/slides/_rels/slide6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2.xml"/><Relationship Id="rId1" Type="http://schemas.openxmlformats.org/officeDocument/2006/relationships/slideLayout" Target="../slideLayouts/slideLayout37.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3.xml"/><Relationship Id="rId1" Type="http://schemas.openxmlformats.org/officeDocument/2006/relationships/slideLayout" Target="../slideLayouts/slideLayout37.xml"/><Relationship Id="rId4" Type="http://schemas.openxmlformats.org/officeDocument/2006/relationships/chart" Target="../charts/chart6.xml"/></Relationships>
</file>

<file path=ppt/slides/_rels/slide6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64.xml"/><Relationship Id="rId1" Type="http://schemas.openxmlformats.org/officeDocument/2006/relationships/slideLayout" Target="../slideLayouts/slideLayout37.xml"/><Relationship Id="rId4" Type="http://schemas.openxmlformats.org/officeDocument/2006/relationships/image" Target="../media/image48.emf"/></Relationships>
</file>

<file path=ppt/slides/_rels/slide6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5.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6.xml"/><Relationship Id="rId1" Type="http://schemas.openxmlformats.org/officeDocument/2006/relationships/slideLayout" Target="../slideLayouts/slideLayout37.xml"/><Relationship Id="rId4" Type="http://schemas.openxmlformats.org/officeDocument/2006/relationships/chart" Target="../charts/char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7.xml"/><Relationship Id="rId1" Type="http://schemas.openxmlformats.org/officeDocument/2006/relationships/vmlDrawing" Target="../drawings/vmlDrawing3.vml"/><Relationship Id="rId5" Type="http://schemas.openxmlformats.org/officeDocument/2006/relationships/image" Target="../media/image49.wmf"/><Relationship Id="rId4" Type="http://schemas.openxmlformats.org/officeDocument/2006/relationships/oleObject" Target="../embeddings/oleObject3.bin"/></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51.emf"/><Relationship Id="rId2" Type="http://schemas.openxmlformats.org/officeDocument/2006/relationships/slideLayout" Target="../slideLayouts/slideLayout37.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50.emf"/><Relationship Id="rId4" Type="http://schemas.openxmlformats.org/officeDocument/2006/relationships/oleObject" Target="../embeddings/oleObject4.bin"/></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file:///C:\Users\xiugl\Documents\teaching2019\&#22823;&#27668;&#27745;&#26579;&#25511;&#21046;&#24037;&#31243;&#26412;&#31185;\2019&#24180;\a962fac2d8ad337cdd4f13072beff827.mp4" TargetMode="External"/><Relationship Id="rId1" Type="http://schemas.microsoft.com/office/2007/relationships/media" Target="file:///C:\Users\xiugl\Documents\teaching2019\&#22823;&#27668;&#27745;&#26579;&#25511;&#21046;&#24037;&#31243;&#26412;&#31185;\2019&#24180;\a962fac2d8ad337cdd4f13072beff827.mp4" TargetMode="External"/><Relationship Id="rId5" Type="http://schemas.openxmlformats.org/officeDocument/2006/relationships/image" Target="../media/image52.png"/><Relationship Id="rId4"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emf"/><Relationship Id="rId7" Type="http://schemas.openxmlformats.org/officeDocument/2006/relationships/image" Target="../media/image57.jpeg"/><Relationship Id="rId2" Type="http://schemas.openxmlformats.org/officeDocument/2006/relationships/notesSlide" Target="../notesSlides/notesSlide76.xml"/><Relationship Id="rId1" Type="http://schemas.openxmlformats.org/officeDocument/2006/relationships/slideLayout" Target="../slideLayouts/slideLayout37.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7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7.xml"/><Relationship Id="rId1" Type="http://schemas.openxmlformats.org/officeDocument/2006/relationships/slideLayout" Target="../slideLayouts/slideLayout37.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8.xml"/><Relationship Id="rId1" Type="http://schemas.openxmlformats.org/officeDocument/2006/relationships/slideLayout" Target="../slideLayouts/slideLayout37.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82.xml"/><Relationship Id="rId1" Type="http://schemas.openxmlformats.org/officeDocument/2006/relationships/slideLayout" Target="../slideLayouts/slideLayout37.xml"/><Relationship Id="rId5" Type="http://schemas.openxmlformats.org/officeDocument/2006/relationships/image" Target="../media/image67.emf"/><Relationship Id="rId4" Type="http://schemas.openxmlformats.org/officeDocument/2006/relationships/image" Target="../media/image66.emf"/></Relationships>
</file>

<file path=ppt/slides/_rels/slide8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83.xml"/><Relationship Id="rId1" Type="http://schemas.openxmlformats.org/officeDocument/2006/relationships/slideLayout" Target="../slideLayouts/slideLayout37.xml"/><Relationship Id="rId4" Type="http://schemas.openxmlformats.org/officeDocument/2006/relationships/image" Target="../media/image69.emf"/></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85.xml"/><Relationship Id="rId1" Type="http://schemas.openxmlformats.org/officeDocument/2006/relationships/slideLayout" Target="../slideLayouts/slideLayout37.xml"/><Relationship Id="rId4" Type="http://schemas.openxmlformats.org/officeDocument/2006/relationships/image" Target="../media/image71.emf"/></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8.xml"/><Relationship Id="rId1" Type="http://schemas.openxmlformats.org/officeDocument/2006/relationships/slideLayout" Target="../slideLayouts/slideLayout37.xml"/><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0.xml"/><Relationship Id="rId1" Type="http://schemas.openxmlformats.org/officeDocument/2006/relationships/slideLayout" Target="../slideLayouts/slideLayout37.xml"/><Relationship Id="rId4" Type="http://schemas.openxmlformats.org/officeDocument/2006/relationships/image" Target="../media/image75.jpeg"/></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1.xml"/><Relationship Id="rId1" Type="http://schemas.openxmlformats.org/officeDocument/2006/relationships/slideLayout" Target="../slideLayouts/slideLayout37.xml"/><Relationship Id="rId5" Type="http://schemas.openxmlformats.org/officeDocument/2006/relationships/image" Target="../media/image78.jpeg"/><Relationship Id="rId4" Type="http://schemas.openxmlformats.org/officeDocument/2006/relationships/image" Target="../media/image77.jpeg"/></Relationships>
</file>

<file path=ppt/slides/_rels/slide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2.xml"/><Relationship Id="rId1" Type="http://schemas.openxmlformats.org/officeDocument/2006/relationships/slideLayout" Target="../slideLayouts/slideLayout37.xml"/><Relationship Id="rId5" Type="http://schemas.openxmlformats.org/officeDocument/2006/relationships/image" Target="../media/image28.jpeg"/><Relationship Id="rId4" Type="http://schemas.openxmlformats.org/officeDocument/2006/relationships/image" Target="../media/image80.jpeg"/></Relationships>
</file>

<file path=ppt/slides/_rels/slide9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3.xml"/><Relationship Id="rId1" Type="http://schemas.openxmlformats.org/officeDocument/2006/relationships/slideLayout" Target="../slideLayouts/slideLayout37.xml"/><Relationship Id="rId4" Type="http://schemas.openxmlformats.org/officeDocument/2006/relationships/image" Target="../media/image82.jpeg"/></Relationships>
</file>

<file path=ppt/slides/_rels/slide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4.xml"/><Relationship Id="rId1" Type="http://schemas.openxmlformats.org/officeDocument/2006/relationships/slideLayout" Target="../slideLayouts/slideLayout37.xml"/><Relationship Id="rId4" Type="http://schemas.openxmlformats.org/officeDocument/2006/relationships/image" Target="../media/image23.jpeg"/></Relationships>
</file>

<file path=ppt/slides/_rels/slide9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5.xml"/><Relationship Id="rId1" Type="http://schemas.openxmlformats.org/officeDocument/2006/relationships/slideLayout" Target="../slideLayouts/slideLayout37.xml"/><Relationship Id="rId4" Type="http://schemas.openxmlformats.org/officeDocument/2006/relationships/image" Target="../media/image22.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8"/>
          <p:cNvSpPr>
            <a:spLocks noChangeArrowheads="1"/>
          </p:cNvSpPr>
          <p:nvPr/>
        </p:nvSpPr>
        <p:spPr bwMode="auto">
          <a:xfrm>
            <a:off x="0" y="1268760"/>
            <a:ext cx="12191999" cy="158640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142875">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lvl="0" indent="0" algn="ctr" fontAlgn="auto">
              <a:lnSpc>
                <a:spcPct val="125000"/>
              </a:lnSpc>
              <a:spcBef>
                <a:spcPts val="0"/>
              </a:spcBef>
              <a:spcAft>
                <a:spcPts val="0"/>
              </a:spcAft>
              <a:buNone/>
              <a:defRPr/>
            </a:pPr>
            <a:r>
              <a:rPr lang="zh-CN" altLang="en-US" sz="4000" b="1" dirty="0" smtClean="0">
                <a:solidFill>
                  <a:srgbClr val="FFFFFF"/>
                </a:solidFill>
                <a:latin typeface="+mj-ea"/>
              </a:rPr>
              <a:t>涂料、油墨及胶粘剂</a:t>
            </a:r>
            <a:r>
              <a:rPr lang="zh-CN" altLang="en-US" sz="4000" b="1" dirty="0" smtClean="0">
                <a:solidFill>
                  <a:srgbClr val="FFFFFF"/>
                </a:solidFill>
                <a:latin typeface="+mj-ea"/>
              </a:rPr>
              <a:t>工业</a:t>
            </a:r>
            <a:r>
              <a:rPr lang="en-US" altLang="zh-CN" sz="4000" b="1" dirty="0" smtClean="0">
                <a:solidFill>
                  <a:srgbClr val="FFFFFF"/>
                </a:solidFill>
                <a:latin typeface="+mj-ea"/>
              </a:rPr>
              <a:t>VOCs</a:t>
            </a:r>
            <a:r>
              <a:rPr lang="zh-CN" altLang="en-US" sz="4000" b="1" dirty="0" smtClean="0">
                <a:solidFill>
                  <a:srgbClr val="FFFFFF"/>
                </a:solidFill>
                <a:latin typeface="+mj-ea"/>
              </a:rPr>
              <a:t>控制技术</a:t>
            </a:r>
            <a:endParaRPr lang="en-US" altLang="zh-CN" sz="4000" b="1" dirty="0" smtClean="0">
              <a:solidFill>
                <a:srgbClr val="FFFFFF"/>
              </a:solidFill>
              <a:latin typeface="+mj-ea"/>
            </a:endParaRPr>
          </a:p>
        </p:txBody>
      </p:sp>
      <p:sp>
        <p:nvSpPr>
          <p:cNvPr id="8195" name="WordArt 22"/>
          <p:cNvSpPr>
            <a:spLocks noChangeArrowheads="1" noChangeShapeType="1" noTextEdit="1"/>
          </p:cNvSpPr>
          <p:nvPr/>
        </p:nvSpPr>
        <p:spPr bwMode="auto">
          <a:xfrm>
            <a:off x="3227388" y="1143000"/>
            <a:ext cx="7429500" cy="80168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eaLnBrk="0" hangingPunct="0">
              <a:defRPr/>
            </a:pPr>
            <a:endParaRPr lang="zh-CN" altLang="en-US" sz="1600" b="1" kern="10">
              <a:solidFill>
                <a:srgbClr val="336699"/>
              </a:solidFill>
              <a:latin typeface="华文新魏" panose="02010800040101010101" pitchFamily="2" charset="-122"/>
              <a:ea typeface="华文新魏" panose="02010800040101010101" pitchFamily="2" charset="-122"/>
              <a:cs typeface="+mn-cs"/>
            </a:endParaRPr>
          </a:p>
        </p:txBody>
      </p:sp>
      <p:sp>
        <p:nvSpPr>
          <p:cNvPr id="19" name="矩形 18"/>
          <p:cNvSpPr/>
          <p:nvPr/>
        </p:nvSpPr>
        <p:spPr>
          <a:xfrm>
            <a:off x="1524000" y="6721476"/>
            <a:ext cx="9144000" cy="12541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noProof="1">
              <a:solidFill>
                <a:prstClr val="white"/>
              </a:solidFill>
              <a:latin typeface="Arial" panose="020B0604020202020204"/>
              <a:ea typeface="微软雅黑" panose="020B0503020204020204" pitchFamily="34" charset="-122"/>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6030" y="5620764"/>
            <a:ext cx="797392" cy="797392"/>
          </a:xfrm>
          <a:prstGeom prst="rect">
            <a:avLst/>
          </a:prstGeom>
        </p:spPr>
      </p:pic>
      <p:sp>
        <p:nvSpPr>
          <p:cNvPr id="3" name="矩形 2"/>
          <p:cNvSpPr/>
          <p:nvPr/>
        </p:nvSpPr>
        <p:spPr>
          <a:xfrm>
            <a:off x="5384596" y="5947573"/>
            <a:ext cx="1712328" cy="369332"/>
          </a:xfrm>
          <a:prstGeom prst="rect">
            <a:avLst/>
          </a:prstGeom>
        </p:spPr>
        <p:txBody>
          <a:bodyPr wrap="none">
            <a:spAutoFit/>
          </a:bodyPr>
          <a:lstStyle/>
          <a:p>
            <a:pPr lvl="0" algn="ctr">
              <a:spcBef>
                <a:spcPct val="50000"/>
              </a:spcBef>
              <a:defRPr/>
            </a:pPr>
            <a:r>
              <a:rPr lang="en-US" altLang="zh-CN" b="1" dirty="0" smtClean="0">
                <a:solidFill>
                  <a:srgbClr val="002060"/>
                </a:solidFill>
                <a:latin typeface="+mj-ea"/>
              </a:rPr>
              <a:t>2019</a:t>
            </a:r>
            <a:r>
              <a:rPr lang="zh-CN" altLang="en-US" b="1" dirty="0" smtClean="0">
                <a:solidFill>
                  <a:srgbClr val="002060"/>
                </a:solidFill>
                <a:latin typeface="+mj-ea"/>
              </a:rPr>
              <a:t>年</a:t>
            </a:r>
            <a:r>
              <a:rPr lang="en-US" altLang="zh-CN" b="1" dirty="0" smtClean="0">
                <a:solidFill>
                  <a:srgbClr val="002060"/>
                </a:solidFill>
                <a:latin typeface="+mj-ea"/>
              </a:rPr>
              <a:t>8</a:t>
            </a:r>
            <a:r>
              <a:rPr lang="zh-CN" altLang="en-US" b="1" dirty="0" smtClean="0">
                <a:solidFill>
                  <a:srgbClr val="002060"/>
                </a:solidFill>
                <a:latin typeface="+mj-ea"/>
              </a:rPr>
              <a:t>月</a:t>
            </a:r>
            <a:r>
              <a:rPr lang="en-US" altLang="zh-CN" b="1" dirty="0" smtClean="0">
                <a:solidFill>
                  <a:srgbClr val="002060"/>
                </a:solidFill>
                <a:latin typeface="+mj-ea"/>
              </a:rPr>
              <a:t>16</a:t>
            </a:r>
            <a:r>
              <a:rPr lang="zh-CN" altLang="en-US" b="1" dirty="0" smtClean="0">
                <a:solidFill>
                  <a:srgbClr val="002060"/>
                </a:solidFill>
                <a:latin typeface="+mj-ea"/>
              </a:rPr>
              <a:t>日</a:t>
            </a:r>
            <a:endParaRPr lang="en-US" altLang="zh-CN" b="1" dirty="0">
              <a:solidFill>
                <a:srgbClr val="002060"/>
              </a:solidFill>
              <a:latin typeface="+mj-ea"/>
            </a:endParaRPr>
          </a:p>
        </p:txBody>
      </p:sp>
      <p:grpSp>
        <p:nvGrpSpPr>
          <p:cNvPr id="21" name="组合 20"/>
          <p:cNvGrpSpPr/>
          <p:nvPr/>
        </p:nvGrpSpPr>
        <p:grpSpPr>
          <a:xfrm>
            <a:off x="7896200" y="5620764"/>
            <a:ext cx="888936" cy="762715"/>
            <a:chOff x="567625" y="1876138"/>
            <a:chExt cx="3317875" cy="3309938"/>
          </a:xfrm>
        </p:grpSpPr>
        <p:sp>
          <p:nvSpPr>
            <p:cNvPr id="22" name="Oval 19"/>
            <p:cNvSpPr>
              <a:spLocks noChangeArrowheads="1"/>
            </p:cNvSpPr>
            <p:nvPr/>
          </p:nvSpPr>
          <p:spPr bwMode="auto">
            <a:xfrm>
              <a:off x="831150" y="2389508"/>
              <a:ext cx="2790825" cy="278288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txBody>
            <a:bodyPr vert="horz" wrap="square" lIns="91440" tIns="45720" rIns="91440" bIns="45720" numCol="1" anchor="t" anchorCtr="0" compatLnSpc="1"/>
            <a:lstStyle/>
            <a:p>
              <a:pPr fontAlgn="auto">
                <a:spcBef>
                  <a:spcPts val="0"/>
                </a:spcBef>
                <a:spcAft>
                  <a:spcPts val="0"/>
                </a:spcAft>
                <a:defRPr/>
              </a:pPr>
              <a:endParaRPr lang="zh-CN" altLang="en-US" kern="0">
                <a:solidFill>
                  <a:srgbClr val="C4261D"/>
                </a:solidFill>
                <a:latin typeface="Arial" panose="020B0604020202020204" pitchFamily="34" charset="0"/>
                <a:cs typeface="+mn-cs"/>
              </a:endParaRPr>
            </a:p>
          </p:txBody>
        </p:sp>
        <p:grpSp>
          <p:nvGrpSpPr>
            <p:cNvPr id="23" name="组合 22"/>
            <p:cNvGrpSpPr/>
            <p:nvPr/>
          </p:nvGrpSpPr>
          <p:grpSpPr>
            <a:xfrm rot="20826965">
              <a:off x="567625" y="1876138"/>
              <a:ext cx="3317875" cy="3309938"/>
              <a:chOff x="625806" y="2032000"/>
              <a:chExt cx="3317875" cy="3309938"/>
            </a:xfrm>
          </p:grpSpPr>
          <p:sp>
            <p:nvSpPr>
              <p:cNvPr id="24" name="Freeform 21"/>
              <p:cNvSpPr/>
              <p:nvPr/>
            </p:nvSpPr>
            <p:spPr bwMode="auto">
              <a:xfrm>
                <a:off x="865519" y="2032000"/>
                <a:ext cx="1376363" cy="885825"/>
              </a:xfrm>
              <a:custGeom>
                <a:avLst/>
                <a:gdLst>
                  <a:gd name="T0" fmla="*/ 227 w 2059"/>
                  <a:gd name="T1" fmla="*/ 1328 h 1328"/>
                  <a:gd name="T2" fmla="*/ 2059 w 2059"/>
                  <a:gd name="T3" fmla="*/ 262 h 1328"/>
                  <a:gd name="T4" fmla="*/ 2059 w 2059"/>
                  <a:gd name="T5" fmla="*/ 0 h 1328"/>
                  <a:gd name="T6" fmla="*/ 0 w 2059"/>
                  <a:gd name="T7" fmla="*/ 1197 h 1328"/>
                  <a:gd name="T8" fmla="*/ 227 w 2059"/>
                  <a:gd name="T9" fmla="*/ 1328 h 1328"/>
                </a:gdLst>
                <a:ahLst/>
                <a:cxnLst>
                  <a:cxn ang="0">
                    <a:pos x="T0" y="T1"/>
                  </a:cxn>
                  <a:cxn ang="0">
                    <a:pos x="T2" y="T3"/>
                  </a:cxn>
                  <a:cxn ang="0">
                    <a:pos x="T4" y="T5"/>
                  </a:cxn>
                  <a:cxn ang="0">
                    <a:pos x="T6" y="T7"/>
                  </a:cxn>
                  <a:cxn ang="0">
                    <a:pos x="T8" y="T9"/>
                  </a:cxn>
                </a:cxnLst>
                <a:rect l="0" t="0" r="r" b="b"/>
                <a:pathLst>
                  <a:path w="2059" h="1328">
                    <a:moveTo>
                      <a:pt x="227" y="1328"/>
                    </a:moveTo>
                    <a:cubicBezTo>
                      <a:pt x="606" y="706"/>
                      <a:pt x="1282" y="285"/>
                      <a:pt x="2059" y="262"/>
                    </a:cubicBezTo>
                    <a:lnTo>
                      <a:pt x="2059" y="0"/>
                    </a:lnTo>
                    <a:cubicBezTo>
                      <a:pt x="1186" y="23"/>
                      <a:pt x="424" y="497"/>
                      <a:pt x="0" y="1197"/>
                    </a:cubicBezTo>
                    <a:lnTo>
                      <a:pt x="227" y="1328"/>
                    </a:lnTo>
                    <a:close/>
                  </a:path>
                </a:pathLst>
              </a:custGeom>
              <a:solidFill>
                <a:srgbClr val="C426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defRPr/>
                </a:pPr>
                <a:endParaRPr lang="zh-CN" altLang="en-US" kern="0">
                  <a:solidFill>
                    <a:srgbClr val="C4261D"/>
                  </a:solidFill>
                  <a:latin typeface="Arial" panose="020B0604020202020204" pitchFamily="34" charset="0"/>
                  <a:cs typeface="+mn-cs"/>
                </a:endParaRPr>
              </a:p>
            </p:txBody>
          </p:sp>
          <p:sp>
            <p:nvSpPr>
              <p:cNvPr id="25" name="Freeform 22"/>
              <p:cNvSpPr/>
              <p:nvPr/>
            </p:nvSpPr>
            <p:spPr bwMode="auto">
              <a:xfrm>
                <a:off x="625806" y="2032000"/>
                <a:ext cx="3317875" cy="3309938"/>
              </a:xfrm>
              <a:custGeom>
                <a:avLst/>
                <a:gdLst>
                  <a:gd name="T0" fmla="*/ 2527 w 4963"/>
                  <a:gd name="T1" fmla="*/ 262 h 4963"/>
                  <a:gd name="T2" fmla="*/ 4702 w 4963"/>
                  <a:gd name="T3" fmla="*/ 2481 h 4963"/>
                  <a:gd name="T4" fmla="*/ 2482 w 4963"/>
                  <a:gd name="T5" fmla="*/ 4701 h 4963"/>
                  <a:gd name="T6" fmla="*/ 262 w 4963"/>
                  <a:gd name="T7" fmla="*/ 2481 h 4963"/>
                  <a:gd name="T8" fmla="*/ 530 w 4963"/>
                  <a:gd name="T9" fmla="*/ 1424 h 4963"/>
                  <a:gd name="T10" fmla="*/ 303 w 4963"/>
                  <a:gd name="T11" fmla="*/ 1293 h 4963"/>
                  <a:gd name="T12" fmla="*/ 0 w 4963"/>
                  <a:gd name="T13" fmla="*/ 2481 h 4963"/>
                  <a:gd name="T14" fmla="*/ 2482 w 4963"/>
                  <a:gd name="T15" fmla="*/ 4963 h 4963"/>
                  <a:gd name="T16" fmla="*/ 4963 w 4963"/>
                  <a:gd name="T17" fmla="*/ 2481 h 4963"/>
                  <a:gd name="T18" fmla="*/ 2527 w 4963"/>
                  <a:gd name="T19" fmla="*/ 0 h 4963"/>
                  <a:gd name="T20" fmla="*/ 2527 w 4963"/>
                  <a:gd name="T21" fmla="*/ 262 h 4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63" h="4963">
                    <a:moveTo>
                      <a:pt x="2527" y="262"/>
                    </a:moveTo>
                    <a:cubicBezTo>
                      <a:pt x="3732" y="286"/>
                      <a:pt x="4702" y="1271"/>
                      <a:pt x="4702" y="2481"/>
                    </a:cubicBezTo>
                    <a:cubicBezTo>
                      <a:pt x="4702" y="3707"/>
                      <a:pt x="3708" y="4701"/>
                      <a:pt x="2482" y="4701"/>
                    </a:cubicBezTo>
                    <a:cubicBezTo>
                      <a:pt x="1256" y="4701"/>
                      <a:pt x="262" y="3707"/>
                      <a:pt x="262" y="2481"/>
                    </a:cubicBezTo>
                    <a:cubicBezTo>
                      <a:pt x="262" y="2098"/>
                      <a:pt x="359" y="1738"/>
                      <a:pt x="530" y="1424"/>
                    </a:cubicBezTo>
                    <a:lnTo>
                      <a:pt x="303" y="1293"/>
                    </a:lnTo>
                    <a:cubicBezTo>
                      <a:pt x="110" y="1646"/>
                      <a:pt x="0" y="2051"/>
                      <a:pt x="0" y="2481"/>
                    </a:cubicBezTo>
                    <a:cubicBezTo>
                      <a:pt x="0" y="3852"/>
                      <a:pt x="1111" y="4963"/>
                      <a:pt x="2482" y="4963"/>
                    </a:cubicBezTo>
                    <a:cubicBezTo>
                      <a:pt x="3852" y="4963"/>
                      <a:pt x="4963" y="3852"/>
                      <a:pt x="4963" y="2481"/>
                    </a:cubicBezTo>
                    <a:cubicBezTo>
                      <a:pt x="4963" y="1126"/>
                      <a:pt x="3877" y="24"/>
                      <a:pt x="2527" y="0"/>
                    </a:cubicBezTo>
                    <a:lnTo>
                      <a:pt x="2527" y="262"/>
                    </a:ln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defRPr/>
                </a:pPr>
                <a:endParaRPr lang="zh-CN" altLang="en-US" kern="0">
                  <a:solidFill>
                    <a:srgbClr val="C4261D"/>
                  </a:solidFill>
                  <a:latin typeface="Arial" panose="020B0604020202020204" pitchFamily="34" charset="0"/>
                  <a:cs typeface="+mn-cs"/>
                </a:endParaRPr>
              </a:p>
            </p:txBody>
          </p:sp>
        </p:grpSp>
      </p:grpSp>
      <p:sp>
        <p:nvSpPr>
          <p:cNvPr id="14" name="Text Box 17"/>
          <p:cNvSpPr txBox="1">
            <a:spLocks noChangeArrowheads="1"/>
          </p:cNvSpPr>
          <p:nvPr/>
        </p:nvSpPr>
        <p:spPr bwMode="auto">
          <a:xfrm>
            <a:off x="2639616" y="3277982"/>
            <a:ext cx="756084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spcBef>
                <a:spcPct val="50000"/>
              </a:spcBef>
              <a:buNone/>
              <a:defRPr/>
            </a:pPr>
            <a:endParaRPr lang="en-US" altLang="zh-CN" sz="2000" b="1" dirty="0">
              <a:solidFill>
                <a:srgbClr val="002060"/>
              </a:solidFill>
              <a:latin typeface="+mj-ea"/>
              <a:ea typeface="+mj-ea"/>
              <a:cs typeface="+mn-cs"/>
            </a:endParaRPr>
          </a:p>
          <a:p>
            <a:pPr lvl="0" algn="ctr">
              <a:spcBef>
                <a:spcPct val="50000"/>
              </a:spcBef>
              <a:buNone/>
              <a:defRPr/>
            </a:pPr>
            <a:r>
              <a:rPr lang="zh-CN" altLang="en-US" sz="2000" b="1" dirty="0">
                <a:solidFill>
                  <a:srgbClr val="002060"/>
                </a:solidFill>
                <a:latin typeface="+mj-ea"/>
              </a:rPr>
              <a:t>修光</a:t>
            </a:r>
            <a:r>
              <a:rPr lang="zh-CN" altLang="en-US" sz="2000" b="1" dirty="0" smtClean="0">
                <a:solidFill>
                  <a:srgbClr val="002060"/>
                </a:solidFill>
                <a:latin typeface="+mj-ea"/>
              </a:rPr>
              <a:t>利 </a:t>
            </a:r>
            <a:r>
              <a:rPr lang="zh-CN" altLang="en-US" sz="2000" b="1" dirty="0">
                <a:solidFill>
                  <a:srgbClr val="002060"/>
                </a:solidFill>
                <a:latin typeface="+mj-ea"/>
              </a:rPr>
              <a:t>华东理工大学</a:t>
            </a:r>
            <a:endParaRPr lang="en-US" altLang="zh-CN" sz="2000" b="1" dirty="0">
              <a:solidFill>
                <a:srgbClr val="002060"/>
              </a:solidFill>
              <a:latin typeface="+mj-ea"/>
            </a:endParaRPr>
          </a:p>
          <a:p>
            <a:pPr lvl="0" algn="ctr">
              <a:spcBef>
                <a:spcPct val="50000"/>
              </a:spcBef>
              <a:buNone/>
              <a:defRPr/>
            </a:pPr>
            <a:r>
              <a:rPr lang="en-US" altLang="zh-CN" sz="2000" b="1" dirty="0">
                <a:solidFill>
                  <a:srgbClr val="002060"/>
                </a:solidFill>
                <a:latin typeface="+mj-ea"/>
              </a:rPr>
              <a:t>18019712552</a:t>
            </a:r>
            <a:r>
              <a:rPr lang="zh-CN" altLang="en-US" sz="2000" b="1" dirty="0">
                <a:solidFill>
                  <a:srgbClr val="002060"/>
                </a:solidFill>
                <a:latin typeface="+mj-ea"/>
              </a:rPr>
              <a:t>，</a:t>
            </a:r>
            <a:r>
              <a:rPr lang="en-US" altLang="zh-CN" sz="2000" b="1" dirty="0">
                <a:solidFill>
                  <a:srgbClr val="002060"/>
                </a:solidFill>
                <a:latin typeface="+mj-ea"/>
                <a:hlinkClick r:id="rId4"/>
              </a:rPr>
              <a:t>xiugl@ecust.edu.cn</a:t>
            </a:r>
            <a:r>
              <a:rPr lang="en-US" altLang="zh-CN" sz="2000" b="1" dirty="0">
                <a:solidFill>
                  <a:srgbClr val="002060"/>
                </a:solidFill>
                <a:latin typeface="+mj-ea"/>
              </a:rPr>
              <a:t> </a:t>
            </a:r>
          </a:p>
          <a:p>
            <a:pPr lvl="0" algn="ctr">
              <a:spcBef>
                <a:spcPct val="50000"/>
              </a:spcBef>
              <a:buNone/>
              <a:defRPr/>
            </a:pPr>
            <a:r>
              <a:rPr lang="zh-CN" altLang="en-US" sz="2000" b="1" dirty="0">
                <a:solidFill>
                  <a:srgbClr val="002060"/>
                </a:solidFill>
                <a:latin typeface="+mj-ea"/>
              </a:rPr>
              <a:t>国家环境保护化工过程环境风险评价与控制重点实验室</a:t>
            </a:r>
            <a:endParaRPr lang="en-US" altLang="zh-CN" sz="2000" b="1" dirty="0">
              <a:solidFill>
                <a:srgbClr val="002060"/>
              </a:solidFill>
              <a:latin typeface="+mj-ea"/>
            </a:endParaRPr>
          </a:p>
          <a:p>
            <a:pPr lvl="0" algn="ctr">
              <a:spcBef>
                <a:spcPct val="50000"/>
              </a:spcBef>
              <a:buNone/>
              <a:defRPr/>
            </a:pPr>
            <a:r>
              <a:rPr lang="zh-CN" altLang="en-US" sz="2000" b="1" dirty="0">
                <a:solidFill>
                  <a:srgbClr val="002060"/>
                </a:solidFill>
                <a:latin typeface="+mj-ea"/>
              </a:rPr>
              <a:t>上海市环境保护化学污染物环境标准与风险管理重点实验室</a:t>
            </a:r>
            <a:endParaRPr lang="en-US" altLang="zh-CN" sz="2000" b="1" dirty="0">
              <a:solidFill>
                <a:srgbClr val="002060"/>
              </a:solidFill>
              <a:latin typeface="+mj-e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smtClean="0">
                <a:latin typeface="+mj-ea"/>
                <a:sym typeface="Arial" panose="020B0604020202020204" pitchFamily="34" charset="0"/>
              </a:rPr>
              <a:t>1</a:t>
            </a:r>
            <a:r>
              <a:rPr lang="zh-CN" altLang="en-US" dirty="0" smtClean="0">
                <a:latin typeface="+mj-ea"/>
                <a:sym typeface="Arial" panose="020B0604020202020204" pitchFamily="34" charset="0"/>
              </a:rPr>
              <a:t>、</a:t>
            </a:r>
            <a:r>
              <a:rPr lang="zh-CN" altLang="en-US" sz="2800" dirty="0" smtClean="0">
                <a:latin typeface="+mj-ea"/>
                <a:sym typeface="Arial" panose="020B0604020202020204" pitchFamily="34" charset="0"/>
              </a:rPr>
              <a:t>涂料的基本概念</a:t>
            </a:r>
            <a:endParaRPr lang="zh-CN" altLang="en-US" sz="2800" dirty="0">
              <a:solidFill>
                <a:srgbClr val="FF0000"/>
              </a:solidFill>
              <a:latin typeface="+mj-ea"/>
            </a:endParaRPr>
          </a:p>
        </p:txBody>
      </p:sp>
      <p:sp>
        <p:nvSpPr>
          <p:cNvPr id="13315" name="幻灯片编号占位符 3"/>
          <p:cNvSpPr txBox="1">
            <a:spLocks noGrp="1" noChangeArrowheads="1"/>
          </p:cNvSpPr>
          <p:nvPr/>
        </p:nvSpPr>
        <p:spPr bwMode="auto">
          <a:xfrm>
            <a:off x="9689744" y="6377819"/>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10</a:t>
            </a:fld>
            <a:endParaRPr lang="en-US" altLang="zh-CN" sz="1200" b="1">
              <a:latin typeface="微软雅黑" panose="020B0503020204020204" pitchFamily="34" charset="-122"/>
            </a:endParaRPr>
          </a:p>
        </p:txBody>
      </p:sp>
      <p:sp>
        <p:nvSpPr>
          <p:cNvPr id="7" name="矩形 6">
            <a:extLst>
              <a:ext uri="{FF2B5EF4-FFF2-40B4-BE49-F238E27FC236}">
                <a16:creationId xmlns="" xmlns:a16="http://schemas.microsoft.com/office/drawing/2014/main" id="{6EE4F1B6-3811-4914-AE00-AEB26258C4A3}"/>
              </a:ext>
            </a:extLst>
          </p:cNvPr>
          <p:cNvSpPr/>
          <p:nvPr/>
        </p:nvSpPr>
        <p:spPr>
          <a:xfrm>
            <a:off x="335360" y="1052736"/>
            <a:ext cx="11665296" cy="1066959"/>
          </a:xfrm>
          <a:prstGeom prst="rect">
            <a:avLst/>
          </a:prstGeom>
        </p:spPr>
        <p:txBody>
          <a:bodyPr wrap="square">
            <a:spAutoFit/>
          </a:bodyPr>
          <a:lstStyle/>
          <a:p>
            <a:pPr algn="just">
              <a:lnSpc>
                <a:spcPts val="3200"/>
              </a:lnSpc>
            </a:pPr>
            <a:r>
              <a:rPr lang="zh-CN" altLang="en-US" sz="2000" b="1" dirty="0">
                <a:solidFill>
                  <a:srgbClr val="000000"/>
                </a:solidFill>
                <a:latin typeface="微软雅黑" panose="020B0503020204020204" pitchFamily="34" charset="-122"/>
                <a:ea typeface="微软雅黑" panose="020B0503020204020204" pitchFamily="34" charset="-122"/>
              </a:rPr>
              <a:t>涂料制造</a:t>
            </a:r>
            <a:r>
              <a:rPr lang="zh-CN" altLang="en-US" sz="2000" dirty="0">
                <a:solidFill>
                  <a:srgbClr val="000000"/>
                </a:solidFill>
                <a:latin typeface="微软雅黑" panose="020B0503020204020204" pitchFamily="34" charset="-122"/>
                <a:ea typeface="微软雅黑" panose="020B0503020204020204" pitchFamily="34" charset="-122"/>
              </a:rPr>
              <a:t>：指在天然树脂或合成树脂中加入颜料、溶剂和辅助材料，经加工后制成覆盖材料的生产活动</a:t>
            </a:r>
            <a:endParaRPr lang="en-US" altLang="zh-CN" sz="2000" dirty="0">
              <a:solidFill>
                <a:srgbClr val="000000"/>
              </a:solidFill>
              <a:latin typeface="微软雅黑" panose="020B0503020204020204" pitchFamily="34" charset="-122"/>
              <a:ea typeface="微软雅黑" panose="020B0503020204020204" pitchFamily="34" charset="-122"/>
            </a:endParaRPr>
          </a:p>
          <a:p>
            <a:pPr algn="just">
              <a:lnSpc>
                <a:spcPts val="3200"/>
              </a:lnSpc>
              <a:spcBef>
                <a:spcPts val="1200"/>
              </a:spcBef>
            </a:pPr>
            <a:r>
              <a:rPr lang="zh-CN" altLang="en-US" sz="2000" dirty="0" smtClean="0">
                <a:solidFill>
                  <a:srgbClr val="000000"/>
                </a:solidFill>
                <a:latin typeface="微软雅黑" panose="020B0503020204020204" pitchFamily="34" charset="-122"/>
                <a:ea typeface="微软雅黑" panose="020B0503020204020204" pitchFamily="34" charset="-122"/>
              </a:rPr>
              <a:t>涂料制造的主要原辅材料：</a:t>
            </a:r>
            <a:r>
              <a:rPr lang="zh-CN" altLang="en-US" sz="2000" dirty="0">
                <a:solidFill>
                  <a:srgbClr val="000000"/>
                </a:solidFill>
                <a:latin typeface="微软雅黑" panose="020B0503020204020204" pitchFamily="34" charset="-122"/>
                <a:ea typeface="微软雅黑" panose="020B0503020204020204" pitchFamily="34" charset="-122"/>
              </a:rPr>
              <a:t>成膜物质（基料）、溶剂、颜料、助剂	</a:t>
            </a:r>
          </a:p>
        </p:txBody>
      </p:sp>
      <p:graphicFrame>
        <p:nvGraphicFramePr>
          <p:cNvPr id="8" name="表格 7"/>
          <p:cNvGraphicFramePr>
            <a:graphicFrameLocks noGrp="1"/>
          </p:cNvGraphicFramePr>
          <p:nvPr>
            <p:extLst>
              <p:ext uri="{D42A27DB-BD31-4B8C-83A1-F6EECF244321}">
                <p14:modId xmlns:p14="http://schemas.microsoft.com/office/powerpoint/2010/main" val="441597017"/>
              </p:ext>
            </p:extLst>
          </p:nvPr>
        </p:nvGraphicFramePr>
        <p:xfrm>
          <a:off x="407366" y="2430903"/>
          <a:ext cx="11593290" cy="3913550"/>
        </p:xfrm>
        <a:graphic>
          <a:graphicData uri="http://schemas.openxmlformats.org/drawingml/2006/table">
            <a:tbl>
              <a:tblPr firstRow="1" bandRow="1">
                <a:tableStyleId>{5C22544A-7EE6-4342-B048-85BDC9FD1C3A}</a:tableStyleId>
              </a:tblPr>
              <a:tblGrid>
                <a:gridCol w="1476854"/>
                <a:gridCol w="7018230"/>
                <a:gridCol w="3098206"/>
              </a:tblGrid>
              <a:tr h="725808">
                <a:tc>
                  <a:txBody>
                    <a:bodyPr/>
                    <a:lstStyle/>
                    <a:p>
                      <a:r>
                        <a:rPr lang="zh-CN" altLang="en-US" sz="2000" dirty="0" smtClean="0">
                          <a:latin typeface="微软雅黑" panose="020B0503020204020204" pitchFamily="34" charset="-122"/>
                          <a:ea typeface="微软雅黑" panose="020B0503020204020204" pitchFamily="34" charset="-122"/>
                        </a:rPr>
                        <a:t>成分类型</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主要化学物质</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基本质量比（</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a:txBody>
                  <a:tcPr/>
                </a:tc>
              </a:tr>
              <a:tr h="725808">
                <a:tc>
                  <a:txBody>
                    <a:bodyPr/>
                    <a:lstStyle/>
                    <a:p>
                      <a:r>
                        <a:rPr lang="zh-CN" altLang="en-US" sz="2000" dirty="0" smtClean="0">
                          <a:solidFill>
                            <a:srgbClr val="FF0000"/>
                          </a:solidFill>
                          <a:latin typeface="微软雅黑" panose="020B0503020204020204" pitchFamily="34" charset="-122"/>
                          <a:ea typeface="微软雅黑" panose="020B0503020204020204" pitchFamily="34" charset="-122"/>
                        </a:rPr>
                        <a:t>成膜物质</a:t>
                      </a:r>
                      <a:endParaRPr lang="zh-CN" altLang="en-US" sz="2000" dirty="0">
                        <a:solidFill>
                          <a:srgbClr val="FF0000"/>
                        </a:solidFill>
                        <a:latin typeface="微软雅黑" panose="020B0503020204020204" pitchFamily="34" charset="-122"/>
                        <a:ea typeface="微软雅黑" panose="020B0503020204020204" pitchFamily="34" charset="-122"/>
                      </a:endParaRPr>
                    </a:p>
                  </a:txBody>
                  <a:tcPr/>
                </a:tc>
                <a:tc>
                  <a:txBody>
                    <a:bodyPr/>
                    <a:lstStyle/>
                    <a:p>
                      <a:r>
                        <a:rPr lang="en-US" altLang="zh-CN" sz="2000" dirty="0" smtClean="0">
                          <a:latin typeface="微软雅黑" panose="020B0503020204020204" pitchFamily="34" charset="-122"/>
                          <a:ea typeface="微软雅黑" panose="020B0503020204020204" pitchFamily="34" charset="-122"/>
                        </a:rPr>
                        <a:t>18</a:t>
                      </a:r>
                      <a:r>
                        <a:rPr lang="zh-CN" altLang="en-US" sz="2000" dirty="0" smtClean="0">
                          <a:latin typeface="微软雅黑" panose="020B0503020204020204" pitchFamily="34" charset="-122"/>
                          <a:ea typeface="微软雅黑" panose="020B0503020204020204" pitchFamily="34" charset="-122"/>
                        </a:rPr>
                        <a:t>种：油脂、天然树脂、动植物蜡、合成树脂</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en-US" altLang="zh-CN" sz="2000" dirty="0" smtClean="0">
                          <a:latin typeface="微软雅黑" panose="020B0503020204020204" pitchFamily="34" charset="-122"/>
                          <a:ea typeface="微软雅黑" panose="020B0503020204020204" pitchFamily="34" charset="-122"/>
                        </a:rPr>
                        <a:t>40%~60%</a:t>
                      </a:r>
                      <a:endParaRPr lang="zh-CN" altLang="en-US" sz="2000" dirty="0">
                        <a:latin typeface="微软雅黑" panose="020B0503020204020204" pitchFamily="34" charset="-122"/>
                        <a:ea typeface="微软雅黑" panose="020B0503020204020204" pitchFamily="34" charset="-122"/>
                      </a:endParaRPr>
                    </a:p>
                  </a:txBody>
                  <a:tcPr/>
                </a:tc>
              </a:tr>
              <a:tr h="898698">
                <a:tc>
                  <a:txBody>
                    <a:bodyPr/>
                    <a:lstStyle/>
                    <a:p>
                      <a:r>
                        <a:rPr lang="zh-CN" altLang="en-US" sz="2000" dirty="0" smtClean="0">
                          <a:latin typeface="微软雅黑" panose="020B0503020204020204" pitchFamily="34" charset="-122"/>
                          <a:ea typeface="微软雅黑" panose="020B0503020204020204" pitchFamily="34" charset="-122"/>
                        </a:rPr>
                        <a:t>颜料</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无机颜料为主：白色（钛白、锌白等）、黑色（炭黑）、彩色（铬黄、铁黄、铁红、铬绿、镉红、群青）等；有机颜料也逐渐增加。</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en-US" altLang="zh-CN" sz="2000" dirty="0" smtClean="0">
                          <a:latin typeface="微软雅黑" panose="020B0503020204020204" pitchFamily="34" charset="-122"/>
                          <a:ea typeface="微软雅黑" panose="020B0503020204020204" pitchFamily="34" charset="-122"/>
                        </a:rPr>
                        <a:t>&lt;10%</a:t>
                      </a:r>
                      <a:endParaRPr lang="zh-CN" altLang="en-US" sz="2000" dirty="0">
                        <a:latin typeface="微软雅黑" panose="020B0503020204020204" pitchFamily="34" charset="-122"/>
                        <a:ea typeface="微软雅黑" panose="020B0503020204020204" pitchFamily="34" charset="-122"/>
                      </a:endParaRPr>
                    </a:p>
                  </a:txBody>
                  <a:tcPr/>
                </a:tc>
              </a:tr>
              <a:tr h="728047">
                <a:tc>
                  <a:txBody>
                    <a:bodyPr/>
                    <a:lstStyle/>
                    <a:p>
                      <a:r>
                        <a:rPr lang="zh-CN" altLang="en-US" sz="2000" dirty="0" smtClean="0">
                          <a:solidFill>
                            <a:srgbClr val="FF0000"/>
                          </a:solidFill>
                          <a:latin typeface="微软雅黑" panose="020B0503020204020204" pitchFamily="34" charset="-122"/>
                          <a:ea typeface="微软雅黑" panose="020B0503020204020204" pitchFamily="34" charset="-122"/>
                        </a:rPr>
                        <a:t>溶剂</a:t>
                      </a:r>
                      <a:endParaRPr lang="zh-CN" altLang="en-US" sz="2000" dirty="0">
                        <a:solidFill>
                          <a:srgbClr val="FF0000"/>
                        </a:solidFill>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常用</a:t>
                      </a:r>
                      <a:r>
                        <a:rPr lang="en-US" altLang="zh-CN" sz="2000" dirty="0" smtClean="0">
                          <a:latin typeface="微软雅黑" panose="020B0503020204020204" pitchFamily="34" charset="-122"/>
                          <a:ea typeface="微软雅黑" panose="020B0503020204020204" pitchFamily="34" charset="-122"/>
                        </a:rPr>
                        <a:t>90</a:t>
                      </a:r>
                      <a:r>
                        <a:rPr lang="zh-CN" altLang="en-US" sz="2000" dirty="0" smtClean="0">
                          <a:latin typeface="微软雅黑" panose="020B0503020204020204" pitchFamily="34" charset="-122"/>
                          <a:ea typeface="微软雅黑" panose="020B0503020204020204" pitchFamily="34" charset="-122"/>
                        </a:rPr>
                        <a:t>种左右：苯系物、乙酸酯类、丙烯酸酯类、醚类、醇类、酮类等</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en-US" altLang="zh-CN" sz="2000" dirty="0" smtClean="0">
                          <a:latin typeface="微软雅黑" panose="020B0503020204020204" pitchFamily="34" charset="-122"/>
                          <a:ea typeface="微软雅黑" panose="020B0503020204020204" pitchFamily="34" charset="-122"/>
                        </a:rPr>
                        <a:t>5%~75%</a:t>
                      </a:r>
                      <a:endParaRPr lang="zh-CN" altLang="en-US" sz="2000" dirty="0">
                        <a:latin typeface="微软雅黑" panose="020B0503020204020204" pitchFamily="34" charset="-122"/>
                        <a:ea typeface="微软雅黑" panose="020B0503020204020204" pitchFamily="34" charset="-122"/>
                      </a:endParaRPr>
                    </a:p>
                  </a:txBody>
                  <a:tcPr/>
                </a:tc>
              </a:tr>
              <a:tr h="728047">
                <a:tc>
                  <a:txBody>
                    <a:bodyPr/>
                    <a:lstStyle/>
                    <a:p>
                      <a:r>
                        <a:rPr lang="zh-CN" altLang="en-US" sz="2000" dirty="0" smtClean="0">
                          <a:latin typeface="微软雅黑" panose="020B0503020204020204" pitchFamily="34" charset="-122"/>
                          <a:ea typeface="微软雅黑" panose="020B0503020204020204" pitchFamily="34" charset="-122"/>
                        </a:rPr>
                        <a:t>助剂</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流平剂、增塑剂、催干剂、固化剂、脱漆剂、防垢剂、阻燃剂、防霉剂、杀菌剂</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en-US" altLang="zh-CN" sz="2000" dirty="0" smtClean="0">
                          <a:latin typeface="微软雅黑" panose="020B0503020204020204" pitchFamily="34" charset="-122"/>
                          <a:ea typeface="微软雅黑" panose="020B0503020204020204" pitchFamily="34" charset="-122"/>
                        </a:rPr>
                        <a:t>5%~10%</a:t>
                      </a:r>
                      <a:endParaRPr lang="zh-CN" altLang="en-US" sz="2000" dirty="0">
                        <a:latin typeface="微软雅黑" panose="020B0503020204020204" pitchFamily="34" charset="-122"/>
                        <a:ea typeface="微软雅黑" panose="020B0503020204020204" pitchFamily="34" charset="-122"/>
                      </a:endParaRPr>
                    </a:p>
                  </a:txBody>
                  <a:tcPr/>
                </a:tc>
              </a:tr>
            </a:tbl>
          </a:graphicData>
        </a:graphic>
      </p:graphicFrame>
    </p:spTree>
    <p:extLst>
      <p:ext uri="{BB962C8B-B14F-4D97-AF65-F5344CB8AC3E}">
        <p14:creationId xmlns:p14="http://schemas.microsoft.com/office/powerpoint/2010/main" val="22746363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170656" y="93257"/>
            <a:ext cx="10533856" cy="709613"/>
          </a:xfrm>
        </p:spPr>
        <p:txBody>
          <a:bodyPr anchor="b">
            <a:normAutofit fontScale="90000"/>
          </a:bodyPr>
          <a:lstStyle/>
          <a:p>
            <a:r>
              <a:rPr lang="en-US" altLang="zh-CN" sz="3200" dirty="0" smtClean="0"/>
              <a:t>5.7</a:t>
            </a:r>
            <a:r>
              <a:rPr lang="zh-CN" altLang="en-US" sz="3200" dirty="0" smtClean="0"/>
              <a:t>、</a:t>
            </a:r>
            <a:r>
              <a:rPr lang="en-US" altLang="zh-CN" sz="3200" dirty="0"/>
              <a:t>VOCs</a:t>
            </a:r>
            <a:r>
              <a:rPr lang="zh-CN" altLang="zh-CN" sz="3200" dirty="0"/>
              <a:t>无组织排放废气收集处理系统</a:t>
            </a:r>
            <a:r>
              <a:rPr lang="zh-CN" altLang="zh-CN" sz="3200" dirty="0" smtClean="0"/>
              <a:t>要求</a:t>
            </a:r>
            <a:r>
              <a:rPr lang="en-US" altLang="zh-CN" sz="3200" dirty="0" smtClean="0"/>
              <a:t>:</a:t>
            </a:r>
            <a:r>
              <a:rPr lang="zh-CN" altLang="en-US" sz="3200" dirty="0" smtClean="0"/>
              <a:t>执行</a:t>
            </a:r>
            <a:r>
              <a:rPr lang="en-US" altLang="zh-CN" sz="3200" dirty="0" smtClean="0"/>
              <a:t>GB37822-2019</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100</a:t>
            </a:fld>
            <a:endParaRPr lang="en-US" altLang="zh-CN" sz="1200" b="1"/>
          </a:p>
        </p:txBody>
      </p:sp>
      <p:sp>
        <p:nvSpPr>
          <p:cNvPr id="11" name="日期占位符 1"/>
          <p:cNvSpPr>
            <a:spLocks noGrp="1"/>
          </p:cNvSpPr>
          <p:nvPr>
            <p:ph type="dt" sz="half" idx="10"/>
          </p:nvPr>
        </p:nvSpPr>
        <p:spPr bwMode="auto">
          <a:xfrm>
            <a:off x="84526" y="5998452"/>
            <a:ext cx="1007666"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华文细黑" panose="02010600040101010101" pitchFamily="2" charset="-122"/>
              </a:defRPr>
            </a:lvl1pPr>
            <a:lvl2pPr marL="742950" indent="-285750">
              <a:defRPr>
                <a:solidFill>
                  <a:schemeClr val="tx1"/>
                </a:solidFill>
                <a:latin typeface="Arial" panose="020B0604020202020204" pitchFamily="34" charset="0"/>
                <a:ea typeface="华文细黑" panose="02010600040101010101" pitchFamily="2" charset="-122"/>
              </a:defRPr>
            </a:lvl2pPr>
            <a:lvl3pPr marL="1143000" indent="-228600">
              <a:defRPr>
                <a:solidFill>
                  <a:schemeClr val="tx1"/>
                </a:solidFill>
                <a:latin typeface="Arial" panose="020B0604020202020204" pitchFamily="34" charset="0"/>
                <a:ea typeface="华文细黑" panose="02010600040101010101" pitchFamily="2" charset="-122"/>
              </a:defRPr>
            </a:lvl3pPr>
            <a:lvl4pPr marL="1600200" indent="-228600">
              <a:defRPr>
                <a:solidFill>
                  <a:schemeClr val="tx1"/>
                </a:solidFill>
                <a:latin typeface="Arial" panose="020B0604020202020204" pitchFamily="34" charset="0"/>
                <a:ea typeface="华文细黑" panose="02010600040101010101" pitchFamily="2" charset="-122"/>
              </a:defRPr>
            </a:lvl4pPr>
            <a:lvl5pPr marL="2057400" indent="-22860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fld id="{FECDB67B-31BD-43BE-BBC7-A91DA06C6E24}" type="datetime1">
              <a:rPr lang="zh-CN" altLang="en-US"/>
              <a:t>2019/8/13</a:t>
            </a:fld>
            <a:endParaRPr lang="zh-CN" altLang="en-US" dirty="0"/>
          </a:p>
        </p:txBody>
      </p:sp>
      <p:sp>
        <p:nvSpPr>
          <p:cNvPr id="12" name="文本框 11"/>
          <p:cNvSpPr txBox="1"/>
          <p:nvPr/>
        </p:nvSpPr>
        <p:spPr>
          <a:xfrm>
            <a:off x="407368" y="1137058"/>
            <a:ext cx="8785199" cy="438582"/>
          </a:xfrm>
          <a:prstGeom prst="rect">
            <a:avLst/>
          </a:prstGeom>
          <a:noFill/>
        </p:spPr>
        <p:txBody>
          <a:bodyPr wrap="square" rtlCol="0">
            <a:spAutoFit/>
          </a:bodyPr>
          <a:lstStyle/>
          <a:p>
            <a:pPr>
              <a:lnSpc>
                <a:spcPct val="125000"/>
              </a:lnSpc>
            </a:pPr>
            <a:r>
              <a:rPr lang="en-US" altLang="zh-CN" dirty="0" smtClean="0">
                <a:latin typeface="Times New Roman" panose="02020603050405020304" pitchFamily="18" charset="0"/>
                <a:ea typeface="微软雅黑" panose="020B0503020204020204" charset="-122"/>
                <a:cs typeface="Times New Roman" panose="02020603050405020304" pitchFamily="18" charset="0"/>
              </a:rPr>
              <a:t>4.4.3  </a:t>
            </a:r>
            <a:r>
              <a:rPr lang="zh-CN" altLang="en-US" dirty="0" smtClean="0">
                <a:latin typeface="Times New Roman" panose="02020603050405020304" pitchFamily="18" charset="0"/>
                <a:ea typeface="微软雅黑" panose="020B0503020204020204" charset="-122"/>
                <a:cs typeface="Times New Roman" panose="02020603050405020304" pitchFamily="18" charset="0"/>
              </a:rPr>
              <a:t>其他工艺过程</a:t>
            </a:r>
            <a:r>
              <a:rPr lang="en-US" altLang="zh-CN" dirty="0" smtClean="0">
                <a:latin typeface="Times New Roman" panose="02020603050405020304" pitchFamily="18" charset="0"/>
                <a:ea typeface="微软雅黑" panose="020B0503020204020204" charset="-122"/>
                <a:cs typeface="Times New Roman" panose="02020603050405020304" pitchFamily="18" charset="0"/>
              </a:rPr>
              <a:t>VOCs</a:t>
            </a:r>
            <a:r>
              <a:rPr lang="zh-CN" altLang="en-US" dirty="0" smtClean="0">
                <a:latin typeface="Times New Roman" panose="02020603050405020304" pitchFamily="18" charset="0"/>
                <a:ea typeface="微软雅黑" panose="020B0503020204020204" charset="-122"/>
                <a:cs typeface="Times New Roman" panose="02020603050405020304" pitchFamily="18" charset="0"/>
              </a:rPr>
              <a:t>排放源</a:t>
            </a:r>
            <a:r>
              <a:rPr lang="en-US" altLang="zh-CN" dirty="0" smtClean="0">
                <a:latin typeface="Times New Roman" panose="02020603050405020304" pitchFamily="18" charset="0"/>
                <a:ea typeface="微软雅黑" panose="020B0503020204020204" charset="-122"/>
                <a:cs typeface="Times New Roman" panose="02020603050405020304" pitchFamily="18" charset="0"/>
              </a:rPr>
              <a:t>——</a:t>
            </a:r>
            <a:r>
              <a:rPr lang="zh-CN" altLang="en-US" dirty="0" smtClean="0">
                <a:latin typeface="Times New Roman" panose="02020603050405020304" pitchFamily="18" charset="0"/>
                <a:ea typeface="微软雅黑" panose="020B0503020204020204" charset="-122"/>
                <a:cs typeface="Times New Roman" panose="02020603050405020304" pitchFamily="18" charset="0"/>
              </a:rPr>
              <a:t>投料、配料、采样、包装、废水处理、实验环节</a:t>
            </a:r>
            <a:endParaRPr lang="zh-CN" altLang="en-US" sz="1600" dirty="0">
              <a:latin typeface="Times New Roman" panose="02020603050405020304" pitchFamily="18" charset="0"/>
              <a:ea typeface="微软雅黑" panose="020B0503020204020204" charset="-122"/>
              <a:cs typeface="Times New Roman" panose="02020603050405020304" pitchFamily="18" charset="0"/>
            </a:endParaRPr>
          </a:p>
        </p:txBody>
      </p:sp>
      <p:grpSp>
        <p:nvGrpSpPr>
          <p:cNvPr id="13" name="组合 12"/>
          <p:cNvGrpSpPr/>
          <p:nvPr/>
        </p:nvGrpSpPr>
        <p:grpSpPr>
          <a:xfrm>
            <a:off x="549278" y="1687120"/>
            <a:ext cx="5574030" cy="4554220"/>
            <a:chOff x="-367" y="3409"/>
            <a:chExt cx="8778" cy="7172"/>
          </a:xfrm>
        </p:grpSpPr>
        <p:pic>
          <p:nvPicPr>
            <p:cNvPr id="15" name="图片 14"/>
            <p:cNvPicPr/>
            <p:nvPr/>
          </p:nvPicPr>
          <p:blipFill>
            <a:blip r:embed="rId3" cstate="print"/>
            <a:srcRect/>
            <a:stretch>
              <a:fillRect/>
            </a:stretch>
          </p:blipFill>
          <p:spPr>
            <a:xfrm>
              <a:off x="-367" y="6990"/>
              <a:ext cx="4141" cy="2867"/>
            </a:xfrm>
            <a:prstGeom prst="rect">
              <a:avLst/>
            </a:prstGeom>
            <a:noFill/>
            <a:ln w="9525">
              <a:noFill/>
              <a:miter lim="800000"/>
              <a:headEnd/>
              <a:tailEnd/>
            </a:ln>
          </p:spPr>
        </p:pic>
        <p:pic>
          <p:nvPicPr>
            <p:cNvPr id="17" name="图片 16"/>
            <p:cNvPicPr/>
            <p:nvPr/>
          </p:nvPicPr>
          <p:blipFill>
            <a:blip r:embed="rId4" cstate="print"/>
            <a:srcRect/>
            <a:stretch>
              <a:fillRect/>
            </a:stretch>
          </p:blipFill>
          <p:spPr>
            <a:xfrm>
              <a:off x="4427" y="6968"/>
              <a:ext cx="3984" cy="2859"/>
            </a:xfrm>
            <a:prstGeom prst="rect">
              <a:avLst/>
            </a:prstGeom>
            <a:noFill/>
            <a:ln w="9525">
              <a:noFill/>
              <a:miter lim="800000"/>
              <a:headEnd/>
              <a:tailEnd/>
            </a:ln>
          </p:spPr>
        </p:pic>
        <p:pic>
          <p:nvPicPr>
            <p:cNvPr id="18" name="图片 17"/>
            <p:cNvPicPr/>
            <p:nvPr/>
          </p:nvPicPr>
          <p:blipFill>
            <a:blip r:embed="rId5" cstate="print"/>
            <a:srcRect/>
            <a:stretch>
              <a:fillRect/>
            </a:stretch>
          </p:blipFill>
          <p:spPr>
            <a:xfrm>
              <a:off x="-367" y="3409"/>
              <a:ext cx="4141" cy="2952"/>
            </a:xfrm>
            <a:prstGeom prst="rect">
              <a:avLst/>
            </a:prstGeom>
            <a:noFill/>
            <a:ln w="9525">
              <a:noFill/>
              <a:miter lim="800000"/>
              <a:headEnd/>
              <a:tailEnd/>
            </a:ln>
          </p:spPr>
        </p:pic>
        <p:pic>
          <p:nvPicPr>
            <p:cNvPr id="19" name="图片 18"/>
            <p:cNvPicPr/>
            <p:nvPr/>
          </p:nvPicPr>
          <p:blipFill>
            <a:blip r:embed="rId6" cstate="print"/>
            <a:srcRect/>
            <a:stretch>
              <a:fillRect/>
            </a:stretch>
          </p:blipFill>
          <p:spPr>
            <a:xfrm>
              <a:off x="4427" y="3429"/>
              <a:ext cx="3984" cy="2952"/>
            </a:xfrm>
            <a:prstGeom prst="rect">
              <a:avLst/>
            </a:prstGeom>
            <a:noFill/>
            <a:ln w="9525">
              <a:noFill/>
              <a:miter lim="800000"/>
              <a:headEnd/>
              <a:tailEnd/>
            </a:ln>
          </p:spPr>
        </p:pic>
        <p:sp>
          <p:nvSpPr>
            <p:cNvPr id="21" name="文本框 20"/>
            <p:cNvSpPr txBox="1"/>
            <p:nvPr/>
          </p:nvSpPr>
          <p:spPr>
            <a:xfrm>
              <a:off x="2282" y="10048"/>
              <a:ext cx="3845" cy="533"/>
            </a:xfrm>
            <a:prstGeom prst="rect">
              <a:avLst/>
            </a:prstGeom>
            <a:noFill/>
          </p:spPr>
          <p:txBody>
            <a:bodyPr wrap="none" rtlCol="0">
              <a:spAutoFit/>
            </a:bodyPr>
            <a:lstStyle/>
            <a:p>
              <a:r>
                <a:rPr lang="zh-CN" altLang="en-US" sz="1600" dirty="0">
                  <a:latin typeface="微软雅黑" panose="020B0503020204020204" charset="-122"/>
                  <a:ea typeface="微软雅黑" panose="020B0503020204020204" charset="-122"/>
                </a:rPr>
                <a:t>进出料环节收集措施缺失</a:t>
              </a:r>
            </a:p>
          </p:txBody>
        </p:sp>
        <p:sp>
          <p:nvSpPr>
            <p:cNvPr id="22" name="文本框 21"/>
            <p:cNvSpPr txBox="1"/>
            <p:nvPr/>
          </p:nvSpPr>
          <p:spPr>
            <a:xfrm>
              <a:off x="452" y="6409"/>
              <a:ext cx="2876" cy="533"/>
            </a:xfrm>
            <a:prstGeom prst="rect">
              <a:avLst/>
            </a:prstGeom>
            <a:noFill/>
          </p:spPr>
          <p:txBody>
            <a:bodyPr wrap="none" rtlCol="0">
              <a:spAutoFit/>
            </a:bodyPr>
            <a:lstStyle/>
            <a:p>
              <a:r>
                <a:rPr lang="zh-CN" altLang="en-US" sz="1600" dirty="0">
                  <a:latin typeface="微软雅黑" panose="020B0503020204020204" charset="-122"/>
                  <a:ea typeface="微软雅黑" panose="020B0503020204020204" charset="-122"/>
                </a:rPr>
                <a:t>集气罩设计不合理</a:t>
              </a:r>
            </a:p>
          </p:txBody>
        </p:sp>
        <p:sp>
          <p:nvSpPr>
            <p:cNvPr id="24" name="文本框 23"/>
            <p:cNvSpPr txBox="1"/>
            <p:nvPr/>
          </p:nvSpPr>
          <p:spPr>
            <a:xfrm>
              <a:off x="4243" y="6409"/>
              <a:ext cx="4168" cy="533"/>
            </a:xfrm>
            <a:prstGeom prst="rect">
              <a:avLst/>
            </a:prstGeom>
            <a:noFill/>
          </p:spPr>
          <p:txBody>
            <a:bodyPr wrap="none" rtlCol="0">
              <a:spAutoFit/>
            </a:bodyPr>
            <a:lstStyle/>
            <a:p>
              <a:r>
                <a:rPr lang="zh-CN" altLang="en-US" sz="1600" dirty="0">
                  <a:latin typeface="微软雅黑" panose="020B0503020204020204" charset="-122"/>
                  <a:ea typeface="微软雅黑" panose="020B0503020204020204" charset="-122"/>
                </a:rPr>
                <a:t>废水处理单元密闭方式不佳</a:t>
              </a:r>
            </a:p>
          </p:txBody>
        </p:sp>
      </p:grpSp>
      <p:grpSp>
        <p:nvGrpSpPr>
          <p:cNvPr id="25" name="组合 24"/>
          <p:cNvGrpSpPr/>
          <p:nvPr/>
        </p:nvGrpSpPr>
        <p:grpSpPr>
          <a:xfrm>
            <a:off x="7022441" y="1608693"/>
            <a:ext cx="3895784" cy="4806950"/>
            <a:chOff x="8776" y="3048"/>
            <a:chExt cx="4932" cy="7570"/>
          </a:xfrm>
        </p:grpSpPr>
        <p:pic>
          <p:nvPicPr>
            <p:cNvPr id="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6" y="3048"/>
              <a:ext cx="4414" cy="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76" y="6676"/>
              <a:ext cx="4932" cy="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5438692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47328" y="116632"/>
            <a:ext cx="10585176" cy="672560"/>
          </a:xfrm>
        </p:spPr>
        <p:txBody>
          <a:bodyPr anchor="b">
            <a:normAutofit fontScale="90000"/>
          </a:bodyPr>
          <a:lstStyle/>
          <a:p>
            <a:r>
              <a:rPr lang="en-US" altLang="zh-CN" sz="3200" dirty="0"/>
              <a:t>5.7</a:t>
            </a:r>
            <a:r>
              <a:rPr lang="zh-CN" altLang="en-US" sz="3200" dirty="0"/>
              <a:t>、</a:t>
            </a:r>
            <a:r>
              <a:rPr lang="en-US" altLang="zh-CN" sz="3200" dirty="0"/>
              <a:t>VOCs</a:t>
            </a:r>
            <a:r>
              <a:rPr lang="zh-CN" altLang="zh-CN" sz="3200" dirty="0"/>
              <a:t>无组织排放废气收集处理系统要求</a:t>
            </a:r>
            <a:r>
              <a:rPr lang="en-US" altLang="zh-CN" sz="3200" dirty="0"/>
              <a:t>:</a:t>
            </a:r>
            <a:r>
              <a:rPr lang="zh-CN" altLang="en-US" sz="3200" dirty="0"/>
              <a:t>执行</a:t>
            </a:r>
            <a:r>
              <a:rPr lang="en-US" altLang="zh-CN" sz="3200" dirty="0"/>
              <a:t>GB37822-2019</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101</a:t>
            </a:fld>
            <a:endParaRPr lang="en-US" altLang="zh-CN" sz="1200" b="1"/>
          </a:p>
        </p:txBody>
      </p:sp>
      <p:sp>
        <p:nvSpPr>
          <p:cNvPr id="23" name="矩形 22"/>
          <p:cNvSpPr/>
          <p:nvPr/>
        </p:nvSpPr>
        <p:spPr>
          <a:xfrm>
            <a:off x="1487488" y="5825304"/>
            <a:ext cx="8404225" cy="553998"/>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lnSpc>
                <a:spcPct val="125000"/>
              </a:lnSpc>
              <a:spcBef>
                <a:spcPct val="0"/>
              </a:spcBef>
              <a:spcAft>
                <a:spcPts val="0"/>
              </a:spcAft>
              <a:buClr>
                <a:srgbClr val="C00000"/>
              </a:buClr>
              <a:buNone/>
            </a:pPr>
            <a:r>
              <a:rPr lang="zh-CN" altLang="en-US" sz="2400" b="1" noProof="1">
                <a:solidFill>
                  <a:srgbClr val="000000"/>
                </a:solidFill>
                <a:latin typeface="微软雅黑" panose="020B0503020204020204" pitchFamily="34" charset="-122"/>
              </a:rPr>
              <a:t>研究有效收集的核查标准与技术使得执法有法可依</a:t>
            </a:r>
            <a:endParaRPr lang="en-US" altLang="zh-CN" sz="2400" b="1" noProof="1">
              <a:solidFill>
                <a:srgbClr val="000000"/>
              </a:solidFill>
              <a:latin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695400" y="1262695"/>
            <a:ext cx="3408230" cy="2232248"/>
          </a:xfrm>
          <a:prstGeom prst="rect">
            <a:avLst/>
          </a:prstGeom>
        </p:spPr>
      </p:pic>
      <p:pic>
        <p:nvPicPr>
          <p:cNvPr id="15" name="图片 13" descr="图片包含 建筑物&#10;&#10;已生成极高可信度的说明"/>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89400" y="1300780"/>
            <a:ext cx="2808312" cy="212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15"/>
          <p:cNvSpPr txBox="1"/>
          <p:nvPr/>
        </p:nvSpPr>
        <p:spPr>
          <a:xfrm>
            <a:off x="1078674" y="3914964"/>
            <a:ext cx="3125752" cy="1357195"/>
          </a:xfrm>
          <a:prstGeom prst="rect">
            <a:avLst/>
          </a:prstGeom>
          <a:ln>
            <a:noFill/>
          </a:ln>
          <a:effectLst/>
        </p:spPr>
        <p:style>
          <a:lnRef idx="1">
            <a:schemeClr val="accent5"/>
          </a:lnRef>
          <a:fillRef idx="2">
            <a:schemeClr val="accent5"/>
          </a:fillRef>
          <a:effectRef idx="1">
            <a:schemeClr val="accent5"/>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just">
              <a:spcBef>
                <a:spcPct val="0"/>
              </a:spcBef>
              <a:spcAft>
                <a:spcPts val="1200"/>
              </a:spcAft>
              <a:buClr>
                <a:srgbClr val="C00000"/>
              </a:buClr>
              <a:buNone/>
            </a:pPr>
            <a:r>
              <a:rPr lang="zh-CN" altLang="en-US" sz="1800" b="1" dirty="0">
                <a:solidFill>
                  <a:srgbClr val="000000"/>
                </a:solidFill>
                <a:latin typeface="微软雅黑" panose="020B0503020204020204" pitchFamily="34" charset="-122"/>
              </a:rPr>
              <a:t>外部式吸风罩仍是个问题：</a:t>
            </a:r>
            <a:endParaRPr lang="en-US" altLang="zh-CN" sz="1800" b="1" dirty="0">
              <a:solidFill>
                <a:srgbClr val="000000"/>
              </a:solidFill>
              <a:latin typeface="微软雅黑" panose="020B0503020204020204" pitchFamily="34" charset="-122"/>
            </a:endParaRPr>
          </a:p>
          <a:p>
            <a:pPr algn="just">
              <a:spcBef>
                <a:spcPct val="0"/>
              </a:spcBef>
              <a:spcAft>
                <a:spcPts val="1200"/>
              </a:spcAft>
              <a:buClr>
                <a:srgbClr val="C00000"/>
              </a:buClr>
              <a:buNone/>
            </a:pPr>
            <a:r>
              <a:rPr lang="zh-CN" altLang="en-US" sz="1800" b="1" dirty="0">
                <a:solidFill>
                  <a:srgbClr val="000000"/>
                </a:solidFill>
                <a:latin typeface="微软雅黑" panose="020B0503020204020204" pitchFamily="34" charset="-122"/>
              </a:rPr>
              <a:t>外观像神似，但罩口风速严重不足</a:t>
            </a:r>
            <a:endParaRPr lang="en-US" altLang="zh-CN" sz="1800" b="1" dirty="0">
              <a:solidFill>
                <a:srgbClr val="000000"/>
              </a:solidFill>
              <a:latin typeface="微软雅黑" panose="020B0503020204020204" pitchFamily="34" charset="-122"/>
            </a:endParaRPr>
          </a:p>
        </p:txBody>
      </p:sp>
      <p:sp>
        <p:nvSpPr>
          <p:cNvPr id="6" name="虚尾箭头 5"/>
          <p:cNvSpPr/>
          <p:nvPr/>
        </p:nvSpPr>
        <p:spPr>
          <a:xfrm>
            <a:off x="4325514" y="4233520"/>
            <a:ext cx="648072" cy="72008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smtClean="0">
              <a:solidFill>
                <a:schemeClr val="tx1"/>
              </a:solidFill>
            </a:endParaRPr>
          </a:p>
        </p:txBody>
      </p:sp>
      <p:sp>
        <p:nvSpPr>
          <p:cNvPr id="20" name="文本框 19"/>
          <p:cNvSpPr txBox="1"/>
          <p:nvPr/>
        </p:nvSpPr>
        <p:spPr>
          <a:xfrm>
            <a:off x="5022913" y="3934852"/>
            <a:ext cx="2070979" cy="1357195"/>
          </a:xfrm>
          <a:prstGeom prst="rect">
            <a:avLst/>
          </a:prstGeom>
          <a:ln>
            <a:noFill/>
          </a:ln>
          <a:effectLst/>
        </p:spPr>
        <p:style>
          <a:lnRef idx="1">
            <a:schemeClr val="accent5"/>
          </a:lnRef>
          <a:fillRef idx="2">
            <a:schemeClr val="accent5"/>
          </a:fillRef>
          <a:effectRef idx="1">
            <a:schemeClr val="accent5"/>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just">
              <a:spcBef>
                <a:spcPct val="0"/>
              </a:spcBef>
              <a:spcAft>
                <a:spcPts val="1200"/>
              </a:spcAft>
              <a:buClr>
                <a:srgbClr val="C00000"/>
              </a:buClr>
              <a:buNone/>
            </a:pPr>
            <a:r>
              <a:rPr lang="zh-CN" altLang="en-US" sz="1800" b="1" dirty="0">
                <a:solidFill>
                  <a:srgbClr val="FF0000"/>
                </a:solidFill>
                <a:latin typeface="微软雅黑" panose="020B0503020204020204" pitchFamily="34" charset="-122"/>
              </a:rPr>
              <a:t>企业困境：</a:t>
            </a:r>
            <a:endParaRPr lang="en-US" altLang="zh-CN" sz="1800" b="1" dirty="0">
              <a:solidFill>
                <a:srgbClr val="FF0000"/>
              </a:solidFill>
              <a:latin typeface="微软雅黑" panose="020B0503020204020204" pitchFamily="34" charset="-122"/>
            </a:endParaRPr>
          </a:p>
          <a:p>
            <a:pPr algn="just">
              <a:spcBef>
                <a:spcPct val="0"/>
              </a:spcBef>
              <a:spcAft>
                <a:spcPts val="1200"/>
              </a:spcAft>
              <a:buClr>
                <a:srgbClr val="C00000"/>
              </a:buClr>
              <a:buNone/>
            </a:pPr>
            <a:r>
              <a:rPr lang="zh-CN" altLang="en-US" sz="1800" b="1" dirty="0">
                <a:solidFill>
                  <a:srgbClr val="000000"/>
                </a:solidFill>
                <a:latin typeface="微软雅黑" panose="020B0503020204020204" pitchFamily="34" charset="-122"/>
              </a:rPr>
              <a:t>局部收集？</a:t>
            </a:r>
            <a:endParaRPr lang="en-US" altLang="zh-CN" sz="1800" b="1" dirty="0">
              <a:solidFill>
                <a:srgbClr val="000000"/>
              </a:solidFill>
              <a:latin typeface="微软雅黑" panose="020B0503020204020204" pitchFamily="34" charset="-122"/>
            </a:endParaRPr>
          </a:p>
          <a:p>
            <a:pPr algn="just">
              <a:spcBef>
                <a:spcPct val="0"/>
              </a:spcBef>
              <a:spcAft>
                <a:spcPts val="1200"/>
              </a:spcAft>
              <a:buClr>
                <a:srgbClr val="C00000"/>
              </a:buClr>
              <a:buNone/>
            </a:pPr>
            <a:r>
              <a:rPr lang="zh-CN" altLang="en-US" sz="1800" b="1" dirty="0">
                <a:solidFill>
                  <a:srgbClr val="000000"/>
                </a:solidFill>
                <a:latin typeface="微软雅黑" panose="020B0503020204020204" pitchFamily="34" charset="-122"/>
              </a:rPr>
              <a:t>整体车间收集？</a:t>
            </a:r>
            <a:endParaRPr lang="en-US" altLang="zh-CN" sz="1800" b="1" dirty="0">
              <a:solidFill>
                <a:srgbClr val="000000"/>
              </a:solidFill>
              <a:latin typeface="微软雅黑" panose="020B0503020204020204" pitchFamily="34" charset="-122"/>
            </a:endParaRPr>
          </a:p>
        </p:txBody>
      </p:sp>
      <p:sp>
        <p:nvSpPr>
          <p:cNvPr id="21" name="文本框 20"/>
          <p:cNvSpPr txBox="1"/>
          <p:nvPr/>
        </p:nvSpPr>
        <p:spPr>
          <a:xfrm>
            <a:off x="7450047" y="3942309"/>
            <a:ext cx="2070979" cy="1357195"/>
          </a:xfrm>
          <a:prstGeom prst="rect">
            <a:avLst/>
          </a:prstGeom>
          <a:ln>
            <a:noFill/>
          </a:ln>
          <a:effectLst/>
        </p:spPr>
        <p:style>
          <a:lnRef idx="1">
            <a:schemeClr val="accent5"/>
          </a:lnRef>
          <a:fillRef idx="2">
            <a:schemeClr val="accent5"/>
          </a:fillRef>
          <a:effectRef idx="1">
            <a:schemeClr val="accent5"/>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just">
              <a:spcBef>
                <a:spcPct val="0"/>
              </a:spcBef>
              <a:spcAft>
                <a:spcPts val="1200"/>
              </a:spcAft>
              <a:buClr>
                <a:srgbClr val="C00000"/>
              </a:buClr>
              <a:buNone/>
            </a:pPr>
            <a:r>
              <a:rPr lang="zh-CN" altLang="en-US" sz="1800" b="1" dirty="0">
                <a:solidFill>
                  <a:srgbClr val="FF0000"/>
                </a:solidFill>
                <a:latin typeface="微软雅黑" panose="020B0503020204020204" pitchFamily="34" charset="-122"/>
              </a:rPr>
              <a:t>政府困境：</a:t>
            </a:r>
            <a:endParaRPr lang="en-US" altLang="zh-CN" sz="1800" b="1" dirty="0">
              <a:solidFill>
                <a:srgbClr val="FF0000"/>
              </a:solidFill>
              <a:latin typeface="微软雅黑" panose="020B0503020204020204" pitchFamily="34" charset="-122"/>
            </a:endParaRPr>
          </a:p>
          <a:p>
            <a:pPr algn="just">
              <a:spcBef>
                <a:spcPct val="0"/>
              </a:spcBef>
              <a:spcAft>
                <a:spcPts val="1200"/>
              </a:spcAft>
              <a:buClr>
                <a:srgbClr val="C00000"/>
              </a:buClr>
              <a:buNone/>
            </a:pPr>
            <a:r>
              <a:rPr lang="zh-CN" altLang="en-US" sz="1800" b="1" dirty="0">
                <a:solidFill>
                  <a:srgbClr val="000000"/>
                </a:solidFill>
                <a:latin typeface="微软雅黑" panose="020B0503020204020204" pitchFamily="34" charset="-122"/>
              </a:rPr>
              <a:t>收集的核查技术？</a:t>
            </a:r>
            <a:endParaRPr lang="en-US" altLang="zh-CN" sz="1800" b="1" dirty="0">
              <a:solidFill>
                <a:srgbClr val="000000"/>
              </a:solidFill>
              <a:latin typeface="微软雅黑" panose="020B0503020204020204" pitchFamily="34" charset="-122"/>
            </a:endParaRPr>
          </a:p>
          <a:p>
            <a:pPr algn="just">
              <a:spcBef>
                <a:spcPct val="0"/>
              </a:spcBef>
              <a:spcAft>
                <a:spcPts val="1200"/>
              </a:spcAft>
              <a:buClr>
                <a:srgbClr val="C00000"/>
              </a:buClr>
              <a:buNone/>
            </a:pPr>
            <a:r>
              <a:rPr lang="zh-CN" altLang="en-US" sz="1800" b="1" dirty="0">
                <a:solidFill>
                  <a:srgbClr val="000000"/>
                </a:solidFill>
                <a:latin typeface="微软雅黑" panose="020B0503020204020204" pitchFamily="34" charset="-122"/>
              </a:rPr>
              <a:t>有效的判断标准？</a:t>
            </a:r>
            <a:endParaRPr lang="en-US" altLang="zh-CN" sz="1800" b="1" dirty="0">
              <a:solidFill>
                <a:srgbClr val="000000"/>
              </a:solidFill>
              <a:latin typeface="微软雅黑" panose="020B0503020204020204" pitchFamily="34" charset="-122"/>
            </a:endParaRPr>
          </a:p>
        </p:txBody>
      </p:sp>
      <p:pic>
        <p:nvPicPr>
          <p:cNvPr id="12" name="Picture 4" descr="E:\photos\20160727\IMG_20160726_1526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2519" y="1296381"/>
            <a:ext cx="1647128" cy="2196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65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191344" y="260648"/>
            <a:ext cx="8712968" cy="459012"/>
          </a:xfrm>
        </p:spPr>
        <p:txBody>
          <a:bodyPr anchor="b">
            <a:normAutofit fontScale="90000"/>
          </a:bodyPr>
          <a:lstStyle/>
          <a:p>
            <a:r>
              <a:rPr lang="en-US" altLang="zh-CN" sz="2400" dirty="0"/>
              <a:t>5.7</a:t>
            </a:r>
            <a:r>
              <a:rPr lang="zh-CN" altLang="en-US" sz="2400" dirty="0"/>
              <a:t>、</a:t>
            </a:r>
            <a:r>
              <a:rPr lang="en-US" altLang="zh-CN" sz="2400" dirty="0"/>
              <a:t>VOCs</a:t>
            </a:r>
            <a:r>
              <a:rPr lang="zh-CN" altLang="zh-CN" sz="2400" dirty="0"/>
              <a:t>无组织排放废气收集处理系统要求</a:t>
            </a:r>
            <a:r>
              <a:rPr lang="en-US" altLang="zh-CN" sz="2400" dirty="0"/>
              <a:t>:</a:t>
            </a:r>
            <a:r>
              <a:rPr lang="zh-CN" altLang="en-US" sz="2400" dirty="0"/>
              <a:t>执行</a:t>
            </a:r>
            <a:r>
              <a:rPr lang="en-US" altLang="zh-CN" sz="2400" dirty="0"/>
              <a:t>GB37822-2019</a:t>
            </a:r>
            <a:endParaRPr lang="zh-CN" altLang="en-US" sz="2400" dirty="0"/>
          </a:p>
        </p:txBody>
      </p:sp>
      <p:sp>
        <p:nvSpPr>
          <p:cNvPr id="13315" name="幻灯片编号占位符 3"/>
          <p:cNvSpPr txBox="1">
            <a:spLocks noGrp="1" noChangeArrowheads="1"/>
          </p:cNvSpPr>
          <p:nvPr/>
        </p:nvSpPr>
        <p:spPr bwMode="auto">
          <a:xfrm>
            <a:off x="8976320" y="6412718"/>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102</a:t>
            </a:fld>
            <a:endParaRPr lang="en-US" altLang="zh-CN" sz="900" b="1" dirty="0">
              <a:latin typeface="微软雅黑" panose="020B0503020204020204" pitchFamily="34" charset="-122"/>
            </a:endParaRPr>
          </a:p>
        </p:txBody>
      </p:sp>
      <p:graphicFrame>
        <p:nvGraphicFramePr>
          <p:cNvPr id="7" name="Group 73"/>
          <p:cNvGraphicFramePr/>
          <p:nvPr>
            <p:extLst/>
          </p:nvPr>
        </p:nvGraphicFramePr>
        <p:xfrm>
          <a:off x="191345" y="1295648"/>
          <a:ext cx="11521280" cy="4653632"/>
        </p:xfrm>
        <a:graphic>
          <a:graphicData uri="http://schemas.openxmlformats.org/drawingml/2006/table">
            <a:tbl>
              <a:tblPr/>
              <a:tblGrid>
                <a:gridCol w="1285715">
                  <a:extLst>
                    <a:ext uri="{9D8B030D-6E8A-4147-A177-3AD203B41FA5}">
                      <a16:colId xmlns:a16="http://schemas.microsoft.com/office/drawing/2014/main" xmlns="" val="20000"/>
                    </a:ext>
                  </a:extLst>
                </a:gridCol>
                <a:gridCol w="10235565">
                  <a:extLst>
                    <a:ext uri="{9D8B030D-6E8A-4147-A177-3AD203B41FA5}">
                      <a16:colId xmlns:a16="http://schemas.microsoft.com/office/drawing/2014/main" xmlns="" val="20001"/>
                    </a:ext>
                  </a:extLst>
                </a:gridCol>
              </a:tblGrid>
              <a:tr h="584214">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类型</a:t>
                      </a:r>
                    </a:p>
                  </a:txBody>
                  <a:tcPr marL="91436" marR="91436" marT="45693" marB="45693"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控制要求</a:t>
                      </a:r>
                    </a:p>
                  </a:txBody>
                  <a:tcPr marL="91436" marR="91436" marT="45693" marB="45693" anchor="ctr" horzOverflow="overflow">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r h="1373670">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defRPr/>
                      </a:pPr>
                      <a:r>
                        <a:rPr kumimoji="0" lang="zh-CN" altLang="en-US" sz="1800"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基本要求</a:t>
                      </a:r>
                    </a:p>
                  </a:txBody>
                  <a:tcPr marL="91436" marR="91436" marT="45693" marB="45693"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r>
                        <a:rPr lang="en-US" altLang="zh-CN" sz="1800" kern="1200" dirty="0" smtClean="0">
                          <a:solidFill>
                            <a:schemeClr val="tx1"/>
                          </a:solidFill>
                          <a:effectLst/>
                          <a:latin typeface="微软雅黑" panose="020B0503020204020204" pitchFamily="34" charset="-122"/>
                          <a:ea typeface="微软雅黑" panose="020B0503020204020204" pitchFamily="34" charset="-122"/>
                          <a:cs typeface="+mn-cs"/>
                        </a:rPr>
                        <a:t>VOCs</a:t>
                      </a:r>
                      <a:r>
                        <a:rPr lang="zh-CN" altLang="zh-CN" sz="1800" kern="1200" dirty="0" smtClean="0">
                          <a:solidFill>
                            <a:schemeClr val="tx1"/>
                          </a:solidFill>
                          <a:effectLst/>
                          <a:latin typeface="微软雅黑" panose="020B0503020204020204" pitchFamily="34" charset="-122"/>
                          <a:ea typeface="微软雅黑" panose="020B0503020204020204" pitchFamily="34" charset="-122"/>
                          <a:cs typeface="+mn-cs"/>
                        </a:rPr>
                        <a:t>废气收集处理系统应与生产工艺设备同步运行。</a:t>
                      </a:r>
                      <a:r>
                        <a:rPr lang="en-US" altLang="zh-CN" sz="1800" kern="1200" dirty="0" smtClean="0">
                          <a:solidFill>
                            <a:schemeClr val="tx1"/>
                          </a:solidFill>
                          <a:effectLst/>
                          <a:latin typeface="微软雅黑" panose="020B0503020204020204" pitchFamily="34" charset="-122"/>
                          <a:ea typeface="微软雅黑" panose="020B0503020204020204" pitchFamily="34" charset="-122"/>
                          <a:cs typeface="+mn-cs"/>
                        </a:rPr>
                        <a:t>VOCs</a:t>
                      </a:r>
                      <a:r>
                        <a:rPr lang="zh-CN" altLang="zh-CN" sz="1800" kern="1200" dirty="0" smtClean="0">
                          <a:solidFill>
                            <a:schemeClr val="tx1"/>
                          </a:solidFill>
                          <a:effectLst/>
                          <a:latin typeface="微软雅黑" panose="020B0503020204020204" pitchFamily="34" charset="-122"/>
                          <a:ea typeface="微软雅黑" panose="020B0503020204020204" pitchFamily="34" charset="-122"/>
                          <a:cs typeface="+mn-cs"/>
                        </a:rPr>
                        <a:t>废气收集处理系统发生故障或检修时，对应的生产工艺设备应停止运行，待检修完毕后同步投入使用；生产工艺设备不能停止运行或不能及时停止运行的，应设置废气应急处理设施或采取其他替代措施</a:t>
                      </a:r>
                      <a:r>
                        <a:rPr lang="zh-CN" altLang="en-US" sz="1800" kern="1200" dirty="0" smtClean="0">
                          <a:solidFill>
                            <a:schemeClr val="tx1"/>
                          </a:solidFill>
                          <a:effectLst/>
                          <a:latin typeface="微软雅黑" panose="020B0503020204020204" pitchFamily="34" charset="-122"/>
                          <a:ea typeface="微软雅黑" panose="020B0503020204020204" pitchFamily="34" charset="-122"/>
                          <a:cs typeface="+mn-cs"/>
                        </a:rPr>
                        <a:t>。</a:t>
                      </a:r>
                      <a:endParaRPr lang="zh-CN" altLang="zh-CN" sz="1800" kern="1200" dirty="0">
                        <a:solidFill>
                          <a:schemeClr val="tx1"/>
                        </a:solidFill>
                        <a:effectLst/>
                        <a:latin typeface="微软雅黑" panose="020B0503020204020204" pitchFamily="34" charset="-122"/>
                        <a:ea typeface="微软雅黑" panose="020B0503020204020204" pitchFamily="34" charset="-122"/>
                        <a:cs typeface="+mn-cs"/>
                      </a:endParaRPr>
                    </a:p>
                  </a:txBody>
                  <a:tcPr marL="91436" marR="91436" marT="45693" marB="45693" anchor="ctr" horzOverflow="overflow">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xmlns="" val="10001"/>
                  </a:ext>
                </a:extLst>
              </a:tr>
              <a:tr h="2695748">
                <a:tc>
                  <a:txBody>
                    <a:bodyPr/>
                    <a:lstStyle/>
                    <a:p>
                      <a:pPr marL="0" marR="0" lvl="0" indent="0" algn="l" defTabSz="914400" rtl="0" eaLnBrk="1" fontAlgn="base" latinLnBrk="0" hangingPunct="1">
                        <a:lnSpc>
                          <a:spcPct val="100000"/>
                        </a:lnSpc>
                        <a:spcBef>
                          <a:spcPct val="20000"/>
                        </a:spcBef>
                        <a:spcAft>
                          <a:spcPts val="0"/>
                        </a:spcAft>
                        <a:buClr>
                          <a:schemeClr val="bg2"/>
                        </a:buClr>
                        <a:buSzPct val="75000"/>
                        <a:buFont typeface="Wingdings" panose="05000000000000000000" pitchFamily="2" charset="2"/>
                        <a:buNone/>
                        <a:defRPr/>
                      </a:pPr>
                      <a:r>
                        <a:rPr lang="zh-CN" altLang="zh-CN" sz="1800" kern="1200" dirty="0" smtClean="0">
                          <a:solidFill>
                            <a:schemeClr val="tx1"/>
                          </a:solidFill>
                          <a:effectLst/>
                          <a:latin typeface="微软雅黑" panose="020B0503020204020204" pitchFamily="34" charset="-122"/>
                          <a:ea typeface="微软雅黑" panose="020B0503020204020204" pitchFamily="34" charset="-122"/>
                          <a:cs typeface="+mn-cs"/>
                        </a:rPr>
                        <a:t>废气收集系统要求</a:t>
                      </a:r>
                      <a:endParaRPr lang="zh-CN" altLang="en-US" sz="1800" kern="1200" dirty="0" smtClean="0">
                        <a:solidFill>
                          <a:schemeClr val="tx1"/>
                        </a:solidFill>
                        <a:effectLst/>
                        <a:latin typeface="微软雅黑" panose="020B0503020204020204" pitchFamily="34" charset="-122"/>
                        <a:ea typeface="微软雅黑" panose="020B0503020204020204" pitchFamily="34" charset="-122"/>
                        <a:cs typeface="+mn-cs"/>
                      </a:endParaRPr>
                    </a:p>
                  </a:txBody>
                  <a:tcPr marL="91436" marR="91436" marT="45693" marB="45693"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altLang="zh-CN" sz="1800" kern="1200" dirty="0" smtClean="0">
                          <a:solidFill>
                            <a:schemeClr val="tx1"/>
                          </a:solidFill>
                          <a:effectLst/>
                          <a:latin typeface="微软雅黑" panose="020B0503020204020204" pitchFamily="34" charset="-122"/>
                          <a:ea typeface="微软雅黑" panose="020B0503020204020204" pitchFamily="34" charset="-122"/>
                          <a:cs typeface="+mn-cs"/>
                        </a:rPr>
                        <a:t>10.2.1</a:t>
                      </a:r>
                      <a:r>
                        <a:rPr lang="zh-CN" altLang="zh-CN" sz="1800" kern="1200" dirty="0" smtClean="0">
                          <a:solidFill>
                            <a:schemeClr val="tx1"/>
                          </a:solidFill>
                          <a:effectLst/>
                          <a:latin typeface="微软雅黑" panose="020B0503020204020204" pitchFamily="34" charset="-122"/>
                          <a:ea typeface="微软雅黑" panose="020B0503020204020204" pitchFamily="34" charset="-122"/>
                          <a:cs typeface="+mn-cs"/>
                        </a:rPr>
                        <a:t>　企业应考虑生产工艺、操作方式、废气性质、处理方法等因素，对</a:t>
                      </a:r>
                      <a:r>
                        <a:rPr lang="en-US" altLang="zh-CN" sz="1800" kern="1200" dirty="0" smtClean="0">
                          <a:solidFill>
                            <a:schemeClr val="tx1"/>
                          </a:solidFill>
                          <a:effectLst/>
                          <a:latin typeface="微软雅黑" panose="020B0503020204020204" pitchFamily="34" charset="-122"/>
                          <a:ea typeface="微软雅黑" panose="020B0503020204020204" pitchFamily="34" charset="-122"/>
                          <a:cs typeface="+mn-cs"/>
                        </a:rPr>
                        <a:t>VOCs</a:t>
                      </a:r>
                      <a:r>
                        <a:rPr lang="zh-CN" altLang="zh-CN" sz="1800" kern="1200" dirty="0" smtClean="0">
                          <a:solidFill>
                            <a:schemeClr val="tx1"/>
                          </a:solidFill>
                          <a:effectLst/>
                          <a:latin typeface="微软雅黑" panose="020B0503020204020204" pitchFamily="34" charset="-122"/>
                          <a:ea typeface="微软雅黑" panose="020B0503020204020204" pitchFamily="34" charset="-122"/>
                          <a:cs typeface="+mn-cs"/>
                        </a:rPr>
                        <a:t>废气进行分类收集。</a:t>
                      </a:r>
                    </a:p>
                    <a:p>
                      <a:r>
                        <a:rPr lang="en-US" altLang="zh-CN" sz="1800" kern="1200" dirty="0" smtClean="0">
                          <a:solidFill>
                            <a:schemeClr val="tx1"/>
                          </a:solidFill>
                          <a:effectLst/>
                          <a:latin typeface="微软雅黑" panose="020B0503020204020204" pitchFamily="34" charset="-122"/>
                          <a:ea typeface="微软雅黑" panose="020B0503020204020204" pitchFamily="34" charset="-122"/>
                          <a:cs typeface="+mn-cs"/>
                        </a:rPr>
                        <a:t>10.2.2</a:t>
                      </a:r>
                      <a:r>
                        <a:rPr lang="zh-CN" altLang="zh-CN" sz="1800" kern="1200" dirty="0" smtClean="0">
                          <a:solidFill>
                            <a:schemeClr val="tx1"/>
                          </a:solidFill>
                          <a:effectLst/>
                          <a:latin typeface="微软雅黑" panose="020B0503020204020204" pitchFamily="34" charset="-122"/>
                          <a:ea typeface="微软雅黑" panose="020B0503020204020204" pitchFamily="34" charset="-122"/>
                          <a:cs typeface="+mn-cs"/>
                        </a:rPr>
                        <a:t>　废气收集系统排风罩（集气罩）的设置应符合</a:t>
                      </a:r>
                      <a:r>
                        <a:rPr lang="en-US" altLang="zh-CN" sz="1800" kern="1200" dirty="0" smtClean="0">
                          <a:solidFill>
                            <a:schemeClr val="tx1"/>
                          </a:solidFill>
                          <a:effectLst/>
                          <a:latin typeface="微软雅黑" panose="020B0503020204020204" pitchFamily="34" charset="-122"/>
                          <a:ea typeface="微软雅黑" panose="020B0503020204020204" pitchFamily="34" charset="-122"/>
                          <a:cs typeface="+mn-cs"/>
                        </a:rPr>
                        <a:t>GB/T 16758</a:t>
                      </a:r>
                      <a:r>
                        <a:rPr lang="zh-CN" altLang="zh-CN" sz="1800" kern="1200" dirty="0" smtClean="0">
                          <a:solidFill>
                            <a:schemeClr val="tx1"/>
                          </a:solidFill>
                          <a:effectLst/>
                          <a:latin typeface="微软雅黑" panose="020B0503020204020204" pitchFamily="34" charset="-122"/>
                          <a:ea typeface="微软雅黑" panose="020B0503020204020204" pitchFamily="34" charset="-122"/>
                          <a:cs typeface="+mn-cs"/>
                        </a:rPr>
                        <a:t>的规定。采用外部排风罩的，应按</a:t>
                      </a:r>
                      <a:r>
                        <a:rPr lang="en-US" altLang="zh-CN" sz="1800" kern="1200" dirty="0" smtClean="0">
                          <a:solidFill>
                            <a:schemeClr val="tx1"/>
                          </a:solidFill>
                          <a:effectLst/>
                          <a:latin typeface="微软雅黑" panose="020B0503020204020204" pitchFamily="34" charset="-122"/>
                          <a:ea typeface="微软雅黑" panose="020B0503020204020204" pitchFamily="34" charset="-122"/>
                          <a:cs typeface="+mn-cs"/>
                        </a:rPr>
                        <a:t>GB/T 16758</a:t>
                      </a:r>
                      <a:r>
                        <a:rPr lang="zh-CN" altLang="zh-CN" sz="1800"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sz="1800" kern="1200" dirty="0" smtClean="0">
                          <a:solidFill>
                            <a:schemeClr val="tx1"/>
                          </a:solidFill>
                          <a:effectLst/>
                          <a:latin typeface="微软雅黑" panose="020B0503020204020204" pitchFamily="34" charset="-122"/>
                          <a:ea typeface="微软雅黑" panose="020B0503020204020204" pitchFamily="34" charset="-122"/>
                          <a:cs typeface="+mn-cs"/>
                        </a:rPr>
                        <a:t>AQ/T 4274-2016</a:t>
                      </a:r>
                      <a:r>
                        <a:rPr lang="zh-CN" altLang="zh-CN" sz="1800" kern="1200" dirty="0" smtClean="0">
                          <a:solidFill>
                            <a:schemeClr val="tx1"/>
                          </a:solidFill>
                          <a:effectLst/>
                          <a:latin typeface="微软雅黑" panose="020B0503020204020204" pitchFamily="34" charset="-122"/>
                          <a:ea typeface="微软雅黑" panose="020B0503020204020204" pitchFamily="34" charset="-122"/>
                          <a:cs typeface="+mn-cs"/>
                        </a:rPr>
                        <a:t>规定的方法测量控制风速，</a:t>
                      </a:r>
                      <a:r>
                        <a:rPr lang="zh-CN" altLang="zh-CN" sz="1800" kern="1200" dirty="0" smtClean="0">
                          <a:solidFill>
                            <a:srgbClr val="FF0000"/>
                          </a:solidFill>
                          <a:effectLst/>
                          <a:latin typeface="微软雅黑" panose="020B0503020204020204" pitchFamily="34" charset="-122"/>
                          <a:ea typeface="微软雅黑" panose="020B0503020204020204" pitchFamily="34" charset="-122"/>
                          <a:cs typeface="+mn-cs"/>
                        </a:rPr>
                        <a:t>测量点应选取在距排风罩开口面最远处的</a:t>
                      </a:r>
                      <a:r>
                        <a:rPr lang="en-US" altLang="zh-CN" sz="1800" kern="1200" dirty="0" smtClean="0">
                          <a:solidFill>
                            <a:srgbClr val="FF0000"/>
                          </a:solidFill>
                          <a:effectLst/>
                          <a:latin typeface="微软雅黑" panose="020B0503020204020204" pitchFamily="34" charset="-122"/>
                          <a:ea typeface="微软雅黑" panose="020B0503020204020204" pitchFamily="34" charset="-122"/>
                          <a:cs typeface="+mn-cs"/>
                        </a:rPr>
                        <a:t>VOCs</a:t>
                      </a:r>
                      <a:r>
                        <a:rPr lang="zh-CN" altLang="zh-CN" sz="1800" kern="1200" dirty="0" smtClean="0">
                          <a:solidFill>
                            <a:srgbClr val="FF0000"/>
                          </a:solidFill>
                          <a:effectLst/>
                          <a:latin typeface="微软雅黑" panose="020B0503020204020204" pitchFamily="34" charset="-122"/>
                          <a:ea typeface="微软雅黑" panose="020B0503020204020204" pitchFamily="34" charset="-122"/>
                          <a:cs typeface="+mn-cs"/>
                        </a:rPr>
                        <a:t>无组织排放位置，控制风速不应低于</a:t>
                      </a:r>
                      <a:r>
                        <a:rPr lang="en-US" altLang="zh-CN" sz="1800" kern="1200" dirty="0" smtClean="0">
                          <a:solidFill>
                            <a:srgbClr val="FF0000"/>
                          </a:solidFill>
                          <a:effectLst/>
                          <a:latin typeface="微软雅黑" panose="020B0503020204020204" pitchFamily="34" charset="-122"/>
                          <a:ea typeface="微软雅黑" panose="020B0503020204020204" pitchFamily="34" charset="-122"/>
                          <a:cs typeface="+mn-cs"/>
                        </a:rPr>
                        <a:t>0.3 m/s</a:t>
                      </a:r>
                      <a:r>
                        <a:rPr lang="zh-CN" altLang="zh-CN" sz="1800" kern="1200" dirty="0" smtClean="0">
                          <a:solidFill>
                            <a:schemeClr val="tx1"/>
                          </a:solidFill>
                          <a:effectLst/>
                          <a:latin typeface="微软雅黑" panose="020B0503020204020204" pitchFamily="34" charset="-122"/>
                          <a:ea typeface="微软雅黑" panose="020B0503020204020204" pitchFamily="34" charset="-122"/>
                          <a:cs typeface="+mn-cs"/>
                        </a:rPr>
                        <a:t>（行业相关规范有具体规定的，按相关规定执行）。</a:t>
                      </a:r>
                    </a:p>
                    <a:p>
                      <a:r>
                        <a:rPr lang="en-US" altLang="zh-CN" sz="1800" kern="1200" dirty="0" smtClean="0">
                          <a:solidFill>
                            <a:schemeClr val="tx1"/>
                          </a:solidFill>
                          <a:effectLst/>
                          <a:latin typeface="微软雅黑" panose="020B0503020204020204" pitchFamily="34" charset="-122"/>
                          <a:ea typeface="微软雅黑" panose="020B0503020204020204" pitchFamily="34" charset="-122"/>
                          <a:cs typeface="+mn-cs"/>
                        </a:rPr>
                        <a:t>10.2.3</a:t>
                      </a:r>
                      <a:r>
                        <a:rPr lang="zh-CN" altLang="zh-CN" sz="1800" kern="1200" dirty="0" smtClean="0">
                          <a:solidFill>
                            <a:schemeClr val="tx1"/>
                          </a:solidFill>
                          <a:effectLst/>
                          <a:latin typeface="微软雅黑" panose="020B0503020204020204" pitchFamily="34" charset="-122"/>
                          <a:ea typeface="微软雅黑" panose="020B0503020204020204" pitchFamily="34" charset="-122"/>
                          <a:cs typeface="+mn-cs"/>
                        </a:rPr>
                        <a:t>　废气收集系统的输送管道应密闭。废气收集系统应在负压下运行，若处于正压状态，应对输送管道组件的密封点进行泄漏检测，</a:t>
                      </a:r>
                      <a:r>
                        <a:rPr lang="zh-CN" altLang="zh-CN" sz="1800" kern="1200" dirty="0" smtClean="0">
                          <a:solidFill>
                            <a:srgbClr val="FF0000"/>
                          </a:solidFill>
                          <a:effectLst/>
                          <a:latin typeface="微软雅黑" panose="020B0503020204020204" pitchFamily="34" charset="-122"/>
                          <a:ea typeface="微软雅黑" panose="020B0503020204020204" pitchFamily="34" charset="-122"/>
                          <a:cs typeface="+mn-cs"/>
                        </a:rPr>
                        <a:t>泄漏检测值不应超过</a:t>
                      </a:r>
                      <a:r>
                        <a:rPr lang="en-US" altLang="zh-CN" sz="1800" kern="1200" dirty="0" smtClean="0">
                          <a:solidFill>
                            <a:srgbClr val="FF0000"/>
                          </a:solidFill>
                          <a:effectLst/>
                          <a:latin typeface="微软雅黑" panose="020B0503020204020204" pitchFamily="34" charset="-122"/>
                          <a:ea typeface="微软雅黑" panose="020B0503020204020204" pitchFamily="34" charset="-122"/>
                          <a:cs typeface="+mn-cs"/>
                        </a:rPr>
                        <a:t>500 </a:t>
                      </a:r>
                      <a:r>
                        <a:rPr lang="en-US" altLang="zh-CN" sz="1800" kern="1200" dirty="0" err="1" smtClean="0">
                          <a:solidFill>
                            <a:srgbClr val="FF0000"/>
                          </a:solidFill>
                          <a:effectLst/>
                          <a:latin typeface="微软雅黑" panose="020B0503020204020204" pitchFamily="34" charset="-122"/>
                          <a:ea typeface="微软雅黑" panose="020B0503020204020204" pitchFamily="34" charset="-122"/>
                          <a:cs typeface="+mn-cs"/>
                        </a:rPr>
                        <a:t>μmol</a:t>
                      </a:r>
                      <a:r>
                        <a:rPr lang="en-US" altLang="zh-CN" sz="1800" kern="1200" dirty="0" smtClean="0">
                          <a:solidFill>
                            <a:srgbClr val="FF0000"/>
                          </a:solidFill>
                          <a:effectLst/>
                          <a:latin typeface="微软雅黑" panose="020B0503020204020204" pitchFamily="34" charset="-122"/>
                          <a:ea typeface="微软雅黑" panose="020B0503020204020204" pitchFamily="34" charset="-122"/>
                          <a:cs typeface="+mn-cs"/>
                        </a:rPr>
                        <a:t>/</a:t>
                      </a:r>
                      <a:r>
                        <a:rPr lang="en-US" altLang="zh-CN" sz="1800" kern="1200" dirty="0" err="1" smtClean="0">
                          <a:solidFill>
                            <a:srgbClr val="FF0000"/>
                          </a:solidFill>
                          <a:effectLst/>
                          <a:latin typeface="微软雅黑" panose="020B0503020204020204" pitchFamily="34" charset="-122"/>
                          <a:ea typeface="微软雅黑" panose="020B0503020204020204" pitchFamily="34" charset="-122"/>
                          <a:cs typeface="+mn-cs"/>
                        </a:rPr>
                        <a:t>mol</a:t>
                      </a:r>
                      <a:r>
                        <a:rPr lang="zh-CN" altLang="zh-CN" sz="1800" kern="1200" dirty="0" smtClean="0">
                          <a:solidFill>
                            <a:srgbClr val="FF0000"/>
                          </a:solidFill>
                          <a:effectLst/>
                          <a:latin typeface="微软雅黑" panose="020B0503020204020204" pitchFamily="34" charset="-122"/>
                          <a:ea typeface="微软雅黑" panose="020B0503020204020204" pitchFamily="34" charset="-122"/>
                          <a:cs typeface="+mn-cs"/>
                        </a:rPr>
                        <a:t>，亦不应有感官可察觉泄漏</a:t>
                      </a:r>
                      <a:r>
                        <a:rPr lang="zh-CN" altLang="zh-CN" sz="1800" kern="1200" dirty="0" smtClean="0">
                          <a:solidFill>
                            <a:schemeClr val="tx1"/>
                          </a:solidFill>
                          <a:effectLst/>
                          <a:latin typeface="微软雅黑" panose="020B0503020204020204" pitchFamily="34" charset="-122"/>
                          <a:ea typeface="微软雅黑" panose="020B0503020204020204" pitchFamily="34" charset="-122"/>
                          <a:cs typeface="+mn-cs"/>
                        </a:rPr>
                        <a:t>。泄漏检测频次、修复与记录的要求按照第</a:t>
                      </a:r>
                      <a:r>
                        <a:rPr lang="en-US" altLang="zh-CN" sz="1800" kern="1200" dirty="0" smtClean="0">
                          <a:solidFill>
                            <a:schemeClr val="tx1"/>
                          </a:solidFill>
                          <a:effectLst/>
                          <a:latin typeface="微软雅黑" panose="020B0503020204020204" pitchFamily="34" charset="-122"/>
                          <a:ea typeface="微软雅黑" panose="020B0503020204020204" pitchFamily="34" charset="-122"/>
                          <a:cs typeface="+mn-cs"/>
                        </a:rPr>
                        <a:t>8</a:t>
                      </a:r>
                      <a:r>
                        <a:rPr lang="zh-CN" altLang="zh-CN" sz="1800" kern="1200" dirty="0" smtClean="0">
                          <a:solidFill>
                            <a:schemeClr val="tx1"/>
                          </a:solidFill>
                          <a:effectLst/>
                          <a:latin typeface="微软雅黑" panose="020B0503020204020204" pitchFamily="34" charset="-122"/>
                          <a:ea typeface="微软雅黑" panose="020B0503020204020204" pitchFamily="34" charset="-122"/>
                          <a:cs typeface="+mn-cs"/>
                        </a:rPr>
                        <a:t>章规定执行。</a:t>
                      </a:r>
                      <a:endParaRPr lang="zh-CN" altLang="zh-CN" sz="1800" kern="1200" dirty="0">
                        <a:solidFill>
                          <a:schemeClr val="tx1"/>
                        </a:solidFill>
                        <a:effectLst/>
                        <a:latin typeface="微软雅黑" panose="020B0503020204020204" pitchFamily="34" charset="-122"/>
                        <a:ea typeface="微软雅黑" panose="020B0503020204020204" pitchFamily="34" charset="-122"/>
                        <a:cs typeface="+mn-cs"/>
                      </a:endParaRPr>
                    </a:p>
                  </a:txBody>
                  <a:tcPr marL="91436" marR="91436" marT="45693" marB="45693" anchor="ctr" horzOverflow="overflow">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FF"/>
                    </a:solidFill>
                  </a:tcPr>
                </a:tc>
              </a:tr>
            </a:tbl>
          </a:graphicData>
        </a:graphic>
      </p:graphicFrame>
    </p:spTree>
    <p:extLst>
      <p:ext uri="{BB962C8B-B14F-4D97-AF65-F5344CB8AC3E}">
        <p14:creationId xmlns:p14="http://schemas.microsoft.com/office/powerpoint/2010/main" val="27619423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191344" y="260648"/>
            <a:ext cx="8712968" cy="459012"/>
          </a:xfrm>
        </p:spPr>
        <p:txBody>
          <a:bodyPr anchor="b">
            <a:normAutofit fontScale="90000"/>
          </a:bodyPr>
          <a:lstStyle/>
          <a:p>
            <a:r>
              <a:rPr lang="en-US" altLang="zh-CN" sz="2400" dirty="0"/>
              <a:t>5.7</a:t>
            </a:r>
            <a:r>
              <a:rPr lang="zh-CN" altLang="en-US" sz="2400" dirty="0"/>
              <a:t>、</a:t>
            </a:r>
            <a:r>
              <a:rPr lang="en-US" altLang="zh-CN" sz="2400" dirty="0"/>
              <a:t>VOCs</a:t>
            </a:r>
            <a:r>
              <a:rPr lang="zh-CN" altLang="zh-CN" sz="2400" dirty="0"/>
              <a:t>无组织排放废气收集处理系统要求</a:t>
            </a:r>
            <a:r>
              <a:rPr lang="en-US" altLang="zh-CN" sz="2400" dirty="0"/>
              <a:t>:</a:t>
            </a:r>
            <a:r>
              <a:rPr lang="zh-CN" altLang="en-US" sz="2400" dirty="0"/>
              <a:t>执行</a:t>
            </a:r>
            <a:r>
              <a:rPr lang="en-US" altLang="zh-CN" sz="2400" dirty="0"/>
              <a:t>GB37822-2019</a:t>
            </a:r>
            <a:endParaRPr lang="zh-CN" altLang="en-US" sz="2400" dirty="0"/>
          </a:p>
        </p:txBody>
      </p:sp>
      <p:sp>
        <p:nvSpPr>
          <p:cNvPr id="13315" name="幻灯片编号占位符 3"/>
          <p:cNvSpPr txBox="1">
            <a:spLocks noGrp="1" noChangeArrowheads="1"/>
          </p:cNvSpPr>
          <p:nvPr/>
        </p:nvSpPr>
        <p:spPr bwMode="auto">
          <a:xfrm>
            <a:off x="8976320" y="6412718"/>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103</a:t>
            </a:fld>
            <a:endParaRPr lang="en-US" altLang="zh-CN" sz="900" b="1" dirty="0">
              <a:latin typeface="微软雅黑" panose="020B0503020204020204" pitchFamily="34" charset="-122"/>
            </a:endParaRPr>
          </a:p>
        </p:txBody>
      </p:sp>
      <p:sp>
        <p:nvSpPr>
          <p:cNvPr id="5" name="矩形 4"/>
          <p:cNvSpPr/>
          <p:nvPr/>
        </p:nvSpPr>
        <p:spPr>
          <a:xfrm>
            <a:off x="195027" y="5732522"/>
            <a:ext cx="5180893" cy="553998"/>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lnSpc>
                <a:spcPct val="125000"/>
              </a:lnSpc>
              <a:spcBef>
                <a:spcPct val="0"/>
              </a:spcBef>
              <a:spcAft>
                <a:spcPts val="0"/>
              </a:spcAft>
              <a:buClr>
                <a:srgbClr val="C00000"/>
              </a:buClr>
              <a:buNone/>
            </a:pPr>
            <a:r>
              <a:rPr lang="zh-CN" altLang="en-US" sz="2400" b="1" noProof="1">
                <a:solidFill>
                  <a:srgbClr val="000000"/>
                </a:solidFill>
                <a:latin typeface="微软雅黑" panose="020B0503020204020204" pitchFamily="34" charset="-122"/>
              </a:rPr>
              <a:t>密闭式吸风罩代替外部式吸风罩</a:t>
            </a:r>
            <a:endParaRPr lang="en-US" altLang="zh-CN" sz="2400" b="1" noProof="1">
              <a:solidFill>
                <a:srgbClr val="000000"/>
              </a:solidFill>
              <a:latin typeface="微软雅黑" panose="020B0503020204020204" pitchFamily="34" charset="-122"/>
            </a:endParaRPr>
          </a:p>
        </p:txBody>
      </p:sp>
      <p:pic>
        <p:nvPicPr>
          <p:cNvPr id="6" name="图片 5" descr="SAM_1173"/>
          <p:cNvPicPr/>
          <p:nvPr/>
        </p:nvPicPr>
        <p:blipFill>
          <a:blip r:embed="rId3"/>
          <a:stretch>
            <a:fillRect/>
          </a:stretch>
        </p:blipFill>
        <p:spPr>
          <a:xfrm>
            <a:off x="3287688" y="2335415"/>
            <a:ext cx="2160240" cy="2736305"/>
          </a:xfrm>
          <a:prstGeom prst="rect">
            <a:avLst/>
          </a:prstGeom>
          <a:noFill/>
          <a:ln w="9525">
            <a:noFill/>
          </a:ln>
        </p:spPr>
      </p:pic>
      <p:pic>
        <p:nvPicPr>
          <p:cNvPr id="8" name="Picture 1"/>
          <p:cNvPicPr>
            <a:picLocks noChangeAspect="1"/>
          </p:cNvPicPr>
          <p:nvPr/>
        </p:nvPicPr>
        <p:blipFill>
          <a:blip r:embed="rId4" cstate="print"/>
          <a:srcRect b="13855"/>
          <a:stretch>
            <a:fillRect/>
          </a:stretch>
        </p:blipFill>
        <p:spPr>
          <a:xfrm>
            <a:off x="180144" y="2335415"/>
            <a:ext cx="2923514" cy="2736305"/>
          </a:xfrm>
          <a:prstGeom prst="rect">
            <a:avLst/>
          </a:prstGeom>
          <a:noFill/>
          <a:ln w="9525">
            <a:noFill/>
            <a:miter lim="800000"/>
            <a:headEnd/>
            <a:tailEnd/>
          </a:ln>
        </p:spPr>
      </p:pic>
      <p:sp>
        <p:nvSpPr>
          <p:cNvPr id="9" name="矩形 1"/>
          <p:cNvSpPr>
            <a:spLocks noChangeArrowheads="1"/>
          </p:cNvSpPr>
          <p:nvPr/>
        </p:nvSpPr>
        <p:spPr bwMode="auto">
          <a:xfrm>
            <a:off x="159832" y="1019428"/>
            <a:ext cx="8136904" cy="655185"/>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nSpc>
                <a:spcPct val="150000"/>
              </a:lnSpc>
              <a:spcBef>
                <a:spcPct val="0"/>
              </a:spcBef>
              <a:buNone/>
            </a:pPr>
            <a:r>
              <a:rPr lang="zh-CN" altLang="en-US" sz="2400" b="1" noProof="1">
                <a:solidFill>
                  <a:srgbClr val="000000"/>
                </a:solidFill>
                <a:latin typeface="微软雅黑" panose="020B0503020204020204" pitchFamily="34" charset="-122"/>
              </a:rPr>
              <a:t>移动缸：密闭式吸风罩</a:t>
            </a:r>
            <a:r>
              <a:rPr lang="en-US" altLang="zh-CN" sz="2400" b="1" noProof="1">
                <a:solidFill>
                  <a:srgbClr val="000000"/>
                </a:solidFill>
                <a:latin typeface="微软雅黑" panose="020B0503020204020204" pitchFamily="34" charset="-122"/>
              </a:rPr>
              <a:t>+</a:t>
            </a:r>
            <a:r>
              <a:rPr lang="zh-CN" altLang="en-US" sz="2400" b="1" noProof="1">
                <a:solidFill>
                  <a:srgbClr val="000000"/>
                </a:solidFill>
                <a:latin typeface="微软雅黑" panose="020B0503020204020204" pitchFamily="34" charset="-122"/>
              </a:rPr>
              <a:t>风量自动控制）</a:t>
            </a:r>
          </a:p>
        </p:txBody>
      </p:sp>
      <p:pic>
        <p:nvPicPr>
          <p:cNvPr id="10" name="图片 9"/>
          <p:cNvPicPr>
            <a:picLocks noChangeAspect="1"/>
          </p:cNvPicPr>
          <p:nvPr/>
        </p:nvPicPr>
        <p:blipFill>
          <a:blip r:embed="rId5"/>
          <a:stretch>
            <a:fillRect/>
          </a:stretch>
        </p:blipFill>
        <p:spPr>
          <a:xfrm>
            <a:off x="5447928" y="2369181"/>
            <a:ext cx="6276232" cy="2483554"/>
          </a:xfrm>
          <a:prstGeom prst="rect">
            <a:avLst/>
          </a:prstGeom>
        </p:spPr>
      </p:pic>
      <p:sp>
        <p:nvSpPr>
          <p:cNvPr id="11" name="矩形 10"/>
          <p:cNvSpPr/>
          <p:nvPr/>
        </p:nvSpPr>
        <p:spPr>
          <a:xfrm>
            <a:off x="6096000" y="5732522"/>
            <a:ext cx="5180893" cy="553998"/>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lnSpc>
                <a:spcPct val="125000"/>
              </a:lnSpc>
              <a:spcBef>
                <a:spcPct val="0"/>
              </a:spcBef>
              <a:spcAft>
                <a:spcPts val="0"/>
              </a:spcAft>
              <a:buClr>
                <a:srgbClr val="C00000"/>
              </a:buClr>
              <a:buNone/>
            </a:pPr>
            <a:r>
              <a:rPr lang="zh-CN" altLang="en-US" sz="2400" b="1" noProof="1" smtClean="0">
                <a:solidFill>
                  <a:srgbClr val="000000"/>
                </a:solidFill>
                <a:latin typeface="微软雅黑" panose="020B0503020204020204" pitchFamily="34" charset="-122"/>
              </a:rPr>
              <a:t>外部式吸风罩的捕集效率如何评价</a:t>
            </a:r>
            <a:endParaRPr lang="en-US" altLang="zh-CN" sz="2400" b="1" noProof="1">
              <a:solidFill>
                <a:srgbClr val="000000"/>
              </a:solidFill>
              <a:latin typeface="微软雅黑" panose="020B0503020204020204" pitchFamily="34" charset="-122"/>
            </a:endParaRPr>
          </a:p>
        </p:txBody>
      </p:sp>
    </p:spTree>
    <p:extLst>
      <p:ext uri="{BB962C8B-B14F-4D97-AF65-F5344CB8AC3E}">
        <p14:creationId xmlns:p14="http://schemas.microsoft.com/office/powerpoint/2010/main" val="2902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191344" y="260648"/>
            <a:ext cx="8712968" cy="459012"/>
          </a:xfrm>
        </p:spPr>
        <p:txBody>
          <a:bodyPr anchor="b">
            <a:normAutofit fontScale="90000"/>
          </a:bodyPr>
          <a:lstStyle/>
          <a:p>
            <a:r>
              <a:rPr lang="en-US" altLang="zh-CN" sz="2400" dirty="0"/>
              <a:t>5.7</a:t>
            </a:r>
            <a:r>
              <a:rPr lang="zh-CN" altLang="en-US" sz="2400" dirty="0"/>
              <a:t>、</a:t>
            </a:r>
            <a:r>
              <a:rPr lang="en-US" altLang="zh-CN" sz="2400" dirty="0"/>
              <a:t>VOCs</a:t>
            </a:r>
            <a:r>
              <a:rPr lang="zh-CN" altLang="zh-CN" sz="2400" dirty="0"/>
              <a:t>无组织排放废气收集处理系统要求</a:t>
            </a:r>
            <a:r>
              <a:rPr lang="en-US" altLang="zh-CN" sz="2400" dirty="0"/>
              <a:t>:</a:t>
            </a:r>
            <a:r>
              <a:rPr lang="zh-CN" altLang="en-US" sz="2400" dirty="0"/>
              <a:t>执行</a:t>
            </a:r>
            <a:r>
              <a:rPr lang="en-US" altLang="zh-CN" sz="2400" dirty="0"/>
              <a:t>GB37822-2019</a:t>
            </a:r>
            <a:endParaRPr lang="zh-CN" altLang="en-US" sz="2400" dirty="0"/>
          </a:p>
        </p:txBody>
      </p:sp>
      <p:sp>
        <p:nvSpPr>
          <p:cNvPr id="13315" name="幻灯片编号占位符 3"/>
          <p:cNvSpPr txBox="1">
            <a:spLocks noGrp="1" noChangeArrowheads="1"/>
          </p:cNvSpPr>
          <p:nvPr/>
        </p:nvSpPr>
        <p:spPr bwMode="auto">
          <a:xfrm>
            <a:off x="8976320" y="6412718"/>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104</a:t>
            </a:fld>
            <a:endParaRPr lang="en-US" altLang="zh-CN" sz="900" b="1" dirty="0">
              <a:latin typeface="微软雅黑" panose="020B0503020204020204" pitchFamily="34" charset="-122"/>
            </a:endParaRPr>
          </a:p>
        </p:txBody>
      </p:sp>
      <p:pic>
        <p:nvPicPr>
          <p:cNvPr id="6" name="图片 5" descr="SAM_1173"/>
          <p:cNvPicPr/>
          <p:nvPr/>
        </p:nvPicPr>
        <p:blipFill>
          <a:blip r:embed="rId3"/>
          <a:stretch>
            <a:fillRect/>
          </a:stretch>
        </p:blipFill>
        <p:spPr>
          <a:xfrm>
            <a:off x="551384" y="1877703"/>
            <a:ext cx="2479784" cy="3038795"/>
          </a:xfrm>
          <a:prstGeom prst="rect">
            <a:avLst/>
          </a:prstGeom>
          <a:noFill/>
          <a:ln w="9525">
            <a:noFill/>
          </a:ln>
        </p:spPr>
      </p:pic>
      <p:sp>
        <p:nvSpPr>
          <p:cNvPr id="9" name="矩形 1"/>
          <p:cNvSpPr>
            <a:spLocks noChangeArrowheads="1"/>
          </p:cNvSpPr>
          <p:nvPr/>
        </p:nvSpPr>
        <p:spPr bwMode="auto">
          <a:xfrm>
            <a:off x="159832" y="1019428"/>
            <a:ext cx="10544680" cy="655185"/>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nSpc>
                <a:spcPct val="150000"/>
              </a:lnSpc>
              <a:spcBef>
                <a:spcPct val="0"/>
              </a:spcBef>
              <a:buNone/>
            </a:pPr>
            <a:r>
              <a:rPr lang="zh-CN" altLang="en-US" sz="2400" b="1" noProof="1" smtClean="0">
                <a:solidFill>
                  <a:srgbClr val="000000"/>
                </a:solidFill>
                <a:latin typeface="微软雅黑" panose="020B0503020204020204" pitchFamily="34" charset="-122"/>
              </a:rPr>
              <a:t>固定釜及密闭收集系统注意事项：有效收集，避免过度收集！</a:t>
            </a:r>
            <a:endParaRPr lang="zh-CN" altLang="en-US" sz="2400" b="1" noProof="1">
              <a:solidFill>
                <a:srgbClr val="000000"/>
              </a:solidFill>
              <a:latin typeface="微软雅黑" panose="020B0503020204020204" pitchFamily="34" charset="-122"/>
            </a:endParaRPr>
          </a:p>
        </p:txBody>
      </p:sp>
      <p:pic>
        <p:nvPicPr>
          <p:cNvPr id="3" name="图片 2"/>
          <p:cNvPicPr>
            <a:picLocks noChangeAspect="1"/>
          </p:cNvPicPr>
          <p:nvPr/>
        </p:nvPicPr>
        <p:blipFill>
          <a:blip r:embed="rId4"/>
          <a:stretch>
            <a:fillRect/>
          </a:stretch>
        </p:blipFill>
        <p:spPr>
          <a:xfrm>
            <a:off x="9549716" y="3140968"/>
            <a:ext cx="2309592" cy="2968193"/>
          </a:xfrm>
          <a:prstGeom prst="rect">
            <a:avLst/>
          </a:prstGeom>
        </p:spPr>
      </p:pic>
      <p:pic>
        <p:nvPicPr>
          <p:cNvPr id="12" name="Picture 3"/>
          <p:cNvPicPr>
            <a:picLocks noChangeAspect="1"/>
          </p:cNvPicPr>
          <p:nvPr/>
        </p:nvPicPr>
        <p:blipFill>
          <a:blip r:embed="rId5"/>
          <a:stretch>
            <a:fillRect/>
          </a:stretch>
        </p:blipFill>
        <p:spPr>
          <a:xfrm>
            <a:off x="6744072" y="2359691"/>
            <a:ext cx="2800117" cy="2736304"/>
          </a:xfrm>
          <a:prstGeom prst="rect">
            <a:avLst/>
          </a:prstGeom>
          <a:noFill/>
          <a:ln w="9525">
            <a:noFill/>
          </a:ln>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1424" y="4460201"/>
            <a:ext cx="3706484" cy="2089439"/>
          </a:xfrm>
          <a:prstGeom prst="rect">
            <a:avLst/>
          </a:prstGeom>
        </p:spPr>
      </p:pic>
      <p:pic>
        <p:nvPicPr>
          <p:cNvPr id="10" name="Picture 2" descr="E:\讲座\青岛会议\尾气排放管线自动阀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6637" y="1974381"/>
            <a:ext cx="2197454" cy="1648091"/>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4439816" y="3727843"/>
            <a:ext cx="1872208" cy="441916"/>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lnSpc>
                <a:spcPct val="125000"/>
              </a:lnSpc>
              <a:spcBef>
                <a:spcPct val="0"/>
              </a:spcBef>
              <a:spcAft>
                <a:spcPts val="0"/>
              </a:spcAft>
              <a:buClr>
                <a:srgbClr val="C00000"/>
              </a:buClr>
              <a:buNone/>
            </a:pPr>
            <a:r>
              <a:rPr lang="zh-CN" altLang="en-US" sz="2000" b="1" noProof="1" smtClean="0">
                <a:solidFill>
                  <a:srgbClr val="000000"/>
                </a:solidFill>
                <a:latin typeface="微软雅黑" panose="020B0503020204020204" pitchFamily="34" charset="-122"/>
              </a:rPr>
              <a:t>自动控制阀门</a:t>
            </a:r>
            <a:endParaRPr lang="en-US" altLang="zh-CN" sz="2000" b="1" noProof="1">
              <a:solidFill>
                <a:srgbClr val="000000"/>
              </a:solidFill>
              <a:latin typeface="微软雅黑" panose="020B0503020204020204" pitchFamily="34" charset="-122"/>
            </a:endParaRPr>
          </a:p>
        </p:txBody>
      </p:sp>
      <p:sp>
        <p:nvSpPr>
          <p:cNvPr id="13" name="矩形 12"/>
          <p:cNvSpPr/>
          <p:nvPr/>
        </p:nvSpPr>
        <p:spPr>
          <a:xfrm>
            <a:off x="2474429" y="6223405"/>
            <a:ext cx="1872208" cy="441916"/>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lnSpc>
                <a:spcPct val="125000"/>
              </a:lnSpc>
              <a:spcBef>
                <a:spcPct val="0"/>
              </a:spcBef>
              <a:spcAft>
                <a:spcPts val="0"/>
              </a:spcAft>
              <a:buClr>
                <a:srgbClr val="C00000"/>
              </a:buClr>
              <a:buNone/>
            </a:pPr>
            <a:r>
              <a:rPr lang="zh-CN" altLang="en-US" sz="2000" b="1" noProof="1" smtClean="0">
                <a:solidFill>
                  <a:srgbClr val="000000"/>
                </a:solidFill>
                <a:latin typeface="微软雅黑" panose="020B0503020204020204" pitchFamily="34" charset="-122"/>
              </a:rPr>
              <a:t>移动缸</a:t>
            </a:r>
            <a:endParaRPr lang="en-US" altLang="zh-CN" sz="2000" b="1" noProof="1">
              <a:solidFill>
                <a:srgbClr val="000000"/>
              </a:solidFill>
              <a:latin typeface="微软雅黑" panose="020B0503020204020204" pitchFamily="34" charset="-122"/>
            </a:endParaRPr>
          </a:p>
        </p:txBody>
      </p:sp>
      <p:sp>
        <p:nvSpPr>
          <p:cNvPr id="14" name="矩形 13"/>
          <p:cNvSpPr/>
          <p:nvPr/>
        </p:nvSpPr>
        <p:spPr>
          <a:xfrm>
            <a:off x="7496058" y="6223405"/>
            <a:ext cx="1872208" cy="441916"/>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lnSpc>
                <a:spcPct val="125000"/>
              </a:lnSpc>
              <a:spcBef>
                <a:spcPct val="0"/>
              </a:spcBef>
              <a:spcAft>
                <a:spcPts val="0"/>
              </a:spcAft>
              <a:buClr>
                <a:srgbClr val="C00000"/>
              </a:buClr>
              <a:buNone/>
            </a:pPr>
            <a:r>
              <a:rPr lang="zh-CN" altLang="en-US" sz="2000" b="1" noProof="1" smtClean="0">
                <a:solidFill>
                  <a:srgbClr val="000000"/>
                </a:solidFill>
                <a:latin typeface="微软雅黑" panose="020B0503020204020204" pitchFamily="34" charset="-122"/>
              </a:rPr>
              <a:t>固定釜</a:t>
            </a:r>
            <a:endParaRPr lang="en-US" altLang="zh-CN" sz="2000" b="1" noProof="1">
              <a:solidFill>
                <a:srgbClr val="000000"/>
              </a:solidFill>
              <a:latin typeface="微软雅黑" panose="020B0503020204020204" pitchFamily="34" charset="-122"/>
            </a:endParaRPr>
          </a:p>
        </p:txBody>
      </p:sp>
    </p:spTree>
    <p:extLst>
      <p:ext uri="{BB962C8B-B14F-4D97-AF65-F5344CB8AC3E}">
        <p14:creationId xmlns:p14="http://schemas.microsoft.com/office/powerpoint/2010/main" val="5619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191345" y="260648"/>
            <a:ext cx="7811716" cy="459012"/>
          </a:xfrm>
        </p:spPr>
        <p:txBody>
          <a:bodyPr anchor="b">
            <a:normAutofit/>
          </a:bodyPr>
          <a:lstStyle/>
          <a:p>
            <a:r>
              <a:rPr lang="en-US" altLang="zh-CN" sz="2100" dirty="0" smtClean="0">
                <a:latin typeface="+mj-ea"/>
                <a:sym typeface="Arial" panose="020B0604020202020204" pitchFamily="34" charset="0"/>
              </a:rPr>
              <a:t>6</a:t>
            </a:r>
            <a:r>
              <a:rPr lang="zh-CN" altLang="en-US" sz="2100" dirty="0" smtClean="0">
                <a:latin typeface="+mj-ea"/>
                <a:sym typeface="Arial" panose="020B0604020202020204" pitchFamily="34" charset="0"/>
              </a:rPr>
              <a:t>：企业边界级周边污染监控要求</a:t>
            </a:r>
            <a:endParaRPr lang="zh-CN" altLang="en-US" sz="2100" dirty="0">
              <a:solidFill>
                <a:srgbClr val="FF0000"/>
              </a:solidFill>
              <a:latin typeface="+mj-ea"/>
            </a:endParaRPr>
          </a:p>
        </p:txBody>
      </p:sp>
      <p:sp>
        <p:nvSpPr>
          <p:cNvPr id="13315" name="幻灯片编号占位符 3"/>
          <p:cNvSpPr txBox="1">
            <a:spLocks noGrp="1" noChangeArrowheads="1"/>
          </p:cNvSpPr>
          <p:nvPr/>
        </p:nvSpPr>
        <p:spPr bwMode="auto">
          <a:xfrm>
            <a:off x="8976320" y="6412718"/>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105</a:t>
            </a:fld>
            <a:endParaRPr lang="en-US" altLang="zh-CN" sz="900" b="1" dirty="0">
              <a:latin typeface="微软雅黑" panose="020B0503020204020204" pitchFamily="34" charset="-122"/>
            </a:endParaRPr>
          </a:p>
        </p:txBody>
      </p:sp>
      <p:graphicFrame>
        <p:nvGraphicFramePr>
          <p:cNvPr id="2" name="表格 1"/>
          <p:cNvGraphicFramePr>
            <a:graphicFrameLocks noGrp="1"/>
          </p:cNvGraphicFramePr>
          <p:nvPr/>
        </p:nvGraphicFramePr>
        <p:xfrm>
          <a:off x="263353" y="3645024"/>
          <a:ext cx="5112567" cy="2160239"/>
        </p:xfrm>
        <a:graphic>
          <a:graphicData uri="http://schemas.openxmlformats.org/drawingml/2006/table">
            <a:tbl>
              <a:tblPr>
                <a:tableStyleId>{5940675A-B579-460E-94D1-54222C63F5DA}</a:tableStyleId>
              </a:tblPr>
              <a:tblGrid>
                <a:gridCol w="1703989"/>
                <a:gridCol w="1703989"/>
                <a:gridCol w="1704589"/>
              </a:tblGrid>
              <a:tr h="744115">
                <a:tc>
                  <a:txBody>
                    <a:bodyPr/>
                    <a:lstStyle/>
                    <a:p>
                      <a:pPr algn="ctr">
                        <a:spcBef>
                          <a:spcPts val="300"/>
                        </a:spcBef>
                        <a:spcAft>
                          <a:spcPts val="300"/>
                        </a:spcAft>
                      </a:pPr>
                      <a:r>
                        <a:rPr lang="zh-CN" sz="2400" dirty="0">
                          <a:effectLst/>
                        </a:rPr>
                        <a:t>序号</a:t>
                      </a:r>
                      <a:endParaRPr lang="zh-CN" sz="2400" dirty="0">
                        <a:effectLst/>
                        <a:latin typeface="Times New Roman" panose="02020603050405020304" pitchFamily="18" charset="0"/>
                      </a:endParaRPr>
                    </a:p>
                  </a:txBody>
                  <a:tcPr marL="68580" marR="68580" marT="0" marB="0" anchor="ctr"/>
                </a:tc>
                <a:tc>
                  <a:txBody>
                    <a:bodyPr/>
                    <a:lstStyle/>
                    <a:p>
                      <a:pPr algn="ctr">
                        <a:spcBef>
                          <a:spcPts val="300"/>
                        </a:spcBef>
                        <a:spcAft>
                          <a:spcPts val="300"/>
                        </a:spcAft>
                      </a:pPr>
                      <a:r>
                        <a:rPr lang="zh-CN" sz="2400">
                          <a:effectLst/>
                        </a:rPr>
                        <a:t>污染物项目</a:t>
                      </a:r>
                      <a:endParaRPr lang="zh-CN" sz="2400">
                        <a:effectLst/>
                        <a:latin typeface="Times New Roman" panose="02020603050405020304" pitchFamily="18" charset="0"/>
                      </a:endParaRPr>
                    </a:p>
                  </a:txBody>
                  <a:tcPr marL="68580" marR="68580" marT="0" marB="0" anchor="ctr"/>
                </a:tc>
                <a:tc>
                  <a:txBody>
                    <a:bodyPr/>
                    <a:lstStyle/>
                    <a:p>
                      <a:pPr algn="ctr">
                        <a:spcBef>
                          <a:spcPts val="300"/>
                        </a:spcBef>
                        <a:spcAft>
                          <a:spcPts val="300"/>
                        </a:spcAft>
                      </a:pPr>
                      <a:r>
                        <a:rPr lang="zh-CN" sz="2400" dirty="0">
                          <a:effectLst/>
                        </a:rPr>
                        <a:t>限值</a:t>
                      </a:r>
                      <a:endParaRPr lang="zh-CN" sz="2400" dirty="0">
                        <a:effectLst/>
                        <a:latin typeface="Times New Roman" panose="02020603050405020304" pitchFamily="18" charset="0"/>
                      </a:endParaRPr>
                    </a:p>
                  </a:txBody>
                  <a:tcPr marL="68580" marR="68580" marT="0" marB="0" anchor="ctr"/>
                </a:tc>
              </a:tr>
              <a:tr h="708062">
                <a:tc>
                  <a:txBody>
                    <a:bodyPr/>
                    <a:lstStyle/>
                    <a:p>
                      <a:pPr algn="ctr">
                        <a:spcBef>
                          <a:spcPts val="300"/>
                        </a:spcBef>
                        <a:spcAft>
                          <a:spcPts val="300"/>
                        </a:spcAft>
                      </a:pPr>
                      <a:r>
                        <a:rPr lang="en-US" sz="2400">
                          <a:effectLst/>
                        </a:rPr>
                        <a:t>1</a:t>
                      </a:r>
                      <a:endParaRPr lang="zh-CN" sz="2400">
                        <a:effectLst/>
                        <a:latin typeface="Times New Roman" panose="02020603050405020304" pitchFamily="18" charset="0"/>
                      </a:endParaRPr>
                    </a:p>
                  </a:txBody>
                  <a:tcPr marL="68580" marR="68580" marT="0" marB="0" anchor="ctr"/>
                </a:tc>
                <a:tc>
                  <a:txBody>
                    <a:bodyPr/>
                    <a:lstStyle/>
                    <a:p>
                      <a:pPr algn="ctr">
                        <a:spcBef>
                          <a:spcPts val="300"/>
                        </a:spcBef>
                        <a:spcAft>
                          <a:spcPts val="300"/>
                        </a:spcAft>
                      </a:pPr>
                      <a:r>
                        <a:rPr lang="zh-CN" sz="2400">
                          <a:effectLst/>
                        </a:rPr>
                        <a:t>苯</a:t>
                      </a:r>
                      <a:endParaRPr lang="zh-CN" sz="2400">
                        <a:effectLst/>
                        <a:latin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400">
                          <a:effectLst/>
                        </a:rPr>
                        <a:t>0.4</a:t>
                      </a:r>
                      <a:endParaRPr lang="zh-CN" sz="2400">
                        <a:effectLst/>
                        <a:latin typeface="Times New Roman" panose="02020603050405020304" pitchFamily="18" charset="0"/>
                      </a:endParaRPr>
                    </a:p>
                  </a:txBody>
                  <a:tcPr marL="68580" marR="68580" marT="0" marB="0" anchor="ctr"/>
                </a:tc>
              </a:tr>
              <a:tr h="708062">
                <a:tc>
                  <a:txBody>
                    <a:bodyPr/>
                    <a:lstStyle/>
                    <a:p>
                      <a:pPr algn="ctr">
                        <a:spcBef>
                          <a:spcPts val="300"/>
                        </a:spcBef>
                        <a:spcAft>
                          <a:spcPts val="300"/>
                        </a:spcAft>
                      </a:pPr>
                      <a:r>
                        <a:rPr lang="en-US" sz="2400">
                          <a:effectLst/>
                        </a:rPr>
                        <a:t>2</a:t>
                      </a:r>
                      <a:endParaRPr lang="zh-CN" sz="2400">
                        <a:effectLst/>
                        <a:latin typeface="Times New Roman" panose="02020603050405020304" pitchFamily="18" charset="0"/>
                      </a:endParaRPr>
                    </a:p>
                  </a:txBody>
                  <a:tcPr marL="68580" marR="68580" marT="0" marB="0" anchor="ctr"/>
                </a:tc>
                <a:tc>
                  <a:txBody>
                    <a:bodyPr/>
                    <a:lstStyle/>
                    <a:p>
                      <a:pPr algn="ctr">
                        <a:spcBef>
                          <a:spcPts val="300"/>
                        </a:spcBef>
                        <a:spcAft>
                          <a:spcPts val="300"/>
                        </a:spcAft>
                      </a:pPr>
                      <a:r>
                        <a:rPr lang="zh-CN" sz="2400">
                          <a:effectLst/>
                        </a:rPr>
                        <a:t>甲醛</a:t>
                      </a:r>
                      <a:endParaRPr lang="zh-CN" sz="2400">
                        <a:effectLst/>
                        <a:latin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400" dirty="0">
                          <a:effectLst/>
                        </a:rPr>
                        <a:t>0.2</a:t>
                      </a:r>
                      <a:endParaRPr lang="zh-CN" sz="2400" dirty="0">
                        <a:effectLst/>
                        <a:latin typeface="Times New Roman" panose="02020603050405020304" pitchFamily="18" charset="0"/>
                      </a:endParaRPr>
                    </a:p>
                  </a:txBody>
                  <a:tcPr marL="68580" marR="68580" marT="0" marB="0" anchor="ctr"/>
                </a:tc>
              </a:tr>
            </a:tbl>
          </a:graphicData>
        </a:graphic>
      </p:graphicFrame>
      <p:sp>
        <p:nvSpPr>
          <p:cNvPr id="3" name="矩形 2"/>
          <p:cNvSpPr/>
          <p:nvPr/>
        </p:nvSpPr>
        <p:spPr>
          <a:xfrm>
            <a:off x="263353" y="1052736"/>
            <a:ext cx="11593288" cy="1691104"/>
          </a:xfrm>
          <a:prstGeom prst="rect">
            <a:avLst/>
          </a:prstGeom>
        </p:spPr>
        <p:txBody>
          <a:bodyPr wrap="square">
            <a:spAutoFit/>
          </a:bodyPr>
          <a:lstStyle/>
          <a:p>
            <a:pPr>
              <a:lnSpc>
                <a:spcPct val="150000"/>
              </a:lnSpc>
            </a:pPr>
            <a:r>
              <a:rPr lang="en-US" altLang="zh-CN" sz="2400" kern="100" dirty="0">
                <a:latin typeface="黑体" panose="02010609060101010101" pitchFamily="49" charset="-122"/>
                <a:ea typeface="黑体" panose="02010609060101010101" pitchFamily="49" charset="-122"/>
                <a:cs typeface="黑体" panose="02010609060101010101" pitchFamily="49" charset="-122"/>
              </a:rPr>
              <a:t>6.1</a:t>
            </a:r>
            <a:r>
              <a:rPr lang="zh-CN" altLang="zh-CN" sz="2400" kern="100" dirty="0">
                <a:latin typeface="黑体" panose="02010609060101010101" pitchFamily="49" charset="-122"/>
                <a:ea typeface="黑体" panose="02010609060101010101" pitchFamily="49" charset="-122"/>
                <a:cs typeface="Times New Roman" panose="02020603050405020304" pitchFamily="18" charset="0"/>
              </a:rPr>
              <a:t>　企业应对</a:t>
            </a:r>
            <a:r>
              <a:rPr lang="zh-CN" altLang="zh-CN" sz="2400" dirty="0">
                <a:latin typeface="黑体" panose="02010609060101010101" pitchFamily="49" charset="-122"/>
                <a:ea typeface="黑体" panose="02010609060101010101" pitchFamily="49" charset="-122"/>
                <a:cs typeface="Times New Roman" panose="02020603050405020304" pitchFamily="18" charset="0"/>
              </a:rPr>
              <a:t>排放的有毒有害大气污染物进行管控，采取有效措施防范环境</a:t>
            </a:r>
            <a:r>
              <a:rPr lang="zh-CN" altLang="zh-CN" sz="2400" dirty="0" smtClean="0">
                <a:latin typeface="黑体" panose="02010609060101010101" pitchFamily="49" charset="-122"/>
                <a:ea typeface="黑体" panose="02010609060101010101" pitchFamily="49" charset="-122"/>
                <a:cs typeface="Times New Roman" panose="02020603050405020304" pitchFamily="18" charset="0"/>
              </a:rPr>
              <a:t>风险</a:t>
            </a:r>
            <a:endParaRPr lang="en-US" altLang="zh-CN" sz="2400" dirty="0" smtClean="0">
              <a:latin typeface="黑体" panose="02010609060101010101" pitchFamily="49" charset="-122"/>
              <a:ea typeface="黑体" panose="02010609060101010101" pitchFamily="49" charset="-122"/>
              <a:cs typeface="Times New Roman" panose="02020603050405020304" pitchFamily="18" charset="0"/>
            </a:endParaRPr>
          </a:p>
          <a:p>
            <a:pPr>
              <a:lnSpc>
                <a:spcPct val="150000"/>
              </a:lnSpc>
            </a:pPr>
            <a:r>
              <a:rPr lang="en-US" altLang="zh-CN" sz="2400" dirty="0"/>
              <a:t>6.2</a:t>
            </a:r>
            <a:r>
              <a:rPr lang="zh-CN" altLang="zh-CN" sz="2400" dirty="0"/>
              <a:t>　新建企业自</a:t>
            </a:r>
            <a:r>
              <a:rPr lang="en-US" altLang="zh-CN" sz="2400" dirty="0"/>
              <a:t>2019</a:t>
            </a:r>
            <a:r>
              <a:rPr lang="zh-CN" altLang="zh-CN" sz="2400" dirty="0"/>
              <a:t>年</a:t>
            </a:r>
            <a:r>
              <a:rPr lang="en-US" altLang="zh-CN" sz="2400" dirty="0"/>
              <a:t>7</a:t>
            </a:r>
            <a:r>
              <a:rPr lang="zh-CN" altLang="zh-CN" sz="2400" dirty="0"/>
              <a:t>月</a:t>
            </a:r>
            <a:r>
              <a:rPr lang="en-US" altLang="zh-CN" sz="2400" dirty="0"/>
              <a:t>1</a:t>
            </a:r>
            <a:r>
              <a:rPr lang="zh-CN" altLang="zh-CN" sz="2400" dirty="0"/>
              <a:t>日起，现有企业自</a:t>
            </a:r>
            <a:r>
              <a:rPr lang="en-US" altLang="zh-CN" sz="2400" dirty="0"/>
              <a:t>2020</a:t>
            </a:r>
            <a:r>
              <a:rPr lang="zh-CN" altLang="zh-CN" sz="2400" dirty="0"/>
              <a:t>年</a:t>
            </a:r>
            <a:r>
              <a:rPr lang="en-US" altLang="zh-CN" sz="2400" dirty="0"/>
              <a:t>7</a:t>
            </a:r>
            <a:r>
              <a:rPr lang="zh-CN" altLang="zh-CN" sz="2400" dirty="0"/>
              <a:t>月</a:t>
            </a:r>
            <a:r>
              <a:rPr lang="en-US" altLang="zh-CN" sz="2400" dirty="0"/>
              <a:t>1</a:t>
            </a:r>
            <a:r>
              <a:rPr lang="zh-CN" altLang="zh-CN" sz="2400" dirty="0"/>
              <a:t>日起，企业边界任何</a:t>
            </a:r>
            <a:r>
              <a:rPr lang="en-US" altLang="zh-CN" sz="2400" dirty="0"/>
              <a:t>1</a:t>
            </a:r>
            <a:r>
              <a:rPr lang="zh-CN" altLang="zh-CN" sz="2400" dirty="0"/>
              <a:t>小时大气污染物平均浓度应符合表</a:t>
            </a:r>
            <a:r>
              <a:rPr lang="en-US" altLang="zh-CN" sz="2400" dirty="0"/>
              <a:t>4</a:t>
            </a:r>
            <a:r>
              <a:rPr lang="zh-CN" altLang="zh-CN" sz="2400" dirty="0"/>
              <a:t>规定的限值</a:t>
            </a:r>
            <a:endParaRPr lang="zh-CN" altLang="en-US" sz="2400" dirty="0">
              <a:latin typeface="黑体" panose="02010609060101010101" pitchFamily="49" charset="-122"/>
              <a:ea typeface="黑体" panose="02010609060101010101" pitchFamily="49" charset="-122"/>
            </a:endParaRPr>
          </a:p>
        </p:txBody>
      </p:sp>
      <p:graphicFrame>
        <p:nvGraphicFramePr>
          <p:cNvPr id="6" name="表格 5"/>
          <p:cNvGraphicFramePr>
            <a:graphicFrameLocks noGrp="1"/>
          </p:cNvGraphicFramePr>
          <p:nvPr>
            <p:extLst/>
          </p:nvPr>
        </p:nvGraphicFramePr>
        <p:xfrm>
          <a:off x="6384032" y="2564904"/>
          <a:ext cx="4392487" cy="3493458"/>
        </p:xfrm>
        <a:graphic>
          <a:graphicData uri="http://schemas.openxmlformats.org/drawingml/2006/table">
            <a:tbl>
              <a:tblPr/>
              <a:tblGrid>
                <a:gridCol w="852719"/>
                <a:gridCol w="3539768"/>
              </a:tblGrid>
              <a:tr h="435964">
                <a:tc>
                  <a:txBody>
                    <a:bodyPr/>
                    <a:lstStyle/>
                    <a:p>
                      <a:pPr algn="ctr">
                        <a:lnSpc>
                          <a:spcPct val="150000"/>
                        </a:lnSpc>
                      </a:pPr>
                      <a:r>
                        <a:rPr lang="zh-CN" altLang="en-US" sz="1600" b="1" dirty="0">
                          <a:effectLst/>
                          <a:latin typeface="宋体" panose="02010600030101010101" pitchFamily="2" charset="-122"/>
                          <a:ea typeface="宋体" panose="02010600030101010101" pitchFamily="2" charset="-122"/>
                        </a:rPr>
                        <a:t>序  号</a:t>
                      </a:r>
                      <a:endParaRPr lang="zh-CN" altLang="en-US" sz="1600" dirty="0">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zh-CN" altLang="en-US" sz="1600" b="1">
                          <a:effectLst/>
                          <a:latin typeface="宋体" panose="02010600030101010101" pitchFamily="2" charset="-122"/>
                          <a:ea typeface="宋体" panose="02010600030101010101" pitchFamily="2" charset="-122"/>
                        </a:rPr>
                        <a:t>污   染   物</a:t>
                      </a:r>
                      <a:endParaRPr lang="zh-CN" altLang="en-US" sz="1600">
                        <a:effectLs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20ECA4"/>
                      </a:solidFill>
                      <a:prstDash val="solid"/>
                      <a:round/>
                      <a:headEnd type="none" w="med" len="med"/>
                      <a:tailEnd type="none" w="med" len="med"/>
                    </a:lnR>
                    <a:lnT w="12700" cap="flat" cmpd="sng" algn="ctr">
                      <a:solidFill>
                        <a:srgbClr val="20ECA4"/>
                      </a:solidFill>
                      <a:prstDash val="solid"/>
                      <a:round/>
                      <a:headEnd type="none" w="med" len="med"/>
                      <a:tailEnd type="none" w="med" len="med"/>
                    </a:lnT>
                    <a:lnB w="12700" cap="flat" cmpd="sng" algn="ctr">
                      <a:solidFill>
                        <a:srgbClr val="20ECA4"/>
                      </a:solidFill>
                      <a:prstDash val="solid"/>
                      <a:round/>
                      <a:headEnd type="none" w="med" len="med"/>
                      <a:tailEnd type="none" w="med" len="med"/>
                    </a:lnB>
                  </a:tcPr>
                </a:tc>
              </a:tr>
              <a:tr h="277954">
                <a:tc>
                  <a:txBody>
                    <a:bodyPr/>
                    <a:lstStyle/>
                    <a:p>
                      <a:pPr algn="ctr">
                        <a:spcBef>
                          <a:spcPts val="600"/>
                        </a:spcBef>
                        <a:spcAft>
                          <a:spcPts val="600"/>
                        </a:spcAft>
                      </a:pPr>
                      <a:r>
                        <a:rPr lang="en-US" sz="1600">
                          <a:effectLst/>
                          <a:latin typeface="宋体" panose="02010600030101010101" pitchFamily="2" charset="-122"/>
                        </a:rPr>
                        <a:t>1</a:t>
                      </a:r>
                      <a:endParaRPr lang="en-US" sz="1600">
                        <a:effectLst/>
                      </a:endParaRPr>
                    </a:p>
                  </a:txBody>
                  <a:tcPr marL="68580" marR="68580" marT="0" marB="0" anchor="ctr">
                    <a:lnL w="12700" cap="flat" cmpd="sng" algn="ctr">
                      <a:solidFill>
                        <a:srgbClr val="484311"/>
                      </a:solidFill>
                      <a:prstDash val="solid"/>
                      <a:round/>
                      <a:headEnd type="none" w="med" len="med"/>
                      <a:tailEnd type="none" w="med" len="med"/>
                    </a:lnL>
                    <a:lnR w="12700" cap="flat" cmpd="sng" algn="ctr">
                      <a:solidFill>
                        <a:srgbClr val="48431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484311"/>
                      </a:solidFill>
                      <a:prstDash val="solid"/>
                      <a:round/>
                      <a:headEnd type="none" w="med" len="med"/>
                      <a:tailEnd type="none" w="med" len="med"/>
                    </a:lnB>
                  </a:tcPr>
                </a:tc>
                <a:tc>
                  <a:txBody>
                    <a:bodyPr/>
                    <a:lstStyle/>
                    <a:p>
                      <a:pPr algn="ctr">
                        <a:spcBef>
                          <a:spcPts val="600"/>
                        </a:spcBef>
                        <a:spcAft>
                          <a:spcPts val="600"/>
                        </a:spcAft>
                      </a:pPr>
                      <a:r>
                        <a:rPr lang="zh-CN" altLang="en-US" sz="1600">
                          <a:effectLst/>
                          <a:latin typeface="宋体" panose="02010600030101010101" pitchFamily="2" charset="-122"/>
                          <a:ea typeface="宋体" panose="02010600030101010101" pitchFamily="2" charset="-122"/>
                        </a:rPr>
                        <a:t>二氯甲烷</a:t>
                      </a:r>
                      <a:endParaRPr lang="zh-CN" altLang="en-US" sz="1600">
                        <a:effectLst/>
                      </a:endParaRPr>
                    </a:p>
                  </a:txBody>
                  <a:tcPr marL="68580" marR="68580" marT="0" marB="0" anchor="ctr">
                    <a:lnL w="12700" cap="flat" cmpd="sng" algn="ctr">
                      <a:solidFill>
                        <a:srgbClr val="484311"/>
                      </a:solidFill>
                      <a:prstDash val="solid"/>
                      <a:round/>
                      <a:headEnd type="none" w="med" len="med"/>
                      <a:tailEnd type="none" w="med" len="med"/>
                    </a:lnL>
                    <a:lnR w="12700" cap="flat" cmpd="sng" algn="ctr">
                      <a:solidFill>
                        <a:srgbClr val="F81B1C"/>
                      </a:solidFill>
                      <a:prstDash val="solid"/>
                      <a:round/>
                      <a:headEnd type="none" w="med" len="med"/>
                      <a:tailEnd type="none" w="med" len="med"/>
                    </a:lnR>
                    <a:lnT w="12700" cap="flat" cmpd="sng" algn="ctr">
                      <a:solidFill>
                        <a:srgbClr val="20ECA4"/>
                      </a:solidFill>
                      <a:prstDash val="solid"/>
                      <a:round/>
                      <a:headEnd type="none" w="med" len="med"/>
                      <a:tailEnd type="none" w="med" len="med"/>
                    </a:lnT>
                    <a:lnB w="12700" cap="flat" cmpd="sng" algn="ctr">
                      <a:solidFill>
                        <a:srgbClr val="F81B1C"/>
                      </a:solidFill>
                      <a:prstDash val="solid"/>
                      <a:round/>
                      <a:headEnd type="none" w="med" len="med"/>
                      <a:tailEnd type="none" w="med" len="med"/>
                    </a:lnB>
                  </a:tcPr>
                </a:tc>
              </a:tr>
              <a:tr h="277954">
                <a:tc>
                  <a:txBody>
                    <a:bodyPr/>
                    <a:lstStyle/>
                    <a:p>
                      <a:pPr algn="ctr">
                        <a:spcBef>
                          <a:spcPts val="600"/>
                        </a:spcBef>
                        <a:spcAft>
                          <a:spcPts val="600"/>
                        </a:spcAft>
                      </a:pPr>
                      <a:r>
                        <a:rPr lang="en-US" sz="1600">
                          <a:effectLst/>
                          <a:latin typeface="宋体" panose="02010600030101010101" pitchFamily="2" charset="-122"/>
                        </a:rPr>
                        <a:t>2</a:t>
                      </a:r>
                      <a:endParaRPr lang="en-US" sz="1600">
                        <a:effectLst/>
                      </a:endParaRPr>
                    </a:p>
                  </a:txBody>
                  <a:tcPr marL="68580" marR="68580" marT="0" marB="0" anchor="ctr">
                    <a:lnL w="12700" cap="flat" cmpd="sng" algn="ctr">
                      <a:solidFill>
                        <a:srgbClr val="984311"/>
                      </a:solidFill>
                      <a:prstDash val="solid"/>
                      <a:round/>
                      <a:headEnd type="none" w="med" len="med"/>
                      <a:tailEnd type="none" w="med" len="med"/>
                    </a:lnL>
                    <a:lnR w="12700" cap="flat" cmpd="sng" algn="ctr">
                      <a:solidFill>
                        <a:srgbClr val="984311"/>
                      </a:solidFill>
                      <a:prstDash val="solid"/>
                      <a:round/>
                      <a:headEnd type="none" w="med" len="med"/>
                      <a:tailEnd type="none" w="med" len="med"/>
                    </a:lnR>
                    <a:lnT w="12700" cap="flat" cmpd="sng" algn="ctr">
                      <a:solidFill>
                        <a:srgbClr val="484311"/>
                      </a:solidFill>
                      <a:prstDash val="solid"/>
                      <a:round/>
                      <a:headEnd type="none" w="med" len="med"/>
                      <a:tailEnd type="none" w="med" len="med"/>
                    </a:lnT>
                    <a:lnB w="12700" cap="flat" cmpd="sng" algn="ctr">
                      <a:solidFill>
                        <a:srgbClr val="984311"/>
                      </a:solidFill>
                      <a:prstDash val="solid"/>
                      <a:round/>
                      <a:headEnd type="none" w="med" len="med"/>
                      <a:tailEnd type="none" w="med" len="med"/>
                    </a:lnB>
                  </a:tcPr>
                </a:tc>
                <a:tc>
                  <a:txBody>
                    <a:bodyPr/>
                    <a:lstStyle/>
                    <a:p>
                      <a:pPr algn="ctr">
                        <a:spcBef>
                          <a:spcPts val="600"/>
                        </a:spcBef>
                        <a:spcAft>
                          <a:spcPts val="600"/>
                        </a:spcAft>
                      </a:pPr>
                      <a:r>
                        <a:rPr lang="zh-CN" altLang="en-US" sz="1600">
                          <a:effectLst/>
                          <a:latin typeface="宋体" panose="02010600030101010101" pitchFamily="2" charset="-122"/>
                          <a:ea typeface="宋体" panose="02010600030101010101" pitchFamily="2" charset="-122"/>
                        </a:rPr>
                        <a:t>镉及其化合物</a:t>
                      </a:r>
                      <a:endParaRPr lang="zh-CN" altLang="en-US" sz="1600">
                        <a:effectLst/>
                      </a:endParaRPr>
                    </a:p>
                  </a:txBody>
                  <a:tcPr marL="68580" marR="68580" marT="0" marB="0" anchor="ctr">
                    <a:lnL w="12700" cap="flat" cmpd="sng" algn="ctr">
                      <a:solidFill>
                        <a:srgbClr val="984311"/>
                      </a:solidFill>
                      <a:prstDash val="solid"/>
                      <a:round/>
                      <a:headEnd type="none" w="med" len="med"/>
                      <a:tailEnd type="none" w="med" len="med"/>
                    </a:lnL>
                    <a:lnR w="12700" cap="flat" cmpd="sng" algn="ctr">
                      <a:solidFill>
                        <a:srgbClr val="D01E1C"/>
                      </a:solidFill>
                      <a:prstDash val="solid"/>
                      <a:round/>
                      <a:headEnd type="none" w="med" len="med"/>
                      <a:tailEnd type="none" w="med" len="med"/>
                    </a:lnR>
                    <a:lnT w="12700" cap="flat" cmpd="sng" algn="ctr">
                      <a:solidFill>
                        <a:srgbClr val="F81B1C"/>
                      </a:solidFill>
                      <a:prstDash val="solid"/>
                      <a:round/>
                      <a:headEnd type="none" w="med" len="med"/>
                      <a:tailEnd type="none" w="med" len="med"/>
                    </a:lnT>
                    <a:lnB w="12700" cap="flat" cmpd="sng" algn="ctr">
                      <a:solidFill>
                        <a:srgbClr val="D01E1C"/>
                      </a:solidFill>
                      <a:prstDash val="solid"/>
                      <a:round/>
                      <a:headEnd type="none" w="med" len="med"/>
                      <a:tailEnd type="none" w="med" len="med"/>
                    </a:lnB>
                  </a:tcPr>
                </a:tc>
              </a:tr>
              <a:tr h="277954">
                <a:tc>
                  <a:txBody>
                    <a:bodyPr/>
                    <a:lstStyle/>
                    <a:p>
                      <a:pPr algn="ctr">
                        <a:spcBef>
                          <a:spcPts val="600"/>
                        </a:spcBef>
                        <a:spcAft>
                          <a:spcPts val="600"/>
                        </a:spcAft>
                      </a:pPr>
                      <a:r>
                        <a:rPr lang="en-US" sz="1600">
                          <a:effectLst/>
                          <a:latin typeface="宋体" panose="02010600030101010101" pitchFamily="2" charset="-122"/>
                        </a:rPr>
                        <a:t>3</a:t>
                      </a:r>
                      <a:endParaRPr lang="en-US" sz="1600">
                        <a:effectLst/>
                      </a:endParaRPr>
                    </a:p>
                  </a:txBody>
                  <a:tcPr marL="68580" marR="68580" marT="0" marB="0" anchor="ctr">
                    <a:lnL w="12700" cap="flat" cmpd="sng" algn="ctr">
                      <a:solidFill>
                        <a:srgbClr val="884411"/>
                      </a:solidFill>
                      <a:prstDash val="solid"/>
                      <a:round/>
                      <a:headEnd type="none" w="med" len="med"/>
                      <a:tailEnd type="none" w="med" len="med"/>
                    </a:lnL>
                    <a:lnR w="12700" cap="flat" cmpd="sng" algn="ctr">
                      <a:solidFill>
                        <a:srgbClr val="884411"/>
                      </a:solidFill>
                      <a:prstDash val="solid"/>
                      <a:round/>
                      <a:headEnd type="none" w="med" len="med"/>
                      <a:tailEnd type="none" w="med" len="med"/>
                    </a:lnR>
                    <a:lnT w="12700" cap="flat" cmpd="sng" algn="ctr">
                      <a:solidFill>
                        <a:srgbClr val="984311"/>
                      </a:solidFill>
                      <a:prstDash val="solid"/>
                      <a:round/>
                      <a:headEnd type="none" w="med" len="med"/>
                      <a:tailEnd type="none" w="med" len="med"/>
                    </a:lnT>
                    <a:lnB w="12700" cap="flat" cmpd="sng" algn="ctr">
                      <a:solidFill>
                        <a:srgbClr val="884411"/>
                      </a:solidFill>
                      <a:prstDash val="solid"/>
                      <a:round/>
                      <a:headEnd type="none" w="med" len="med"/>
                      <a:tailEnd type="none" w="med" len="med"/>
                    </a:lnB>
                  </a:tcPr>
                </a:tc>
                <a:tc>
                  <a:txBody>
                    <a:bodyPr/>
                    <a:lstStyle/>
                    <a:p>
                      <a:pPr algn="ctr">
                        <a:spcBef>
                          <a:spcPts val="600"/>
                        </a:spcBef>
                        <a:spcAft>
                          <a:spcPts val="600"/>
                        </a:spcAft>
                      </a:pPr>
                      <a:r>
                        <a:rPr lang="zh-CN" altLang="en-US" sz="1600">
                          <a:effectLst/>
                          <a:latin typeface="宋体" panose="02010600030101010101" pitchFamily="2" charset="-122"/>
                          <a:ea typeface="宋体" panose="02010600030101010101" pitchFamily="2" charset="-122"/>
                        </a:rPr>
                        <a:t>铬及其化合物</a:t>
                      </a:r>
                      <a:endParaRPr lang="zh-CN" altLang="en-US" sz="1600">
                        <a:effectLst/>
                      </a:endParaRPr>
                    </a:p>
                  </a:txBody>
                  <a:tcPr marL="68580" marR="68580" marT="0" marB="0" anchor="ctr">
                    <a:lnL w="12700" cap="flat" cmpd="sng" algn="ctr">
                      <a:solidFill>
                        <a:srgbClr val="884411"/>
                      </a:solidFill>
                      <a:prstDash val="solid"/>
                      <a:round/>
                      <a:headEnd type="none" w="med" len="med"/>
                      <a:tailEnd type="none" w="med" len="med"/>
                    </a:lnL>
                    <a:lnR w="12700" cap="flat" cmpd="sng" algn="ctr">
                      <a:solidFill>
                        <a:srgbClr val="40211C"/>
                      </a:solidFill>
                      <a:prstDash val="solid"/>
                      <a:round/>
                      <a:headEnd type="none" w="med" len="med"/>
                      <a:tailEnd type="none" w="med" len="med"/>
                    </a:lnR>
                    <a:lnT w="12700" cap="flat" cmpd="sng" algn="ctr">
                      <a:solidFill>
                        <a:srgbClr val="D01E1C"/>
                      </a:solidFill>
                      <a:prstDash val="solid"/>
                      <a:round/>
                      <a:headEnd type="none" w="med" len="med"/>
                      <a:tailEnd type="none" w="med" len="med"/>
                    </a:lnT>
                    <a:lnB w="12700" cap="flat" cmpd="sng" algn="ctr">
                      <a:solidFill>
                        <a:srgbClr val="40211C"/>
                      </a:solidFill>
                      <a:prstDash val="solid"/>
                      <a:round/>
                      <a:headEnd type="none" w="med" len="med"/>
                      <a:tailEnd type="none" w="med" len="med"/>
                    </a:lnB>
                  </a:tcPr>
                </a:tc>
              </a:tr>
              <a:tr h="277954">
                <a:tc>
                  <a:txBody>
                    <a:bodyPr/>
                    <a:lstStyle/>
                    <a:p>
                      <a:pPr algn="ctr">
                        <a:spcBef>
                          <a:spcPts val="600"/>
                        </a:spcBef>
                        <a:spcAft>
                          <a:spcPts val="600"/>
                        </a:spcAft>
                      </a:pPr>
                      <a:r>
                        <a:rPr lang="en-US" sz="1600">
                          <a:effectLst/>
                          <a:latin typeface="宋体" panose="02010600030101010101" pitchFamily="2" charset="-122"/>
                        </a:rPr>
                        <a:t>4</a:t>
                      </a:r>
                      <a:endParaRPr lang="en-US" sz="1600">
                        <a:effectLst/>
                      </a:endParaRPr>
                    </a:p>
                  </a:txBody>
                  <a:tcPr marL="68580" marR="68580" marT="0" marB="0" anchor="ctr">
                    <a:lnL w="12700" cap="flat" cmpd="sng" algn="ctr">
                      <a:solidFill>
                        <a:srgbClr val="484311"/>
                      </a:solidFill>
                      <a:prstDash val="solid"/>
                      <a:round/>
                      <a:headEnd type="none" w="med" len="med"/>
                      <a:tailEnd type="none" w="med" len="med"/>
                    </a:lnL>
                    <a:lnR w="12700" cap="flat" cmpd="sng" algn="ctr">
                      <a:solidFill>
                        <a:srgbClr val="484311"/>
                      </a:solidFill>
                      <a:prstDash val="solid"/>
                      <a:round/>
                      <a:headEnd type="none" w="med" len="med"/>
                      <a:tailEnd type="none" w="med" len="med"/>
                    </a:lnR>
                    <a:lnT w="12700" cap="flat" cmpd="sng" algn="ctr">
                      <a:solidFill>
                        <a:srgbClr val="884411"/>
                      </a:solidFill>
                      <a:prstDash val="solid"/>
                      <a:round/>
                      <a:headEnd type="none" w="med" len="med"/>
                      <a:tailEnd type="none" w="med" len="med"/>
                    </a:lnT>
                    <a:lnB w="12700" cap="flat" cmpd="sng" algn="ctr">
                      <a:solidFill>
                        <a:srgbClr val="484311"/>
                      </a:solidFill>
                      <a:prstDash val="solid"/>
                      <a:round/>
                      <a:headEnd type="none" w="med" len="med"/>
                      <a:tailEnd type="none" w="med" len="med"/>
                    </a:lnB>
                  </a:tcPr>
                </a:tc>
                <a:tc>
                  <a:txBody>
                    <a:bodyPr/>
                    <a:lstStyle/>
                    <a:p>
                      <a:pPr algn="ctr">
                        <a:spcBef>
                          <a:spcPts val="600"/>
                        </a:spcBef>
                        <a:spcAft>
                          <a:spcPts val="600"/>
                        </a:spcAft>
                      </a:pPr>
                      <a:r>
                        <a:rPr lang="zh-CN" altLang="en-US" sz="1600" dirty="0">
                          <a:effectLst/>
                          <a:latin typeface="宋体" panose="02010600030101010101" pitchFamily="2" charset="-122"/>
                          <a:ea typeface="宋体" panose="02010600030101010101" pitchFamily="2" charset="-122"/>
                        </a:rPr>
                        <a:t>汞及其化合物</a:t>
                      </a:r>
                      <a:endParaRPr lang="zh-CN" altLang="en-US" sz="1600" dirty="0">
                        <a:effectLst/>
                      </a:endParaRPr>
                    </a:p>
                  </a:txBody>
                  <a:tcPr marL="68580" marR="68580" marT="0" marB="0" anchor="ctr">
                    <a:lnL w="12700" cap="flat" cmpd="sng" algn="ctr">
                      <a:solidFill>
                        <a:srgbClr val="484311"/>
                      </a:solidFill>
                      <a:prstDash val="solid"/>
                      <a:round/>
                      <a:headEnd type="none" w="med" len="med"/>
                      <a:tailEnd type="none" w="med" len="med"/>
                    </a:lnL>
                    <a:lnR w="12700" cap="flat" cmpd="sng" algn="ctr">
                      <a:solidFill>
                        <a:srgbClr val="40211C"/>
                      </a:solidFill>
                      <a:prstDash val="solid"/>
                      <a:round/>
                      <a:headEnd type="none" w="med" len="med"/>
                      <a:tailEnd type="none" w="med" len="med"/>
                    </a:lnR>
                    <a:lnT w="12700" cap="flat" cmpd="sng" algn="ctr">
                      <a:solidFill>
                        <a:srgbClr val="40211C"/>
                      </a:solidFill>
                      <a:prstDash val="solid"/>
                      <a:round/>
                      <a:headEnd type="none" w="med" len="med"/>
                      <a:tailEnd type="none" w="med" len="med"/>
                    </a:lnT>
                    <a:lnB w="12700" cap="flat" cmpd="sng" algn="ctr">
                      <a:solidFill>
                        <a:srgbClr val="40211C"/>
                      </a:solidFill>
                      <a:prstDash val="solid"/>
                      <a:round/>
                      <a:headEnd type="none" w="med" len="med"/>
                      <a:tailEnd type="none" w="med" len="med"/>
                    </a:lnB>
                  </a:tcPr>
                </a:tc>
              </a:tr>
              <a:tr h="277954">
                <a:tc>
                  <a:txBody>
                    <a:bodyPr/>
                    <a:lstStyle/>
                    <a:p>
                      <a:pPr algn="ctr">
                        <a:spcBef>
                          <a:spcPts val="600"/>
                        </a:spcBef>
                        <a:spcAft>
                          <a:spcPts val="600"/>
                        </a:spcAft>
                      </a:pPr>
                      <a:r>
                        <a:rPr lang="en-US" sz="1600">
                          <a:effectLst/>
                          <a:latin typeface="宋体" panose="02010600030101010101" pitchFamily="2" charset="-122"/>
                        </a:rPr>
                        <a:t>5</a:t>
                      </a:r>
                      <a:endParaRPr lang="en-US" sz="1600">
                        <a:effectLst/>
                      </a:endParaRPr>
                    </a:p>
                  </a:txBody>
                  <a:tcPr marL="68580" marR="68580" marT="0" marB="0" anchor="ctr">
                    <a:lnL w="12700" cap="flat" cmpd="sng" algn="ctr">
                      <a:solidFill>
                        <a:srgbClr val="B84611"/>
                      </a:solidFill>
                      <a:prstDash val="solid"/>
                      <a:round/>
                      <a:headEnd type="none" w="med" len="med"/>
                      <a:tailEnd type="none" w="med" len="med"/>
                    </a:lnL>
                    <a:lnR w="12700" cap="flat" cmpd="sng" algn="ctr">
                      <a:solidFill>
                        <a:srgbClr val="B84611"/>
                      </a:solidFill>
                      <a:prstDash val="solid"/>
                      <a:round/>
                      <a:headEnd type="none" w="med" len="med"/>
                      <a:tailEnd type="none" w="med" len="med"/>
                    </a:lnR>
                    <a:lnT w="12700" cap="flat" cmpd="sng" algn="ctr">
                      <a:solidFill>
                        <a:srgbClr val="484311"/>
                      </a:solidFill>
                      <a:prstDash val="solid"/>
                      <a:round/>
                      <a:headEnd type="none" w="med" len="med"/>
                      <a:tailEnd type="none" w="med" len="med"/>
                    </a:lnT>
                    <a:lnB w="12700" cap="flat" cmpd="sng" algn="ctr">
                      <a:solidFill>
                        <a:srgbClr val="B84611"/>
                      </a:solidFill>
                      <a:prstDash val="solid"/>
                      <a:round/>
                      <a:headEnd type="none" w="med" len="med"/>
                      <a:tailEnd type="none" w="med" len="med"/>
                    </a:lnB>
                  </a:tcPr>
                </a:tc>
                <a:tc>
                  <a:txBody>
                    <a:bodyPr/>
                    <a:lstStyle/>
                    <a:p>
                      <a:pPr algn="ctr">
                        <a:spcBef>
                          <a:spcPts val="600"/>
                        </a:spcBef>
                        <a:spcAft>
                          <a:spcPts val="600"/>
                        </a:spcAft>
                      </a:pPr>
                      <a:r>
                        <a:rPr lang="zh-CN" altLang="en-US" sz="1600">
                          <a:effectLst/>
                          <a:latin typeface="宋体" panose="02010600030101010101" pitchFamily="2" charset="-122"/>
                          <a:ea typeface="宋体" panose="02010600030101010101" pitchFamily="2" charset="-122"/>
                        </a:rPr>
                        <a:t>甲 醛</a:t>
                      </a:r>
                      <a:endParaRPr lang="zh-CN" altLang="en-US" sz="1600">
                        <a:effectLst/>
                      </a:endParaRPr>
                    </a:p>
                  </a:txBody>
                  <a:tcPr marL="68580" marR="68580" marT="0" marB="0" anchor="ctr">
                    <a:lnL w="12700" cap="flat" cmpd="sng" algn="ctr">
                      <a:solidFill>
                        <a:srgbClr val="B84611"/>
                      </a:solidFill>
                      <a:prstDash val="solid"/>
                      <a:round/>
                      <a:headEnd type="none" w="med" len="med"/>
                      <a:tailEnd type="none" w="med" len="med"/>
                    </a:lnL>
                    <a:lnR w="12700" cap="flat" cmpd="sng" algn="ctr">
                      <a:solidFill>
                        <a:srgbClr val="D01E1C"/>
                      </a:solidFill>
                      <a:prstDash val="solid"/>
                      <a:round/>
                      <a:headEnd type="none" w="med" len="med"/>
                      <a:tailEnd type="none" w="med" len="med"/>
                    </a:lnR>
                    <a:lnT w="12700" cap="flat" cmpd="sng" algn="ctr">
                      <a:solidFill>
                        <a:srgbClr val="40211C"/>
                      </a:solidFill>
                      <a:prstDash val="solid"/>
                      <a:round/>
                      <a:headEnd type="none" w="med" len="med"/>
                      <a:tailEnd type="none" w="med" len="med"/>
                    </a:lnT>
                    <a:lnB w="12700" cap="flat" cmpd="sng" algn="ctr">
                      <a:solidFill>
                        <a:srgbClr val="D01E1C"/>
                      </a:solidFill>
                      <a:prstDash val="solid"/>
                      <a:round/>
                      <a:headEnd type="none" w="med" len="med"/>
                      <a:tailEnd type="none" w="med" len="med"/>
                    </a:lnB>
                  </a:tcPr>
                </a:tc>
              </a:tr>
              <a:tr h="277954">
                <a:tc>
                  <a:txBody>
                    <a:bodyPr/>
                    <a:lstStyle/>
                    <a:p>
                      <a:pPr algn="ctr">
                        <a:spcBef>
                          <a:spcPts val="600"/>
                        </a:spcBef>
                        <a:spcAft>
                          <a:spcPts val="600"/>
                        </a:spcAft>
                      </a:pPr>
                      <a:r>
                        <a:rPr lang="en-US" sz="1600">
                          <a:effectLst/>
                          <a:latin typeface="宋体" panose="02010600030101010101" pitchFamily="2" charset="-122"/>
                        </a:rPr>
                        <a:t>6</a:t>
                      </a:r>
                      <a:endParaRPr lang="en-US" sz="1600">
                        <a:effectLst/>
                      </a:endParaRPr>
                    </a:p>
                  </a:txBody>
                  <a:tcPr marL="68580" marR="68580" marT="0" marB="0" anchor="ctr">
                    <a:lnL w="12700" cap="flat" cmpd="sng" algn="ctr">
                      <a:solidFill>
                        <a:srgbClr val="B84611"/>
                      </a:solidFill>
                      <a:prstDash val="solid"/>
                      <a:round/>
                      <a:headEnd type="none" w="med" len="med"/>
                      <a:tailEnd type="none" w="med" len="med"/>
                    </a:lnL>
                    <a:lnR w="12700" cap="flat" cmpd="sng" algn="ctr">
                      <a:solidFill>
                        <a:srgbClr val="B84611"/>
                      </a:solidFill>
                      <a:prstDash val="solid"/>
                      <a:round/>
                      <a:headEnd type="none" w="med" len="med"/>
                      <a:tailEnd type="none" w="med" len="med"/>
                    </a:lnR>
                    <a:lnT w="12700" cap="flat" cmpd="sng" algn="ctr">
                      <a:solidFill>
                        <a:srgbClr val="B84611"/>
                      </a:solidFill>
                      <a:prstDash val="solid"/>
                      <a:round/>
                      <a:headEnd type="none" w="med" len="med"/>
                      <a:tailEnd type="none" w="med" len="med"/>
                    </a:lnT>
                    <a:lnB w="12700" cap="flat" cmpd="sng" algn="ctr">
                      <a:solidFill>
                        <a:srgbClr val="B84611"/>
                      </a:solidFill>
                      <a:prstDash val="solid"/>
                      <a:round/>
                      <a:headEnd type="none" w="med" len="med"/>
                      <a:tailEnd type="none" w="med" len="med"/>
                    </a:lnB>
                  </a:tcPr>
                </a:tc>
                <a:tc>
                  <a:txBody>
                    <a:bodyPr/>
                    <a:lstStyle/>
                    <a:p>
                      <a:pPr algn="ctr">
                        <a:spcBef>
                          <a:spcPts val="600"/>
                        </a:spcBef>
                        <a:spcAft>
                          <a:spcPts val="600"/>
                        </a:spcAft>
                      </a:pPr>
                      <a:r>
                        <a:rPr lang="zh-CN" altLang="en-US" sz="1600">
                          <a:effectLst/>
                          <a:latin typeface="宋体" panose="02010600030101010101" pitchFamily="2" charset="-122"/>
                          <a:ea typeface="宋体" panose="02010600030101010101" pitchFamily="2" charset="-122"/>
                        </a:rPr>
                        <a:t>铅及其化合物</a:t>
                      </a:r>
                      <a:endParaRPr lang="zh-CN" altLang="en-US" sz="1600">
                        <a:effectLst/>
                      </a:endParaRPr>
                    </a:p>
                  </a:txBody>
                  <a:tcPr marL="68580" marR="68580" marT="0" marB="0" anchor="ctr">
                    <a:lnL w="12700" cap="flat" cmpd="sng" algn="ctr">
                      <a:solidFill>
                        <a:srgbClr val="B84611"/>
                      </a:solidFill>
                      <a:prstDash val="solid"/>
                      <a:round/>
                      <a:headEnd type="none" w="med" len="med"/>
                      <a:tailEnd type="none" w="med" len="med"/>
                    </a:lnL>
                    <a:lnR w="12700" cap="flat" cmpd="sng" algn="ctr">
                      <a:solidFill>
                        <a:srgbClr val="281B1C"/>
                      </a:solidFill>
                      <a:prstDash val="solid"/>
                      <a:round/>
                      <a:headEnd type="none" w="med" len="med"/>
                      <a:tailEnd type="none" w="med" len="med"/>
                    </a:lnR>
                    <a:lnT w="12700" cap="flat" cmpd="sng" algn="ctr">
                      <a:solidFill>
                        <a:srgbClr val="D01E1C"/>
                      </a:solidFill>
                      <a:prstDash val="solid"/>
                      <a:round/>
                      <a:headEnd type="none" w="med" len="med"/>
                      <a:tailEnd type="none" w="med" len="med"/>
                    </a:lnT>
                    <a:lnB w="12700" cap="flat" cmpd="sng" algn="ctr">
                      <a:solidFill>
                        <a:srgbClr val="281B1C"/>
                      </a:solidFill>
                      <a:prstDash val="solid"/>
                      <a:round/>
                      <a:headEnd type="none" w="med" len="med"/>
                      <a:tailEnd type="none" w="med" len="med"/>
                    </a:lnB>
                  </a:tcPr>
                </a:tc>
              </a:tr>
              <a:tr h="277954">
                <a:tc>
                  <a:txBody>
                    <a:bodyPr/>
                    <a:lstStyle/>
                    <a:p>
                      <a:pPr algn="ctr">
                        <a:spcBef>
                          <a:spcPts val="600"/>
                        </a:spcBef>
                        <a:spcAft>
                          <a:spcPts val="600"/>
                        </a:spcAft>
                      </a:pPr>
                      <a:r>
                        <a:rPr lang="en-US" sz="1600">
                          <a:effectLst/>
                          <a:latin typeface="宋体" panose="02010600030101010101" pitchFamily="2" charset="-122"/>
                        </a:rPr>
                        <a:t>7</a:t>
                      </a:r>
                      <a:endParaRPr lang="en-US" sz="1600">
                        <a:effectLst/>
                      </a:endParaRPr>
                    </a:p>
                  </a:txBody>
                  <a:tcPr marL="68580" marR="68580" marT="0" marB="0" anchor="ctr">
                    <a:lnL w="12700" cap="flat" cmpd="sng" algn="ctr">
                      <a:solidFill>
                        <a:srgbClr val="A84711"/>
                      </a:solidFill>
                      <a:prstDash val="solid"/>
                      <a:round/>
                      <a:headEnd type="none" w="med" len="med"/>
                      <a:tailEnd type="none" w="med" len="med"/>
                    </a:lnL>
                    <a:lnR w="12700" cap="flat" cmpd="sng" algn="ctr">
                      <a:solidFill>
                        <a:srgbClr val="A84711"/>
                      </a:solidFill>
                      <a:prstDash val="solid"/>
                      <a:round/>
                      <a:headEnd type="none" w="med" len="med"/>
                      <a:tailEnd type="none" w="med" len="med"/>
                    </a:lnR>
                    <a:lnT w="12700" cap="flat" cmpd="sng" algn="ctr">
                      <a:solidFill>
                        <a:srgbClr val="B84611"/>
                      </a:solidFill>
                      <a:prstDash val="solid"/>
                      <a:round/>
                      <a:headEnd type="none" w="med" len="med"/>
                      <a:tailEnd type="none" w="med" len="med"/>
                    </a:lnT>
                    <a:lnB w="12700" cap="flat" cmpd="sng" algn="ctr">
                      <a:solidFill>
                        <a:srgbClr val="A84711"/>
                      </a:solidFill>
                      <a:prstDash val="solid"/>
                      <a:round/>
                      <a:headEnd type="none" w="med" len="med"/>
                      <a:tailEnd type="none" w="med" len="med"/>
                    </a:lnB>
                  </a:tcPr>
                </a:tc>
                <a:tc>
                  <a:txBody>
                    <a:bodyPr/>
                    <a:lstStyle/>
                    <a:p>
                      <a:pPr algn="ctr">
                        <a:spcBef>
                          <a:spcPts val="600"/>
                        </a:spcBef>
                        <a:spcAft>
                          <a:spcPts val="600"/>
                        </a:spcAft>
                      </a:pPr>
                      <a:r>
                        <a:rPr lang="zh-CN" altLang="en-US" sz="1600">
                          <a:effectLst/>
                          <a:latin typeface="宋体" panose="02010600030101010101" pitchFamily="2" charset="-122"/>
                          <a:ea typeface="宋体" panose="02010600030101010101" pitchFamily="2" charset="-122"/>
                        </a:rPr>
                        <a:t>三氯甲烷</a:t>
                      </a:r>
                      <a:endParaRPr lang="zh-CN" altLang="en-US" sz="1600">
                        <a:effectLst/>
                      </a:endParaRPr>
                    </a:p>
                  </a:txBody>
                  <a:tcPr marL="68580" marR="68580" marT="0" marB="0" anchor="ctr">
                    <a:lnL w="12700" cap="flat" cmpd="sng" algn="ctr">
                      <a:solidFill>
                        <a:srgbClr val="A84711"/>
                      </a:solidFill>
                      <a:prstDash val="solid"/>
                      <a:round/>
                      <a:headEnd type="none" w="med" len="med"/>
                      <a:tailEnd type="none" w="med" len="med"/>
                    </a:lnL>
                    <a:lnR w="12700" cap="flat" cmpd="sng" algn="ctr">
                      <a:solidFill>
                        <a:srgbClr val="901B1C"/>
                      </a:solidFill>
                      <a:prstDash val="solid"/>
                      <a:round/>
                      <a:headEnd type="none" w="med" len="med"/>
                      <a:tailEnd type="none" w="med" len="med"/>
                    </a:lnR>
                    <a:lnT w="12700" cap="flat" cmpd="sng" algn="ctr">
                      <a:solidFill>
                        <a:srgbClr val="281B1C"/>
                      </a:solidFill>
                      <a:prstDash val="solid"/>
                      <a:round/>
                      <a:headEnd type="none" w="med" len="med"/>
                      <a:tailEnd type="none" w="med" len="med"/>
                    </a:lnT>
                    <a:lnB w="12700" cap="flat" cmpd="sng" algn="ctr">
                      <a:solidFill>
                        <a:srgbClr val="901B1C"/>
                      </a:solidFill>
                      <a:prstDash val="solid"/>
                      <a:round/>
                      <a:headEnd type="none" w="med" len="med"/>
                      <a:tailEnd type="none" w="med" len="med"/>
                    </a:lnB>
                  </a:tcPr>
                </a:tc>
              </a:tr>
              <a:tr h="277954">
                <a:tc>
                  <a:txBody>
                    <a:bodyPr/>
                    <a:lstStyle/>
                    <a:p>
                      <a:pPr algn="ctr">
                        <a:spcBef>
                          <a:spcPts val="600"/>
                        </a:spcBef>
                        <a:spcAft>
                          <a:spcPts val="600"/>
                        </a:spcAft>
                      </a:pPr>
                      <a:r>
                        <a:rPr lang="en-US" sz="1600">
                          <a:effectLst/>
                          <a:latin typeface="宋体" panose="02010600030101010101" pitchFamily="2" charset="-122"/>
                        </a:rPr>
                        <a:t>8</a:t>
                      </a:r>
                      <a:endParaRPr lang="en-US" sz="1600">
                        <a:effectLst/>
                      </a:endParaRPr>
                    </a:p>
                  </a:txBody>
                  <a:tcPr marL="68580" marR="68580" marT="0" marB="0" anchor="ctr">
                    <a:lnL w="12700" cap="flat" cmpd="sng" algn="ctr">
                      <a:solidFill>
                        <a:srgbClr val="984311"/>
                      </a:solidFill>
                      <a:prstDash val="solid"/>
                      <a:round/>
                      <a:headEnd type="none" w="med" len="med"/>
                      <a:tailEnd type="none" w="med" len="med"/>
                    </a:lnL>
                    <a:lnR w="12700" cap="flat" cmpd="sng" algn="ctr">
                      <a:solidFill>
                        <a:srgbClr val="984311"/>
                      </a:solidFill>
                      <a:prstDash val="solid"/>
                      <a:round/>
                      <a:headEnd type="none" w="med" len="med"/>
                      <a:tailEnd type="none" w="med" len="med"/>
                    </a:lnR>
                    <a:lnT w="12700" cap="flat" cmpd="sng" algn="ctr">
                      <a:solidFill>
                        <a:srgbClr val="A84711"/>
                      </a:solidFill>
                      <a:prstDash val="solid"/>
                      <a:round/>
                      <a:headEnd type="none" w="med" len="med"/>
                      <a:tailEnd type="none" w="med" len="med"/>
                    </a:lnT>
                    <a:lnB w="12700" cap="flat" cmpd="sng" algn="ctr">
                      <a:solidFill>
                        <a:srgbClr val="984311"/>
                      </a:solidFill>
                      <a:prstDash val="solid"/>
                      <a:round/>
                      <a:headEnd type="none" w="med" len="med"/>
                      <a:tailEnd type="none" w="med" len="med"/>
                    </a:lnB>
                  </a:tcPr>
                </a:tc>
                <a:tc>
                  <a:txBody>
                    <a:bodyPr/>
                    <a:lstStyle/>
                    <a:p>
                      <a:pPr algn="ctr">
                        <a:spcBef>
                          <a:spcPts val="600"/>
                        </a:spcBef>
                        <a:spcAft>
                          <a:spcPts val="600"/>
                        </a:spcAft>
                      </a:pPr>
                      <a:r>
                        <a:rPr lang="zh-CN" altLang="en-US" sz="1600">
                          <a:effectLst/>
                          <a:latin typeface="宋体" panose="02010600030101010101" pitchFamily="2" charset="-122"/>
                          <a:ea typeface="宋体" panose="02010600030101010101" pitchFamily="2" charset="-122"/>
                        </a:rPr>
                        <a:t>三氯乙烯</a:t>
                      </a:r>
                      <a:endParaRPr lang="zh-CN" altLang="en-US" sz="1600">
                        <a:effectLst/>
                      </a:endParaRPr>
                    </a:p>
                  </a:txBody>
                  <a:tcPr marL="68580" marR="68580" marT="0" marB="0" anchor="ctr">
                    <a:lnL w="12700" cap="flat" cmpd="sng" algn="ctr">
                      <a:solidFill>
                        <a:srgbClr val="984311"/>
                      </a:solidFill>
                      <a:prstDash val="solid"/>
                      <a:round/>
                      <a:headEnd type="none" w="med" len="med"/>
                      <a:tailEnd type="none" w="med" len="med"/>
                    </a:lnL>
                    <a:lnR w="12700" cap="flat" cmpd="sng" algn="ctr">
                      <a:solidFill>
                        <a:srgbClr val="78221C"/>
                      </a:solidFill>
                      <a:prstDash val="solid"/>
                      <a:round/>
                      <a:headEnd type="none" w="med" len="med"/>
                      <a:tailEnd type="none" w="med" len="med"/>
                    </a:lnR>
                    <a:lnT w="12700" cap="flat" cmpd="sng" algn="ctr">
                      <a:solidFill>
                        <a:srgbClr val="901B1C"/>
                      </a:solidFill>
                      <a:prstDash val="solid"/>
                      <a:round/>
                      <a:headEnd type="none" w="med" len="med"/>
                      <a:tailEnd type="none" w="med" len="med"/>
                    </a:lnT>
                    <a:lnB w="12700" cap="flat" cmpd="sng" algn="ctr">
                      <a:solidFill>
                        <a:srgbClr val="78221C"/>
                      </a:solidFill>
                      <a:prstDash val="solid"/>
                      <a:round/>
                      <a:headEnd type="none" w="med" len="med"/>
                      <a:tailEnd type="none" w="med" len="med"/>
                    </a:lnB>
                  </a:tcPr>
                </a:tc>
              </a:tr>
              <a:tr h="277954">
                <a:tc>
                  <a:txBody>
                    <a:bodyPr/>
                    <a:lstStyle/>
                    <a:p>
                      <a:pPr algn="ctr">
                        <a:spcBef>
                          <a:spcPts val="600"/>
                        </a:spcBef>
                        <a:spcAft>
                          <a:spcPts val="600"/>
                        </a:spcAft>
                      </a:pPr>
                      <a:r>
                        <a:rPr lang="en-US" sz="1600">
                          <a:effectLst/>
                          <a:latin typeface="宋体" panose="02010600030101010101" pitchFamily="2" charset="-122"/>
                        </a:rPr>
                        <a:t>9</a:t>
                      </a:r>
                      <a:endParaRPr lang="en-US" sz="1600">
                        <a:effectLst/>
                      </a:endParaRPr>
                    </a:p>
                  </a:txBody>
                  <a:tcPr marL="68580" marR="68580" marT="0" marB="0" anchor="ctr">
                    <a:lnL w="12700" cap="flat" cmpd="sng" algn="ctr">
                      <a:solidFill>
                        <a:srgbClr val="784511"/>
                      </a:solidFill>
                      <a:prstDash val="solid"/>
                      <a:round/>
                      <a:headEnd type="none" w="med" len="med"/>
                      <a:tailEnd type="none" w="med" len="med"/>
                    </a:lnL>
                    <a:lnR w="12700" cap="flat" cmpd="sng" algn="ctr">
                      <a:solidFill>
                        <a:srgbClr val="784511"/>
                      </a:solidFill>
                      <a:prstDash val="solid"/>
                      <a:round/>
                      <a:headEnd type="none" w="med" len="med"/>
                      <a:tailEnd type="none" w="med" len="med"/>
                    </a:lnR>
                    <a:lnT w="12700" cap="flat" cmpd="sng" algn="ctr">
                      <a:solidFill>
                        <a:srgbClr val="984311"/>
                      </a:solidFill>
                      <a:prstDash val="solid"/>
                      <a:round/>
                      <a:headEnd type="none" w="med" len="med"/>
                      <a:tailEnd type="none" w="med" len="med"/>
                    </a:lnT>
                    <a:lnB w="12700" cap="flat" cmpd="sng" algn="ctr">
                      <a:solidFill>
                        <a:srgbClr val="784511"/>
                      </a:solidFill>
                      <a:prstDash val="solid"/>
                      <a:round/>
                      <a:headEnd type="none" w="med" len="med"/>
                      <a:tailEnd type="none" w="med" len="med"/>
                    </a:lnB>
                  </a:tcPr>
                </a:tc>
                <a:tc>
                  <a:txBody>
                    <a:bodyPr/>
                    <a:lstStyle/>
                    <a:p>
                      <a:pPr algn="ctr">
                        <a:spcBef>
                          <a:spcPts val="600"/>
                        </a:spcBef>
                        <a:spcAft>
                          <a:spcPts val="600"/>
                        </a:spcAft>
                      </a:pPr>
                      <a:r>
                        <a:rPr lang="zh-CN" altLang="en-US" sz="1600">
                          <a:effectLst/>
                          <a:latin typeface="宋体" panose="02010600030101010101" pitchFamily="2" charset="-122"/>
                          <a:ea typeface="宋体" panose="02010600030101010101" pitchFamily="2" charset="-122"/>
                        </a:rPr>
                        <a:t>砷及其化合物</a:t>
                      </a:r>
                      <a:endParaRPr lang="zh-CN" altLang="en-US" sz="1600">
                        <a:effectLst/>
                      </a:endParaRPr>
                    </a:p>
                  </a:txBody>
                  <a:tcPr marL="68580" marR="68580" marT="0" marB="0" anchor="ctr">
                    <a:lnL w="12700" cap="flat" cmpd="sng" algn="ctr">
                      <a:solidFill>
                        <a:srgbClr val="784511"/>
                      </a:solidFill>
                      <a:prstDash val="solid"/>
                      <a:round/>
                      <a:headEnd type="none" w="med" len="med"/>
                      <a:tailEnd type="none" w="med" len="med"/>
                    </a:lnL>
                    <a:lnR w="12700" cap="flat" cmpd="sng" algn="ctr">
                      <a:solidFill>
                        <a:srgbClr val="78221C"/>
                      </a:solidFill>
                      <a:prstDash val="solid"/>
                      <a:round/>
                      <a:headEnd type="none" w="med" len="med"/>
                      <a:tailEnd type="none" w="med" len="med"/>
                    </a:lnR>
                    <a:lnT w="12700" cap="flat" cmpd="sng" algn="ctr">
                      <a:solidFill>
                        <a:srgbClr val="78221C"/>
                      </a:solidFill>
                      <a:prstDash val="solid"/>
                      <a:round/>
                      <a:headEnd type="none" w="med" len="med"/>
                      <a:tailEnd type="none" w="med" len="med"/>
                    </a:lnT>
                    <a:lnB w="12700" cap="flat" cmpd="sng" algn="ctr">
                      <a:solidFill>
                        <a:srgbClr val="78221C"/>
                      </a:solidFill>
                      <a:prstDash val="solid"/>
                      <a:round/>
                      <a:headEnd type="none" w="med" len="med"/>
                      <a:tailEnd type="none" w="med" len="med"/>
                    </a:lnB>
                  </a:tcPr>
                </a:tc>
              </a:tr>
              <a:tr h="277954">
                <a:tc>
                  <a:txBody>
                    <a:bodyPr/>
                    <a:lstStyle/>
                    <a:p>
                      <a:pPr algn="ctr">
                        <a:spcBef>
                          <a:spcPts val="600"/>
                        </a:spcBef>
                        <a:spcAft>
                          <a:spcPts val="600"/>
                        </a:spcAft>
                      </a:pPr>
                      <a:r>
                        <a:rPr lang="en-US" sz="1600">
                          <a:effectLst/>
                          <a:latin typeface="宋体" panose="02010600030101010101" pitchFamily="2" charset="-122"/>
                        </a:rPr>
                        <a:t>10</a:t>
                      </a:r>
                      <a:endParaRPr lang="en-US" sz="1600">
                        <a:effectLst/>
                      </a:endParaRPr>
                    </a:p>
                  </a:txBody>
                  <a:tcPr marL="68580" marR="68580" marT="0" marB="0" anchor="ctr">
                    <a:lnL w="12700" cap="flat" cmpd="sng" algn="ctr">
                      <a:solidFill>
                        <a:srgbClr val="484811"/>
                      </a:solidFill>
                      <a:prstDash val="solid"/>
                      <a:round/>
                      <a:headEnd type="none" w="med" len="med"/>
                      <a:tailEnd type="none" w="med" len="med"/>
                    </a:lnL>
                    <a:lnR w="12700" cap="flat" cmpd="sng" algn="ctr">
                      <a:solidFill>
                        <a:srgbClr val="484811"/>
                      </a:solidFill>
                      <a:prstDash val="solid"/>
                      <a:round/>
                      <a:headEnd type="none" w="med" len="med"/>
                      <a:tailEnd type="none" w="med" len="med"/>
                    </a:lnR>
                    <a:lnT w="12700" cap="flat" cmpd="sng" algn="ctr">
                      <a:solidFill>
                        <a:srgbClr val="784511"/>
                      </a:solidFill>
                      <a:prstDash val="solid"/>
                      <a:round/>
                      <a:headEnd type="none" w="med" len="med"/>
                      <a:tailEnd type="none" w="med" len="med"/>
                    </a:lnT>
                    <a:lnB w="12700" cap="flat" cmpd="sng" algn="ctr">
                      <a:solidFill>
                        <a:srgbClr val="484811"/>
                      </a:solidFill>
                      <a:prstDash val="solid"/>
                      <a:round/>
                      <a:headEnd type="none" w="med" len="med"/>
                      <a:tailEnd type="none" w="med" len="med"/>
                    </a:lnB>
                  </a:tcPr>
                </a:tc>
                <a:tc>
                  <a:txBody>
                    <a:bodyPr/>
                    <a:lstStyle/>
                    <a:p>
                      <a:pPr algn="ctr">
                        <a:spcBef>
                          <a:spcPts val="600"/>
                        </a:spcBef>
                        <a:spcAft>
                          <a:spcPts val="600"/>
                        </a:spcAft>
                      </a:pPr>
                      <a:r>
                        <a:rPr lang="zh-CN" altLang="en-US" sz="1600">
                          <a:effectLst/>
                          <a:latin typeface="宋体" panose="02010600030101010101" pitchFamily="2" charset="-122"/>
                          <a:ea typeface="宋体" panose="02010600030101010101" pitchFamily="2" charset="-122"/>
                        </a:rPr>
                        <a:t>四氯乙烯</a:t>
                      </a:r>
                      <a:endParaRPr lang="zh-CN" altLang="en-US" sz="1600">
                        <a:effectLst/>
                      </a:endParaRPr>
                    </a:p>
                  </a:txBody>
                  <a:tcPr marL="68580" marR="68580" marT="0" marB="0" anchor="ctr">
                    <a:lnL w="12700" cap="flat" cmpd="sng" algn="ctr">
                      <a:solidFill>
                        <a:srgbClr val="484811"/>
                      </a:solidFill>
                      <a:prstDash val="solid"/>
                      <a:round/>
                      <a:headEnd type="none" w="med" len="med"/>
                      <a:tailEnd type="none" w="med" len="med"/>
                    </a:lnL>
                    <a:lnR w="12700" cap="flat" cmpd="sng" algn="ctr">
                      <a:solidFill>
                        <a:srgbClr val="78221C"/>
                      </a:solidFill>
                      <a:prstDash val="solid"/>
                      <a:round/>
                      <a:headEnd type="none" w="med" len="med"/>
                      <a:tailEnd type="none" w="med" len="med"/>
                    </a:lnR>
                    <a:lnT w="12700" cap="flat" cmpd="sng" algn="ctr">
                      <a:solidFill>
                        <a:srgbClr val="78221C"/>
                      </a:solidFill>
                      <a:prstDash val="solid"/>
                      <a:round/>
                      <a:headEnd type="none" w="med" len="med"/>
                      <a:tailEnd type="none" w="med" len="med"/>
                    </a:lnT>
                    <a:lnB w="12700" cap="flat" cmpd="sng" algn="ctr">
                      <a:solidFill>
                        <a:srgbClr val="78221C"/>
                      </a:solidFill>
                      <a:prstDash val="solid"/>
                      <a:round/>
                      <a:headEnd type="none" w="med" len="med"/>
                      <a:tailEnd type="none" w="med" len="med"/>
                    </a:lnB>
                  </a:tcPr>
                </a:tc>
              </a:tr>
              <a:tr h="277954">
                <a:tc>
                  <a:txBody>
                    <a:bodyPr/>
                    <a:lstStyle/>
                    <a:p>
                      <a:pPr algn="ctr">
                        <a:spcBef>
                          <a:spcPts val="600"/>
                        </a:spcBef>
                        <a:spcAft>
                          <a:spcPts val="600"/>
                        </a:spcAft>
                      </a:pPr>
                      <a:r>
                        <a:rPr lang="en-US" sz="1600">
                          <a:effectLst/>
                          <a:latin typeface="宋体" panose="02010600030101010101" pitchFamily="2" charset="-122"/>
                        </a:rPr>
                        <a:t>11</a:t>
                      </a:r>
                      <a:endParaRPr lang="en-US" sz="1600">
                        <a:effectLst/>
                      </a:endParaRPr>
                    </a:p>
                  </a:txBody>
                  <a:tcPr marL="68580" marR="68580" marT="0" marB="0" anchor="ctr">
                    <a:lnL w="12700" cap="flat" cmpd="sng" algn="ctr">
                      <a:solidFill>
                        <a:srgbClr val="884411"/>
                      </a:solidFill>
                      <a:prstDash val="solid"/>
                      <a:round/>
                      <a:headEnd type="none" w="med" len="med"/>
                      <a:tailEnd type="none" w="med" len="med"/>
                    </a:lnL>
                    <a:lnR w="12700" cap="flat" cmpd="sng" algn="ctr">
                      <a:solidFill>
                        <a:srgbClr val="884411"/>
                      </a:solidFill>
                      <a:prstDash val="solid"/>
                      <a:round/>
                      <a:headEnd type="none" w="med" len="med"/>
                      <a:tailEnd type="none" w="med" len="med"/>
                    </a:lnR>
                    <a:lnT w="12700" cap="flat" cmpd="sng" algn="ctr">
                      <a:solidFill>
                        <a:srgbClr val="484811"/>
                      </a:solidFill>
                      <a:prstDash val="solid"/>
                      <a:round/>
                      <a:headEnd type="none" w="med" len="med"/>
                      <a:tailEnd type="none" w="med" len="med"/>
                    </a:lnT>
                    <a:lnB w="12700" cap="flat" cmpd="sng" algn="ctr">
                      <a:solidFill>
                        <a:srgbClr val="884411"/>
                      </a:solidFill>
                      <a:prstDash val="solid"/>
                      <a:round/>
                      <a:headEnd type="none" w="med" len="med"/>
                      <a:tailEnd type="none" w="med" len="med"/>
                    </a:lnB>
                  </a:tcPr>
                </a:tc>
                <a:tc>
                  <a:txBody>
                    <a:bodyPr/>
                    <a:lstStyle/>
                    <a:p>
                      <a:pPr algn="ctr">
                        <a:spcBef>
                          <a:spcPts val="600"/>
                        </a:spcBef>
                        <a:spcAft>
                          <a:spcPts val="600"/>
                        </a:spcAft>
                      </a:pPr>
                      <a:r>
                        <a:rPr lang="zh-CN" altLang="en-US" sz="1600" dirty="0">
                          <a:effectLst/>
                          <a:latin typeface="宋体" panose="02010600030101010101" pitchFamily="2" charset="-122"/>
                          <a:ea typeface="宋体" panose="02010600030101010101" pitchFamily="2" charset="-122"/>
                        </a:rPr>
                        <a:t>乙 醛</a:t>
                      </a:r>
                      <a:endParaRPr lang="zh-CN" altLang="en-US" sz="1600" dirty="0">
                        <a:effectLst/>
                      </a:endParaRPr>
                    </a:p>
                  </a:txBody>
                  <a:tcPr marL="68580" marR="68580" marT="0" marB="0" anchor="ctr">
                    <a:lnL w="12700" cap="flat" cmpd="sng" algn="ctr">
                      <a:solidFill>
                        <a:srgbClr val="884411"/>
                      </a:solidFill>
                      <a:prstDash val="solid"/>
                      <a:round/>
                      <a:headEnd type="none" w="med" len="med"/>
                      <a:tailEnd type="none" w="med" len="med"/>
                    </a:lnL>
                    <a:lnR w="12700" cap="flat" cmpd="sng" algn="ctr">
                      <a:solidFill>
                        <a:srgbClr val="78221C"/>
                      </a:solidFill>
                      <a:prstDash val="solid"/>
                      <a:round/>
                      <a:headEnd type="none" w="med" len="med"/>
                      <a:tailEnd type="none" w="med" len="med"/>
                    </a:lnR>
                    <a:lnT w="12700" cap="flat" cmpd="sng" algn="ctr">
                      <a:solidFill>
                        <a:srgbClr val="78221C"/>
                      </a:solidFill>
                      <a:prstDash val="solid"/>
                      <a:round/>
                      <a:headEnd type="none" w="med" len="med"/>
                      <a:tailEnd type="none" w="med" len="med"/>
                    </a:lnT>
                    <a:lnB w="12700" cap="flat" cmpd="sng" algn="ctr">
                      <a:solidFill>
                        <a:srgbClr val="78221C"/>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4125903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191344" y="106221"/>
            <a:ext cx="10008344" cy="730393"/>
          </a:xfrm>
        </p:spPr>
        <p:txBody>
          <a:bodyPr anchor="b">
            <a:normAutofit/>
          </a:bodyPr>
          <a:lstStyle/>
          <a:p>
            <a:r>
              <a:rPr lang="en-US" altLang="zh-CN" sz="2400" b="1" dirty="0" smtClean="0">
                <a:latin typeface="微软雅黑" panose="020B0503020204020204" pitchFamily="34" charset="-122"/>
                <a:ea typeface="微软雅黑" panose="020B0503020204020204" pitchFamily="34" charset="-122"/>
              </a:rPr>
              <a:t>7</a:t>
            </a:r>
            <a:r>
              <a:rPr lang="zh-CN" altLang="en-US" sz="2400" b="1" dirty="0" smtClean="0">
                <a:latin typeface="微软雅黑" panose="020B0503020204020204" pitchFamily="34" charset="-122"/>
                <a:ea typeface="微软雅黑" panose="020B0503020204020204" pitchFamily="34" charset="-122"/>
              </a:rPr>
              <a:t>、监测要求（</a:t>
            </a:r>
            <a:r>
              <a:rPr lang="en-US" altLang="zh-CN" sz="2400" b="1" dirty="0" smtClean="0">
                <a:latin typeface="微软雅黑" panose="020B0503020204020204" pitchFamily="34" charset="-122"/>
                <a:ea typeface="微软雅黑" panose="020B0503020204020204" pitchFamily="34" charset="-122"/>
              </a:rPr>
              <a:t>GB37822-2019 </a:t>
            </a:r>
            <a:r>
              <a:rPr lang="zh-CN" altLang="en-US" sz="2400" b="1" dirty="0" smtClean="0">
                <a:latin typeface="微软雅黑" panose="020B0503020204020204" pitchFamily="34" charset="-122"/>
                <a:ea typeface="微软雅黑" panose="020B0503020204020204" pitchFamily="34" charset="-122"/>
              </a:rPr>
              <a:t>第十二章</a:t>
            </a:r>
            <a:r>
              <a:rPr lang="en-US" altLang="zh-CN" sz="2400" b="1" dirty="0" smtClean="0">
                <a:latin typeface="微软雅黑" panose="020B0503020204020204" pitchFamily="34" charset="-122"/>
                <a:ea typeface="微软雅黑" panose="020B0503020204020204" pitchFamily="34" charset="-122"/>
              </a:rPr>
              <a:t>)</a:t>
            </a:r>
            <a:endParaRPr lang="zh-CN" altLang="en-US" sz="2400" b="1" dirty="0">
              <a:solidFill>
                <a:schemeClr val="tx2"/>
              </a:solidFill>
              <a:latin typeface="微软雅黑" panose="020B0503020204020204" pitchFamily="34" charset="-122"/>
            </a:endParaRPr>
          </a:p>
        </p:txBody>
      </p:sp>
      <p:sp>
        <p:nvSpPr>
          <p:cNvPr id="18434" name="幻灯片编号占位符 6"/>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106</a:t>
            </a:fld>
            <a:endParaRPr lang="en-US" altLang="zh-CN" sz="1200" b="1"/>
          </a:p>
        </p:txBody>
      </p:sp>
      <p:sp>
        <p:nvSpPr>
          <p:cNvPr id="3" name="矩形 2"/>
          <p:cNvSpPr/>
          <p:nvPr/>
        </p:nvSpPr>
        <p:spPr>
          <a:xfrm>
            <a:off x="263352" y="1340768"/>
            <a:ext cx="11512442" cy="5373779"/>
          </a:xfrm>
          <a:prstGeom prst="rect">
            <a:avLst/>
          </a:prstGeom>
        </p:spPr>
        <p:txBody>
          <a:bodyPr wrap="square">
            <a:spAutoFit/>
          </a:bodyPr>
          <a:lstStyle/>
          <a:p>
            <a:pPr>
              <a:lnSpc>
                <a:spcPct val="110000"/>
              </a:lnSpc>
            </a:pPr>
            <a:r>
              <a:rPr lang="en-US" altLang="zh-CN" sz="2400" dirty="0">
                <a:latin typeface="微软雅黑" panose="020B0503020204020204" pitchFamily="34" charset="-122"/>
                <a:ea typeface="微软雅黑" panose="020B0503020204020204" pitchFamily="34" charset="-122"/>
              </a:rPr>
              <a:t>12.1</a:t>
            </a:r>
            <a:r>
              <a:rPr lang="zh-CN" altLang="zh-CN" sz="2400" dirty="0">
                <a:latin typeface="微软雅黑" panose="020B0503020204020204" pitchFamily="34" charset="-122"/>
                <a:ea typeface="微软雅黑" panose="020B0503020204020204" pitchFamily="34" charset="-122"/>
              </a:rPr>
              <a:t>　企业应按照有关法律、《环境监测管理办法》和</a:t>
            </a:r>
            <a:r>
              <a:rPr lang="en-US" altLang="zh-CN" sz="2400" dirty="0">
                <a:latin typeface="微软雅黑" panose="020B0503020204020204" pitchFamily="34" charset="-122"/>
                <a:ea typeface="微软雅黑" panose="020B0503020204020204" pitchFamily="34" charset="-122"/>
              </a:rPr>
              <a:t>HJ 819</a:t>
            </a:r>
            <a:r>
              <a:rPr lang="zh-CN" altLang="zh-CN" sz="2400" dirty="0">
                <a:latin typeface="微软雅黑" panose="020B0503020204020204" pitchFamily="34" charset="-122"/>
                <a:ea typeface="微软雅黑" panose="020B0503020204020204" pitchFamily="34" charset="-122"/>
              </a:rPr>
              <a:t>等规定，建立企业监测制度，制定监测方案，</a:t>
            </a:r>
            <a:r>
              <a:rPr lang="zh-CN" altLang="zh-CN" sz="2400" dirty="0">
                <a:solidFill>
                  <a:srgbClr val="FF0000"/>
                </a:solidFill>
                <a:latin typeface="微软雅黑" panose="020B0503020204020204" pitchFamily="34" charset="-122"/>
                <a:ea typeface="微软雅黑" panose="020B0503020204020204" pitchFamily="34" charset="-122"/>
              </a:rPr>
              <a:t>对污染物排放状况及其对周边环境质量的影响开展自行监测，保存原始监测记录，并公布监测结果</a:t>
            </a:r>
            <a:r>
              <a:rPr lang="zh-CN" altLang="zh-CN" sz="2400" dirty="0" smtClean="0">
                <a:latin typeface="微软雅黑" panose="020B0503020204020204" pitchFamily="34" charset="-122"/>
                <a:ea typeface="微软雅黑" panose="020B0503020204020204" pitchFamily="34" charset="-122"/>
              </a:rPr>
              <a:t>。</a:t>
            </a:r>
            <a:endParaRPr lang="zh-CN" altLang="zh-CN" sz="2400" dirty="0">
              <a:latin typeface="微软雅黑" panose="020B0503020204020204" pitchFamily="34" charset="-122"/>
              <a:ea typeface="微软雅黑" panose="020B0503020204020204" pitchFamily="34" charset="-122"/>
            </a:endParaRPr>
          </a:p>
          <a:p>
            <a:pPr>
              <a:lnSpc>
                <a:spcPct val="110000"/>
              </a:lnSpc>
            </a:pPr>
            <a:r>
              <a:rPr lang="en-US" altLang="zh-CN" sz="2400" dirty="0">
                <a:latin typeface="微软雅黑" panose="020B0503020204020204" pitchFamily="34" charset="-122"/>
                <a:ea typeface="微软雅黑" panose="020B0503020204020204" pitchFamily="34" charset="-122"/>
              </a:rPr>
              <a:t>12.2</a:t>
            </a:r>
            <a:r>
              <a:rPr lang="zh-CN" altLang="zh-CN" sz="2400" dirty="0">
                <a:latin typeface="微软雅黑" panose="020B0503020204020204" pitchFamily="34" charset="-122"/>
                <a:ea typeface="微软雅黑" panose="020B0503020204020204" pitchFamily="34" charset="-122"/>
              </a:rPr>
              <a:t>　新建企业和现有企业安装污染物排放自动监控设备的要求，按有关法律和《污染源自动监控管理办法》等规定执行。</a:t>
            </a:r>
          </a:p>
          <a:p>
            <a:pPr>
              <a:lnSpc>
                <a:spcPct val="110000"/>
              </a:lnSpc>
            </a:pPr>
            <a:r>
              <a:rPr lang="en-US" altLang="zh-CN" sz="2400" dirty="0">
                <a:latin typeface="微软雅黑" panose="020B0503020204020204" pitchFamily="34" charset="-122"/>
                <a:ea typeface="微软雅黑" panose="020B0503020204020204" pitchFamily="34" charset="-122"/>
              </a:rPr>
              <a:t>12.3</a:t>
            </a:r>
            <a:r>
              <a:rPr lang="zh-CN" altLang="zh-CN" sz="2400" dirty="0">
                <a:latin typeface="微软雅黑" panose="020B0503020204020204" pitchFamily="34" charset="-122"/>
                <a:ea typeface="微软雅黑" panose="020B0503020204020204" pitchFamily="34" charset="-122"/>
              </a:rPr>
              <a:t>　对于挥发性有机液体储罐、挥发性有机液体装载设施以及废气收集处理系统的</a:t>
            </a:r>
            <a:r>
              <a:rPr lang="en-US" altLang="zh-CN" sz="2400" dirty="0">
                <a:latin typeface="微软雅黑" panose="020B0503020204020204" pitchFamily="34" charset="-122"/>
                <a:ea typeface="微软雅黑" panose="020B0503020204020204" pitchFamily="34" charset="-122"/>
              </a:rPr>
              <a:t>VOCs</a:t>
            </a:r>
            <a:r>
              <a:rPr lang="zh-CN" altLang="zh-CN" sz="2400" dirty="0">
                <a:latin typeface="微软雅黑" panose="020B0503020204020204" pitchFamily="34" charset="-122"/>
                <a:ea typeface="微软雅黑" panose="020B0503020204020204" pitchFamily="34" charset="-122"/>
              </a:rPr>
              <a:t>排放，监测采样和测定方法按</a:t>
            </a:r>
            <a:r>
              <a:rPr lang="en-US" altLang="zh-CN" sz="2400" dirty="0">
                <a:latin typeface="微软雅黑" panose="020B0503020204020204" pitchFamily="34" charset="-122"/>
                <a:ea typeface="微软雅黑" panose="020B0503020204020204" pitchFamily="34" charset="-122"/>
              </a:rPr>
              <a:t>GB/T 16157</a:t>
            </a:r>
            <a:r>
              <a:rPr lang="zh-CN" altLang="zh-CN"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HJ/T 397</a:t>
            </a:r>
            <a:r>
              <a:rPr lang="zh-CN" altLang="zh-CN"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HJ 732</a:t>
            </a:r>
            <a:r>
              <a:rPr lang="zh-CN" altLang="zh-CN" sz="2400" dirty="0">
                <a:latin typeface="微软雅黑" panose="020B0503020204020204" pitchFamily="34" charset="-122"/>
                <a:ea typeface="微软雅黑" panose="020B0503020204020204" pitchFamily="34" charset="-122"/>
              </a:rPr>
              <a:t>以及</a:t>
            </a:r>
            <a:r>
              <a:rPr lang="en-US" altLang="zh-CN" sz="2400" dirty="0">
                <a:latin typeface="微软雅黑" panose="020B0503020204020204" pitchFamily="34" charset="-122"/>
                <a:ea typeface="微软雅黑" panose="020B0503020204020204" pitchFamily="34" charset="-122"/>
              </a:rPr>
              <a:t>HJ 38</a:t>
            </a:r>
            <a:r>
              <a:rPr lang="zh-CN" altLang="zh-CN"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HJ 1012</a:t>
            </a:r>
            <a:r>
              <a:rPr lang="zh-CN" altLang="zh-CN"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HJ 1013</a:t>
            </a:r>
            <a:r>
              <a:rPr lang="zh-CN" altLang="zh-CN" sz="2400" dirty="0">
                <a:latin typeface="微软雅黑" panose="020B0503020204020204" pitchFamily="34" charset="-122"/>
                <a:ea typeface="微软雅黑" panose="020B0503020204020204" pitchFamily="34" charset="-122"/>
              </a:rPr>
              <a:t>的规定执行。</a:t>
            </a:r>
            <a:r>
              <a:rPr lang="zh-CN" altLang="zh-CN" sz="2400" dirty="0">
                <a:solidFill>
                  <a:srgbClr val="FF0000"/>
                </a:solidFill>
                <a:latin typeface="微软雅黑" panose="020B0503020204020204" pitchFamily="34" charset="-122"/>
                <a:ea typeface="微软雅黑" panose="020B0503020204020204" pitchFamily="34" charset="-122"/>
              </a:rPr>
              <a:t>对于储罐呼吸排气等排放强度周期性波动的污染源，其污染物排放监测时段应涵盖其</a:t>
            </a:r>
            <a:r>
              <a:rPr lang="zh-CN" altLang="zh-CN" sz="2400" dirty="0" smtClean="0">
                <a:solidFill>
                  <a:srgbClr val="FF0000"/>
                </a:solidFill>
                <a:latin typeface="微软雅黑" panose="020B0503020204020204" pitchFamily="34" charset="-122"/>
                <a:ea typeface="微软雅黑" panose="020B0503020204020204" pitchFamily="34" charset="-122"/>
              </a:rPr>
              <a:t>排放</a:t>
            </a:r>
            <a:r>
              <a:rPr lang="zh-CN" altLang="en-US" sz="2400" dirty="0" smtClean="0">
                <a:solidFill>
                  <a:srgbClr val="FF0000"/>
                </a:solidFill>
                <a:latin typeface="微软雅黑" panose="020B0503020204020204" pitchFamily="34" charset="-122"/>
                <a:ea typeface="微软雅黑" panose="020B0503020204020204" pitchFamily="34" charset="-122"/>
              </a:rPr>
              <a:t>强度大的时段</a:t>
            </a:r>
            <a:r>
              <a:rPr lang="zh-CN" altLang="zh-CN" sz="2400" dirty="0" smtClean="0">
                <a:latin typeface="微软雅黑" panose="020B0503020204020204" pitchFamily="34" charset="-122"/>
                <a:ea typeface="微软雅黑" panose="020B0503020204020204" pitchFamily="34" charset="-122"/>
              </a:rPr>
              <a:t>。</a:t>
            </a:r>
            <a:endParaRPr lang="zh-CN" altLang="zh-CN" sz="2400" dirty="0">
              <a:latin typeface="微软雅黑" panose="020B0503020204020204" pitchFamily="34" charset="-122"/>
              <a:ea typeface="微软雅黑" panose="020B0503020204020204" pitchFamily="34" charset="-122"/>
            </a:endParaRPr>
          </a:p>
          <a:p>
            <a:pPr>
              <a:lnSpc>
                <a:spcPct val="110000"/>
              </a:lnSpc>
            </a:pPr>
            <a:r>
              <a:rPr lang="en-US" altLang="zh-CN" sz="2400" dirty="0">
                <a:latin typeface="微软雅黑" panose="020B0503020204020204" pitchFamily="34" charset="-122"/>
                <a:ea typeface="微软雅黑" panose="020B0503020204020204" pitchFamily="34" charset="-122"/>
              </a:rPr>
              <a:t>12.4</a:t>
            </a:r>
            <a:r>
              <a:rPr lang="zh-CN" altLang="zh-CN" sz="2400" dirty="0">
                <a:latin typeface="微软雅黑" panose="020B0503020204020204" pitchFamily="34" charset="-122"/>
                <a:ea typeface="微软雅黑" panose="020B0503020204020204" pitchFamily="34" charset="-122"/>
              </a:rPr>
              <a:t>　对于设备与管线组件泄漏、敞开液面逸散的</a:t>
            </a:r>
            <a:r>
              <a:rPr lang="en-US" altLang="zh-CN" sz="2400" dirty="0">
                <a:latin typeface="微软雅黑" panose="020B0503020204020204" pitchFamily="34" charset="-122"/>
                <a:ea typeface="微软雅黑" panose="020B0503020204020204" pitchFamily="34" charset="-122"/>
              </a:rPr>
              <a:t>VOCs</a:t>
            </a:r>
            <a:r>
              <a:rPr lang="zh-CN" altLang="zh-CN" sz="2400" dirty="0">
                <a:latin typeface="微软雅黑" panose="020B0503020204020204" pitchFamily="34" charset="-122"/>
                <a:ea typeface="微软雅黑" panose="020B0503020204020204" pitchFamily="34" charset="-122"/>
              </a:rPr>
              <a:t>排放，监测采样和测定方法按HJ 733的规定执行，</a:t>
            </a:r>
            <a:r>
              <a:rPr lang="zh-CN" altLang="zh-CN" sz="2400" dirty="0">
                <a:solidFill>
                  <a:srgbClr val="FF0000"/>
                </a:solidFill>
                <a:latin typeface="微软雅黑" panose="020B0503020204020204" pitchFamily="34" charset="-122"/>
                <a:ea typeface="微软雅黑" panose="020B0503020204020204" pitchFamily="34" charset="-122"/>
              </a:rPr>
              <a:t>采用氢火焰离子化检测仪（以甲烷或丙烷为校准气体）</a:t>
            </a:r>
            <a:r>
              <a:rPr lang="zh-CN" altLang="zh-CN" sz="2400" dirty="0">
                <a:latin typeface="微软雅黑" panose="020B0503020204020204" pitchFamily="34" charset="-122"/>
                <a:ea typeface="微软雅黑" panose="020B0503020204020204" pitchFamily="34" charset="-122"/>
              </a:rPr>
              <a:t>。对于循环冷却水中总有机碳（TOC），</a:t>
            </a:r>
            <a:r>
              <a:rPr lang="zh-CN" altLang="zh-CN" sz="2400" dirty="0">
                <a:solidFill>
                  <a:srgbClr val="FF0000"/>
                </a:solidFill>
                <a:latin typeface="微软雅黑" panose="020B0503020204020204" pitchFamily="34" charset="-122"/>
                <a:ea typeface="微软雅黑" panose="020B0503020204020204" pitchFamily="34" charset="-122"/>
              </a:rPr>
              <a:t>测定方法按</a:t>
            </a:r>
            <a:r>
              <a:rPr lang="en-US" altLang="zh-CN" sz="2400" dirty="0">
                <a:solidFill>
                  <a:srgbClr val="FF0000"/>
                </a:solidFill>
                <a:latin typeface="微软雅黑" panose="020B0503020204020204" pitchFamily="34" charset="-122"/>
                <a:ea typeface="微软雅黑" panose="020B0503020204020204" pitchFamily="34" charset="-122"/>
              </a:rPr>
              <a:t>HJ 501</a:t>
            </a:r>
            <a:r>
              <a:rPr lang="zh-CN" altLang="zh-CN" sz="2400" dirty="0">
                <a:solidFill>
                  <a:srgbClr val="FF0000"/>
                </a:solidFill>
                <a:latin typeface="微软雅黑" panose="020B0503020204020204" pitchFamily="34" charset="-122"/>
                <a:ea typeface="微软雅黑" panose="020B0503020204020204" pitchFamily="34" charset="-122"/>
              </a:rPr>
              <a:t>的规定执行</a:t>
            </a:r>
            <a:r>
              <a:rPr lang="zh-CN" altLang="zh-CN" sz="2400" dirty="0" smtClean="0">
                <a:solidFill>
                  <a:srgbClr val="FF0000"/>
                </a:solidFill>
                <a:latin typeface="微软雅黑" panose="020B0503020204020204" pitchFamily="34" charset="-122"/>
                <a:ea typeface="微软雅黑" panose="020B0503020204020204" pitchFamily="34" charset="-122"/>
              </a:rPr>
              <a:t>。</a:t>
            </a:r>
            <a:endParaRPr lang="en-US" altLang="zh-CN" sz="2400" dirty="0" smtClean="0">
              <a:solidFill>
                <a:srgbClr val="FF0000"/>
              </a:solidFill>
              <a:latin typeface="微软雅黑" panose="020B0503020204020204" pitchFamily="34" charset="-122"/>
              <a:ea typeface="微软雅黑" panose="020B0503020204020204" pitchFamily="34" charset="-122"/>
            </a:endParaRPr>
          </a:p>
          <a:p>
            <a:pPr>
              <a:lnSpc>
                <a:spcPct val="110000"/>
              </a:lnSpc>
            </a:pPr>
            <a:r>
              <a:rPr lang="en-US" altLang="zh-CN" sz="2400" dirty="0">
                <a:latin typeface="微软雅黑" panose="020B0503020204020204" pitchFamily="34" charset="-122"/>
                <a:ea typeface="微软雅黑" panose="020B0503020204020204" pitchFamily="34" charset="-122"/>
              </a:rPr>
              <a:t>12.5 </a:t>
            </a:r>
            <a:r>
              <a:rPr lang="zh-CN" altLang="zh-CN" sz="2400" dirty="0">
                <a:latin typeface="微软雅黑" panose="020B0503020204020204" pitchFamily="34" charset="-122"/>
                <a:ea typeface="微软雅黑" panose="020B0503020204020204" pitchFamily="34" charset="-122"/>
              </a:rPr>
              <a:t>企业边界及周边</a:t>
            </a:r>
            <a:r>
              <a:rPr lang="en-US" altLang="zh-CN" sz="2400" dirty="0">
                <a:latin typeface="微软雅黑" panose="020B0503020204020204" pitchFamily="34" charset="-122"/>
                <a:ea typeface="微软雅黑" panose="020B0503020204020204" pitchFamily="34" charset="-122"/>
              </a:rPr>
              <a:t>VOCs</a:t>
            </a:r>
            <a:r>
              <a:rPr lang="zh-CN" altLang="zh-CN" sz="2400" dirty="0">
                <a:latin typeface="微软雅黑" panose="020B0503020204020204" pitchFamily="34" charset="-122"/>
                <a:ea typeface="微软雅黑" panose="020B0503020204020204" pitchFamily="34" charset="-122"/>
              </a:rPr>
              <a:t>监测按</a:t>
            </a:r>
            <a:r>
              <a:rPr lang="en-US" altLang="zh-CN" sz="2400" dirty="0">
                <a:latin typeface="微软雅黑" panose="020B0503020204020204" pitchFamily="34" charset="-122"/>
                <a:ea typeface="微软雅黑" panose="020B0503020204020204" pitchFamily="34" charset="-122"/>
              </a:rPr>
              <a:t>HJ/T 55</a:t>
            </a:r>
            <a:r>
              <a:rPr lang="zh-CN" altLang="zh-CN" sz="2400" dirty="0">
                <a:latin typeface="微软雅黑" panose="020B0503020204020204" pitchFamily="34" charset="-122"/>
                <a:ea typeface="微软雅黑" panose="020B0503020204020204" pitchFamily="34" charset="-122"/>
              </a:rPr>
              <a:t>的规定执行</a:t>
            </a:r>
          </a:p>
        </p:txBody>
      </p:sp>
    </p:spTree>
    <p:extLst>
      <p:ext uri="{BB962C8B-B14F-4D97-AF65-F5344CB8AC3E}">
        <p14:creationId xmlns:p14="http://schemas.microsoft.com/office/powerpoint/2010/main" val="136675417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191345" y="260648"/>
            <a:ext cx="7811716" cy="459012"/>
          </a:xfrm>
        </p:spPr>
        <p:txBody>
          <a:bodyPr anchor="b">
            <a:normAutofit/>
          </a:bodyPr>
          <a:lstStyle/>
          <a:p>
            <a:r>
              <a:rPr lang="en-US" altLang="zh-CN" sz="2100" dirty="0" smtClean="0">
                <a:latin typeface="+mj-ea"/>
                <a:sym typeface="Arial" panose="020B0604020202020204" pitchFamily="34" charset="0"/>
              </a:rPr>
              <a:t>7</a:t>
            </a:r>
            <a:r>
              <a:rPr lang="zh-CN" altLang="en-US" sz="2100" dirty="0" smtClean="0">
                <a:latin typeface="+mj-ea"/>
                <a:sym typeface="Arial" panose="020B0604020202020204" pitchFamily="34" charset="0"/>
              </a:rPr>
              <a:t>：排放监测</a:t>
            </a:r>
            <a:endParaRPr lang="zh-CN" altLang="en-US" sz="2100" dirty="0">
              <a:solidFill>
                <a:srgbClr val="FF0000"/>
              </a:solidFill>
              <a:latin typeface="+mj-ea"/>
            </a:endParaRPr>
          </a:p>
        </p:txBody>
      </p:sp>
      <p:sp>
        <p:nvSpPr>
          <p:cNvPr id="13315" name="幻灯片编号占位符 3"/>
          <p:cNvSpPr txBox="1">
            <a:spLocks noGrp="1" noChangeArrowheads="1"/>
          </p:cNvSpPr>
          <p:nvPr/>
        </p:nvSpPr>
        <p:spPr bwMode="auto">
          <a:xfrm>
            <a:off x="8976320" y="6412718"/>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107</a:t>
            </a:fld>
            <a:endParaRPr lang="en-US" altLang="zh-CN" sz="900" b="1" dirty="0">
              <a:latin typeface="微软雅黑" panose="020B0503020204020204" pitchFamily="34" charset="-122"/>
            </a:endParaRPr>
          </a:p>
        </p:txBody>
      </p:sp>
      <p:sp>
        <p:nvSpPr>
          <p:cNvPr id="3" name="矩形 2"/>
          <p:cNvSpPr/>
          <p:nvPr/>
        </p:nvSpPr>
        <p:spPr>
          <a:xfrm>
            <a:off x="335360" y="1052736"/>
            <a:ext cx="11593288" cy="5632311"/>
          </a:xfrm>
          <a:prstGeom prst="rect">
            <a:avLst/>
          </a:prstGeom>
        </p:spPr>
        <p:txBody>
          <a:bodyPr wrap="square">
            <a:spAutoFit/>
          </a:bodyPr>
          <a:lstStyle/>
          <a:p>
            <a:pPr>
              <a:lnSpc>
                <a:spcPct val="150000"/>
              </a:lnSpc>
            </a:pPr>
            <a:r>
              <a:rPr lang="en-US" altLang="zh-CN" sz="2400" dirty="0">
                <a:latin typeface="微软雅黑" panose="020B0503020204020204" pitchFamily="34" charset="-122"/>
                <a:ea typeface="微软雅黑" panose="020B0503020204020204" pitchFamily="34" charset="-122"/>
              </a:rPr>
              <a:t>7.1.1</a:t>
            </a:r>
            <a:r>
              <a:rPr lang="zh-CN" altLang="zh-CN" sz="2400" dirty="0">
                <a:latin typeface="微软雅黑" panose="020B0503020204020204" pitchFamily="34" charset="-122"/>
                <a:ea typeface="微软雅黑" panose="020B0503020204020204" pitchFamily="34" charset="-122"/>
              </a:rPr>
              <a:t>　企业应按照有关法律、《环境监测管理办法》和</a:t>
            </a:r>
            <a:r>
              <a:rPr lang="en-US" altLang="zh-CN" sz="2400" dirty="0">
                <a:latin typeface="微软雅黑" panose="020B0503020204020204" pitchFamily="34" charset="-122"/>
                <a:ea typeface="微软雅黑" panose="020B0503020204020204" pitchFamily="34" charset="-122"/>
              </a:rPr>
              <a:t>HJ 819</a:t>
            </a:r>
            <a:r>
              <a:rPr lang="zh-CN" altLang="zh-CN" sz="2400" dirty="0">
                <a:latin typeface="微软雅黑" panose="020B0503020204020204" pitchFamily="34" charset="-122"/>
                <a:ea typeface="微软雅黑" panose="020B0503020204020204" pitchFamily="34" charset="-122"/>
              </a:rPr>
              <a:t>等规定，建立企业监测制度，制定监测方案，对污染物排放状况及其对周边环境质量的影响开展自行监测，保存原始监测记录，并公布监测结果。</a:t>
            </a:r>
          </a:p>
          <a:p>
            <a:pPr>
              <a:lnSpc>
                <a:spcPct val="150000"/>
              </a:lnSpc>
            </a:pPr>
            <a:r>
              <a:rPr lang="en-US" altLang="zh-CN" sz="2400" dirty="0">
                <a:latin typeface="微软雅黑" panose="020B0503020204020204" pitchFamily="34" charset="-122"/>
                <a:ea typeface="微软雅黑" panose="020B0503020204020204" pitchFamily="34" charset="-122"/>
              </a:rPr>
              <a:t>7.1.2</a:t>
            </a:r>
            <a:r>
              <a:rPr lang="zh-CN" altLang="zh-CN" sz="2400" dirty="0">
                <a:latin typeface="微软雅黑" panose="020B0503020204020204" pitchFamily="34" charset="-122"/>
                <a:ea typeface="微软雅黑" panose="020B0503020204020204" pitchFamily="34" charset="-122"/>
              </a:rPr>
              <a:t>　新建企业和现有企业安装污染物排放自动监控设备的要求，按有关法律和《污染源自动监控管理办法》等规定执行。</a:t>
            </a:r>
          </a:p>
          <a:p>
            <a:pPr>
              <a:lnSpc>
                <a:spcPct val="150000"/>
              </a:lnSpc>
            </a:pPr>
            <a:r>
              <a:rPr lang="en-US" altLang="zh-CN" sz="2400" dirty="0">
                <a:latin typeface="微软雅黑" panose="020B0503020204020204" pitchFamily="34" charset="-122"/>
                <a:ea typeface="微软雅黑" panose="020B0503020204020204" pitchFamily="34" charset="-122"/>
              </a:rPr>
              <a:t>7.1.3</a:t>
            </a:r>
            <a:r>
              <a:rPr lang="zh-CN" altLang="zh-CN" sz="2400" dirty="0">
                <a:latin typeface="微软雅黑" panose="020B0503020204020204" pitchFamily="34" charset="-122"/>
                <a:ea typeface="微软雅黑" panose="020B0503020204020204" pitchFamily="34" charset="-122"/>
              </a:rPr>
              <a:t>　企业应按照环境监测管理规定和技术规范的要求，设计、建设、维护永久性采样口、采样测试平台和排污口标志。</a:t>
            </a:r>
          </a:p>
          <a:p>
            <a:pPr>
              <a:lnSpc>
                <a:spcPct val="150000"/>
              </a:lnSpc>
            </a:pPr>
            <a:r>
              <a:rPr lang="en-US" altLang="zh-CN" sz="2400" dirty="0">
                <a:latin typeface="微软雅黑" panose="020B0503020204020204" pitchFamily="34" charset="-122"/>
                <a:ea typeface="微软雅黑" panose="020B0503020204020204" pitchFamily="34" charset="-122"/>
              </a:rPr>
              <a:t>7.1.4</a:t>
            </a:r>
            <a:r>
              <a:rPr lang="zh-CN" altLang="zh-CN" sz="2400" dirty="0">
                <a:latin typeface="微软雅黑" panose="020B0503020204020204" pitchFamily="34" charset="-122"/>
                <a:ea typeface="微软雅黑" panose="020B0503020204020204" pitchFamily="34" charset="-122"/>
              </a:rPr>
              <a:t>　大气污染物监测应在规定的监控位置进行，有废气处理设施的，应在处理设施后监测。根据企业使用的原料、生产工艺过程、生产的产品、副产品等，确定需要监测的污染物项目</a:t>
            </a:r>
            <a:r>
              <a:rPr lang="zh-CN" altLang="zh-CN" sz="2400" dirty="0" smtClean="0">
                <a:latin typeface="微软雅黑" panose="020B0503020204020204" pitchFamily="34" charset="-122"/>
                <a:ea typeface="微软雅黑" panose="020B0503020204020204" pitchFamily="34" charset="-122"/>
              </a:rPr>
              <a:t>。</a:t>
            </a:r>
            <a:endParaRPr lang="zh-CN" altLang="zh-CN"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3864470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191345" y="260648"/>
            <a:ext cx="7811716" cy="459012"/>
          </a:xfrm>
        </p:spPr>
        <p:txBody>
          <a:bodyPr anchor="b">
            <a:normAutofit/>
          </a:bodyPr>
          <a:lstStyle/>
          <a:p>
            <a:r>
              <a:rPr lang="en-US" altLang="zh-CN" sz="2100" dirty="0" smtClean="0">
                <a:latin typeface="+mj-ea"/>
                <a:sym typeface="Arial" panose="020B0604020202020204" pitchFamily="34" charset="0"/>
              </a:rPr>
              <a:t>7</a:t>
            </a:r>
            <a:r>
              <a:rPr lang="zh-CN" altLang="en-US" sz="2100" dirty="0" smtClean="0">
                <a:latin typeface="+mj-ea"/>
                <a:sym typeface="Arial" panose="020B0604020202020204" pitchFamily="34" charset="0"/>
              </a:rPr>
              <a:t>：排放监测</a:t>
            </a:r>
            <a:endParaRPr lang="zh-CN" altLang="en-US" sz="2100" dirty="0">
              <a:solidFill>
                <a:srgbClr val="FF0000"/>
              </a:solidFill>
              <a:latin typeface="+mj-ea"/>
            </a:endParaRPr>
          </a:p>
        </p:txBody>
      </p:sp>
      <p:sp>
        <p:nvSpPr>
          <p:cNvPr id="13315" name="幻灯片编号占位符 3"/>
          <p:cNvSpPr txBox="1">
            <a:spLocks noGrp="1" noChangeArrowheads="1"/>
          </p:cNvSpPr>
          <p:nvPr/>
        </p:nvSpPr>
        <p:spPr bwMode="auto">
          <a:xfrm>
            <a:off x="8976320" y="6412718"/>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108</a:t>
            </a:fld>
            <a:endParaRPr lang="en-US" altLang="zh-CN" sz="900" b="1" dirty="0">
              <a:latin typeface="微软雅黑" panose="020B0503020204020204" pitchFamily="34" charset="-122"/>
            </a:endParaRPr>
          </a:p>
        </p:txBody>
      </p:sp>
      <p:sp>
        <p:nvSpPr>
          <p:cNvPr id="3" name="矩形 2"/>
          <p:cNvSpPr/>
          <p:nvPr/>
        </p:nvSpPr>
        <p:spPr>
          <a:xfrm>
            <a:off x="335360" y="1052736"/>
            <a:ext cx="11593288" cy="4524315"/>
          </a:xfrm>
          <a:prstGeom prst="rect">
            <a:avLst/>
          </a:prstGeom>
        </p:spPr>
        <p:txBody>
          <a:bodyPr wrap="square">
            <a:spAutoFit/>
          </a:bodyPr>
          <a:lstStyle/>
          <a:p>
            <a:pPr>
              <a:lnSpc>
                <a:spcPct val="150000"/>
              </a:lnSpc>
            </a:pPr>
            <a:r>
              <a:rPr lang="en-US" altLang="zh-CN" sz="2400" dirty="0">
                <a:latin typeface="微软雅黑" panose="020B0503020204020204" pitchFamily="34" charset="-122"/>
                <a:ea typeface="微软雅黑" panose="020B0503020204020204" pitchFamily="34" charset="-122"/>
              </a:rPr>
              <a:t>7.2</a:t>
            </a:r>
            <a:r>
              <a:rPr lang="zh-CN" altLang="zh-CN" sz="2400" dirty="0">
                <a:latin typeface="微软雅黑" panose="020B0503020204020204" pitchFamily="34" charset="-122"/>
                <a:ea typeface="微软雅黑" panose="020B0503020204020204" pitchFamily="34" charset="-122"/>
              </a:rPr>
              <a:t>　监测采样与分析方法</a:t>
            </a:r>
          </a:p>
          <a:p>
            <a:pPr>
              <a:lnSpc>
                <a:spcPct val="150000"/>
              </a:lnSpc>
            </a:pPr>
            <a:r>
              <a:rPr lang="en-US" altLang="zh-CN" sz="2400" dirty="0">
                <a:latin typeface="微软雅黑" panose="020B0503020204020204" pitchFamily="34" charset="-122"/>
                <a:ea typeface="微软雅黑" panose="020B0503020204020204" pitchFamily="34" charset="-122"/>
              </a:rPr>
              <a:t>7.2.1</a:t>
            </a:r>
            <a:r>
              <a:rPr lang="zh-CN" altLang="zh-CN" sz="2400" dirty="0">
                <a:latin typeface="微软雅黑" panose="020B0503020204020204" pitchFamily="34" charset="-122"/>
                <a:ea typeface="微软雅黑" panose="020B0503020204020204" pitchFamily="34" charset="-122"/>
              </a:rPr>
              <a:t>　排气筒中大气污染物的监测采样按</a:t>
            </a:r>
            <a:r>
              <a:rPr lang="en-US" altLang="zh-CN" sz="2400" dirty="0">
                <a:latin typeface="微软雅黑" panose="020B0503020204020204" pitchFamily="34" charset="-122"/>
                <a:ea typeface="微软雅黑" panose="020B0503020204020204" pitchFamily="34" charset="-122"/>
              </a:rPr>
              <a:t>GB/T 16157</a:t>
            </a:r>
            <a:r>
              <a:rPr lang="zh-CN" altLang="zh-CN"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HJ/T 397</a:t>
            </a:r>
            <a:r>
              <a:rPr lang="zh-CN" altLang="zh-CN" sz="2400" dirty="0">
                <a:latin typeface="微软雅黑" panose="020B0503020204020204" pitchFamily="34" charset="-122"/>
                <a:ea typeface="微软雅黑" panose="020B0503020204020204" pitchFamily="34" charset="-122"/>
              </a:rPr>
              <a:t>和</a:t>
            </a:r>
            <a:r>
              <a:rPr lang="en-US" altLang="zh-CN" sz="2400" dirty="0">
                <a:latin typeface="微软雅黑" panose="020B0503020204020204" pitchFamily="34" charset="-122"/>
                <a:ea typeface="微软雅黑" panose="020B0503020204020204" pitchFamily="34" charset="-122"/>
              </a:rPr>
              <a:t>HJ 732</a:t>
            </a:r>
            <a:r>
              <a:rPr lang="zh-CN" altLang="zh-CN" sz="2400" dirty="0">
                <a:latin typeface="微软雅黑" panose="020B0503020204020204" pitchFamily="34" charset="-122"/>
                <a:ea typeface="微软雅黑" panose="020B0503020204020204" pitchFamily="34" charset="-122"/>
              </a:rPr>
              <a:t>的规定执行。对于储罐呼吸排气等排放强度周期性波动的污染源，其污染物排放监测时段应涵盖其</a:t>
            </a:r>
            <a:r>
              <a:rPr lang="zh-CN" altLang="zh-CN" sz="2400" dirty="0" smtClean="0">
                <a:solidFill>
                  <a:srgbClr val="FF0000"/>
                </a:solidFill>
                <a:latin typeface="微软雅黑" panose="020B0503020204020204" pitchFamily="34" charset="-122"/>
                <a:ea typeface="微软雅黑" panose="020B0503020204020204" pitchFamily="34" charset="-122"/>
              </a:rPr>
              <a:t>排放</a:t>
            </a:r>
            <a:r>
              <a:rPr lang="zh-CN" altLang="en-US" sz="2400" dirty="0" smtClean="0">
                <a:solidFill>
                  <a:srgbClr val="FF0000"/>
                </a:solidFill>
                <a:latin typeface="微软雅黑" panose="020B0503020204020204" pitchFamily="34" charset="-122"/>
                <a:ea typeface="微软雅黑" panose="020B0503020204020204" pitchFamily="34" charset="-122"/>
              </a:rPr>
              <a:t>强度大的</a:t>
            </a:r>
            <a:r>
              <a:rPr lang="zh-CN" altLang="zh-CN" sz="2400" dirty="0" smtClean="0">
                <a:solidFill>
                  <a:srgbClr val="FF0000"/>
                </a:solidFill>
                <a:latin typeface="微软雅黑" panose="020B0503020204020204" pitchFamily="34" charset="-122"/>
                <a:ea typeface="微软雅黑" panose="020B0503020204020204" pitchFamily="34" charset="-122"/>
              </a:rPr>
              <a:t>时段</a:t>
            </a:r>
            <a:r>
              <a:rPr lang="zh-CN" altLang="zh-CN" sz="2400" dirty="0">
                <a:latin typeface="微软雅黑" panose="020B0503020204020204" pitchFamily="34" charset="-122"/>
                <a:ea typeface="微软雅黑" panose="020B0503020204020204" pitchFamily="34" charset="-122"/>
              </a:rPr>
              <a:t>。</a:t>
            </a:r>
          </a:p>
          <a:p>
            <a:pPr>
              <a:lnSpc>
                <a:spcPct val="150000"/>
              </a:lnSpc>
            </a:pPr>
            <a:r>
              <a:rPr lang="en-US" altLang="zh-CN" sz="2400" dirty="0">
                <a:latin typeface="微软雅黑" panose="020B0503020204020204" pitchFamily="34" charset="-122"/>
                <a:ea typeface="微软雅黑" panose="020B0503020204020204" pitchFamily="34" charset="-122"/>
              </a:rPr>
              <a:t>7.2.2</a:t>
            </a:r>
            <a:r>
              <a:rPr lang="zh-CN" altLang="zh-CN" sz="2400" dirty="0">
                <a:latin typeface="微软雅黑" panose="020B0503020204020204" pitchFamily="34" charset="-122"/>
                <a:ea typeface="微软雅黑" panose="020B0503020204020204" pitchFamily="34" charset="-122"/>
              </a:rPr>
              <a:t>　企业边界大气污染物的监测采样按</a:t>
            </a:r>
            <a:r>
              <a:rPr lang="en-US" altLang="zh-CN" sz="2400" dirty="0">
                <a:latin typeface="微软雅黑" panose="020B0503020204020204" pitchFamily="34" charset="-122"/>
                <a:ea typeface="微软雅黑" panose="020B0503020204020204" pitchFamily="34" charset="-122"/>
              </a:rPr>
              <a:t>HJ/T 55</a:t>
            </a:r>
            <a:r>
              <a:rPr lang="zh-CN" altLang="zh-CN" sz="2400" dirty="0">
                <a:latin typeface="微软雅黑" panose="020B0503020204020204" pitchFamily="34" charset="-122"/>
                <a:ea typeface="微软雅黑" panose="020B0503020204020204" pitchFamily="34" charset="-122"/>
              </a:rPr>
              <a:t>的规定执行。</a:t>
            </a:r>
          </a:p>
          <a:p>
            <a:pPr>
              <a:lnSpc>
                <a:spcPct val="150000"/>
              </a:lnSpc>
            </a:pPr>
            <a:r>
              <a:rPr lang="en-US" altLang="zh-CN" sz="2400" dirty="0">
                <a:latin typeface="微软雅黑" panose="020B0503020204020204" pitchFamily="34" charset="-122"/>
                <a:ea typeface="微软雅黑" panose="020B0503020204020204" pitchFamily="34" charset="-122"/>
              </a:rPr>
              <a:t>7.2.3</a:t>
            </a:r>
            <a:r>
              <a:rPr lang="zh-CN" altLang="zh-CN" sz="2400" dirty="0">
                <a:latin typeface="微软雅黑" panose="020B0503020204020204" pitchFamily="34" charset="-122"/>
                <a:ea typeface="微软雅黑" panose="020B0503020204020204" pitchFamily="34" charset="-122"/>
              </a:rPr>
              <a:t>　大气污染物的分析测定采用表</a:t>
            </a:r>
            <a:r>
              <a:rPr lang="en-US" altLang="zh-CN" sz="2400" dirty="0">
                <a:latin typeface="微软雅黑" panose="020B0503020204020204" pitchFamily="34" charset="-122"/>
                <a:ea typeface="微软雅黑" panose="020B0503020204020204" pitchFamily="34" charset="-122"/>
              </a:rPr>
              <a:t>5</a:t>
            </a:r>
            <a:r>
              <a:rPr lang="zh-CN" altLang="zh-CN" sz="2400" dirty="0">
                <a:latin typeface="微软雅黑" panose="020B0503020204020204" pitchFamily="34" charset="-122"/>
                <a:ea typeface="微软雅黑" panose="020B0503020204020204" pitchFamily="34" charset="-122"/>
              </a:rPr>
              <a:t>中所列的方法标准</a:t>
            </a:r>
            <a:r>
              <a:rPr lang="zh-CN" altLang="zh-CN"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nSpc>
                <a:spcPct val="150000"/>
              </a:lnSpc>
            </a:pPr>
            <a:r>
              <a:rPr lang="en-US" altLang="zh-CN" sz="2400" dirty="0">
                <a:latin typeface="微软雅黑" panose="020B0503020204020204" pitchFamily="34" charset="-122"/>
                <a:ea typeface="微软雅黑" panose="020B0503020204020204" pitchFamily="34" charset="-122"/>
              </a:rPr>
              <a:t>7.2.4</a:t>
            </a:r>
            <a:r>
              <a:rPr lang="zh-CN" altLang="zh-CN" sz="2400" dirty="0">
                <a:latin typeface="微软雅黑" panose="020B0503020204020204" pitchFamily="34" charset="-122"/>
                <a:ea typeface="微软雅黑" panose="020B0503020204020204" pitchFamily="34" charset="-122"/>
              </a:rPr>
              <a:t>　本标准实施后国家发布的污染物监测方法标准，如适用性满足要求，同样适用于本标准相应污染物的</a:t>
            </a:r>
            <a:r>
              <a:rPr lang="zh-CN" altLang="zh-CN" sz="2400" dirty="0" smtClean="0">
                <a:latin typeface="微软雅黑" panose="020B0503020204020204" pitchFamily="34" charset="-122"/>
                <a:ea typeface="微软雅黑" panose="020B0503020204020204" pitchFamily="34" charset="-122"/>
              </a:rPr>
              <a:t>测定</a:t>
            </a:r>
            <a:r>
              <a:rPr lang="en-US" altLang="zh-CN" sz="2400" dirty="0" smtClean="0">
                <a:latin typeface="微软雅黑" panose="020B0503020204020204" pitchFamily="34" charset="-122"/>
                <a:ea typeface="微软雅黑" panose="020B0503020204020204" pitchFamily="34" charset="-122"/>
              </a:rPr>
              <a:t>.</a:t>
            </a:r>
            <a:endParaRPr lang="zh-CN" altLang="zh-CN"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0470237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191345" y="260648"/>
            <a:ext cx="7811716" cy="459012"/>
          </a:xfrm>
        </p:spPr>
        <p:txBody>
          <a:bodyPr anchor="b">
            <a:normAutofit/>
          </a:bodyPr>
          <a:lstStyle/>
          <a:p>
            <a:r>
              <a:rPr lang="en-US" altLang="zh-CN" sz="2100" dirty="0" smtClean="0">
                <a:latin typeface="+mj-ea"/>
                <a:sym typeface="Arial" panose="020B0604020202020204" pitchFamily="34" charset="0"/>
              </a:rPr>
              <a:t>8</a:t>
            </a:r>
            <a:r>
              <a:rPr lang="zh-CN" altLang="en-US" sz="2100" dirty="0" smtClean="0">
                <a:latin typeface="+mj-ea"/>
                <a:sym typeface="Arial" panose="020B0604020202020204" pitchFamily="34" charset="0"/>
              </a:rPr>
              <a:t>：实施与监督</a:t>
            </a:r>
            <a:endParaRPr lang="zh-CN" altLang="en-US" sz="2100" dirty="0">
              <a:solidFill>
                <a:srgbClr val="FF0000"/>
              </a:solidFill>
              <a:latin typeface="+mj-ea"/>
            </a:endParaRPr>
          </a:p>
        </p:txBody>
      </p:sp>
      <p:sp>
        <p:nvSpPr>
          <p:cNvPr id="13315" name="幻灯片编号占位符 3"/>
          <p:cNvSpPr txBox="1">
            <a:spLocks noGrp="1" noChangeArrowheads="1"/>
          </p:cNvSpPr>
          <p:nvPr/>
        </p:nvSpPr>
        <p:spPr bwMode="auto">
          <a:xfrm>
            <a:off x="8976320" y="6412718"/>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109</a:t>
            </a:fld>
            <a:endParaRPr lang="en-US" altLang="zh-CN" sz="900" b="1" dirty="0">
              <a:latin typeface="微软雅黑" panose="020B0503020204020204" pitchFamily="34" charset="-122"/>
            </a:endParaRPr>
          </a:p>
        </p:txBody>
      </p:sp>
      <p:sp>
        <p:nvSpPr>
          <p:cNvPr id="7" name="矩形 6"/>
          <p:cNvSpPr/>
          <p:nvPr/>
        </p:nvSpPr>
        <p:spPr>
          <a:xfrm>
            <a:off x="263352" y="1412776"/>
            <a:ext cx="11681320" cy="4524315"/>
          </a:xfrm>
          <a:prstGeom prst="rect">
            <a:avLst/>
          </a:prstGeom>
        </p:spPr>
        <p:txBody>
          <a:bodyPr wrap="square">
            <a:spAutoFit/>
          </a:bodyPr>
          <a:lstStyle/>
          <a:p>
            <a:r>
              <a:rPr lang="zh-CN" altLang="en-US" sz="2400" dirty="0" smtClean="0">
                <a:latin typeface="Wingdings" panose="05000000000000000000" pitchFamily="2" charset="2"/>
                <a:ea typeface="华文细黑" panose="02010600040101010101" pitchFamily="2" charset="-122"/>
              </a:rPr>
              <a:t> </a:t>
            </a:r>
            <a:r>
              <a:rPr lang="en-US" altLang="zh-CN" sz="2400" dirty="0" smtClean="0"/>
              <a:t>8.1</a:t>
            </a:r>
            <a:r>
              <a:rPr lang="zh-CN" altLang="zh-CN" sz="2400" dirty="0"/>
              <a:t>　本标准由县级以上人民政府生态环境主管部门负责监督实施。</a:t>
            </a:r>
          </a:p>
          <a:p>
            <a:r>
              <a:rPr lang="zh-CN" altLang="en-US" sz="2400" dirty="0" smtClean="0">
                <a:latin typeface="Wingdings" panose="05000000000000000000" pitchFamily="2" charset="2"/>
                <a:ea typeface="华文细黑" panose="02010600040101010101" pitchFamily="2" charset="-122"/>
              </a:rPr>
              <a:t></a:t>
            </a:r>
            <a:r>
              <a:rPr lang="en-US" altLang="zh-CN" sz="2400" dirty="0" smtClean="0">
                <a:latin typeface="Wingdings" panose="05000000000000000000" pitchFamily="2" charset="2"/>
                <a:ea typeface="华文细黑" panose="02010600040101010101" pitchFamily="2" charset="-122"/>
              </a:rPr>
              <a:t> </a:t>
            </a:r>
            <a:r>
              <a:rPr lang="en-US" altLang="zh-CN" sz="2400" dirty="0" smtClean="0"/>
              <a:t>8.2</a:t>
            </a:r>
            <a:r>
              <a:rPr lang="zh-CN" altLang="zh-CN" sz="2400" dirty="0"/>
              <a:t>　企业是实施排放标准的责任主体，应采取必要措施，达到本标准规定的污染物排放控制要求。</a:t>
            </a:r>
          </a:p>
          <a:p>
            <a:pPr>
              <a:lnSpc>
                <a:spcPct val="150000"/>
              </a:lnSpc>
            </a:pPr>
            <a:r>
              <a:rPr lang="zh-CN" altLang="en-US" sz="2200" dirty="0" smtClean="0">
                <a:latin typeface="Wingdings" panose="05000000000000000000" pitchFamily="2" charset="2"/>
                <a:ea typeface="华文细黑" panose="02010600040101010101" pitchFamily="2" charset="-122"/>
              </a:rPr>
              <a:t> </a:t>
            </a:r>
            <a:r>
              <a:rPr lang="en-US" altLang="zh-CN" sz="2400" dirty="0" smtClean="0"/>
              <a:t>8.3</a:t>
            </a:r>
            <a:r>
              <a:rPr lang="zh-CN" altLang="zh-CN" sz="2400" dirty="0"/>
              <a:t>　对于有组织排放，</a:t>
            </a:r>
            <a:r>
              <a:rPr lang="zh-CN" altLang="zh-CN" sz="2400" dirty="0">
                <a:solidFill>
                  <a:srgbClr val="FF0000"/>
                </a:solidFill>
              </a:rPr>
              <a:t>采用手工监测或在线监测时</a:t>
            </a:r>
            <a:r>
              <a:rPr lang="zh-CN" altLang="zh-CN" sz="2400" dirty="0"/>
              <a:t>，按照监测规范要求测得的</a:t>
            </a:r>
            <a:r>
              <a:rPr lang="zh-CN" altLang="zh-CN" sz="2400" dirty="0">
                <a:solidFill>
                  <a:srgbClr val="FF0000"/>
                </a:solidFill>
              </a:rPr>
              <a:t>任意</a:t>
            </a:r>
            <a:r>
              <a:rPr lang="en-US" altLang="zh-CN" sz="2400" dirty="0">
                <a:solidFill>
                  <a:srgbClr val="FF0000"/>
                </a:solidFill>
              </a:rPr>
              <a:t>1</a:t>
            </a:r>
            <a:r>
              <a:rPr lang="zh-CN" altLang="zh-CN" sz="2400" dirty="0">
                <a:solidFill>
                  <a:srgbClr val="FF0000"/>
                </a:solidFill>
              </a:rPr>
              <a:t>小时平均浓度值</a:t>
            </a:r>
            <a:r>
              <a:rPr lang="zh-CN" altLang="zh-CN" sz="2400" dirty="0"/>
              <a:t>超过本标准规定的限值，判定为超标。</a:t>
            </a:r>
          </a:p>
          <a:p>
            <a:pPr marL="342900" indent="-342900">
              <a:lnSpc>
                <a:spcPct val="150000"/>
              </a:lnSpc>
              <a:buFont typeface="Wingdings" panose="05000000000000000000" pitchFamily="2" charset="2"/>
              <a:buChar char="n"/>
            </a:pPr>
            <a:r>
              <a:rPr lang="en-US" altLang="zh-CN" sz="2400" dirty="0" smtClean="0"/>
              <a:t>8.4</a:t>
            </a:r>
            <a:r>
              <a:rPr lang="zh-CN" altLang="zh-CN" sz="2400" dirty="0"/>
              <a:t>　对于企业边界及周边地区，采用手工监测或在线监测时，按照监测规范要求测得的</a:t>
            </a:r>
            <a:r>
              <a:rPr lang="zh-CN" altLang="zh-CN" sz="2400" dirty="0">
                <a:solidFill>
                  <a:srgbClr val="FF0000"/>
                </a:solidFill>
              </a:rPr>
              <a:t>任意</a:t>
            </a:r>
            <a:r>
              <a:rPr lang="en-US" altLang="zh-CN" sz="2400" dirty="0">
                <a:solidFill>
                  <a:srgbClr val="FF0000"/>
                </a:solidFill>
              </a:rPr>
              <a:t>1</a:t>
            </a:r>
            <a:r>
              <a:rPr lang="zh-CN" altLang="zh-CN" sz="2400" dirty="0">
                <a:solidFill>
                  <a:srgbClr val="FF0000"/>
                </a:solidFill>
              </a:rPr>
              <a:t>小时平均浓度值</a:t>
            </a:r>
            <a:r>
              <a:rPr lang="zh-CN" altLang="zh-CN" sz="2400" dirty="0"/>
              <a:t>超过本标准规定的限值，判定为超标</a:t>
            </a:r>
            <a:r>
              <a:rPr lang="zh-CN" altLang="zh-CN" sz="2400" dirty="0" smtClean="0"/>
              <a:t>。</a:t>
            </a:r>
            <a:endParaRPr lang="en-US" altLang="zh-CN" sz="2400" dirty="0" smtClean="0"/>
          </a:p>
          <a:p>
            <a:pPr marL="342900" indent="-342900">
              <a:lnSpc>
                <a:spcPct val="150000"/>
              </a:lnSpc>
              <a:buFont typeface="Wingdings" panose="05000000000000000000" pitchFamily="2" charset="2"/>
              <a:buChar char="n"/>
            </a:pPr>
            <a:r>
              <a:rPr lang="en-US" altLang="zh-CN" sz="2400" dirty="0"/>
              <a:t>8.5</a:t>
            </a:r>
            <a:r>
              <a:rPr lang="zh-CN" altLang="zh-CN" sz="2400" dirty="0"/>
              <a:t>　企业未遵守本标准规定的措施性控制要求，属于违法行为，依照法律法规等有关规定予以处理</a:t>
            </a:r>
          </a:p>
        </p:txBody>
      </p:sp>
    </p:spTree>
    <p:extLst>
      <p:ext uri="{BB962C8B-B14F-4D97-AF65-F5344CB8AC3E}">
        <p14:creationId xmlns:p14="http://schemas.microsoft.com/office/powerpoint/2010/main" val="2917687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zh-CN" altLang="en-US" dirty="0" smtClean="0">
                <a:latin typeface="+mj-ea"/>
                <a:sym typeface="Arial" panose="020B0604020202020204" pitchFamily="34" charset="0"/>
              </a:rPr>
              <a:t>涂料的分类：</a:t>
            </a:r>
            <a:r>
              <a:rPr lang="en-US" altLang="zh-CN" dirty="0" smtClean="0">
                <a:latin typeface="+mj-ea"/>
                <a:sym typeface="Arial" panose="020B0604020202020204" pitchFamily="34" charset="0"/>
              </a:rPr>
              <a:t>GB/T 2705-2003 </a:t>
            </a:r>
            <a:r>
              <a:rPr lang="zh-CN" altLang="en-US" dirty="0" smtClean="0">
                <a:latin typeface="+mj-ea"/>
                <a:sym typeface="Arial" panose="020B0604020202020204" pitchFamily="34" charset="0"/>
              </a:rPr>
              <a:t>涂料产品分类和命名</a:t>
            </a:r>
            <a:endParaRPr lang="zh-CN" altLang="en-US" sz="2800" dirty="0">
              <a:solidFill>
                <a:srgbClr val="FF0000"/>
              </a:solidFill>
              <a:latin typeface="+mj-ea"/>
            </a:endParaRPr>
          </a:p>
        </p:txBody>
      </p:sp>
      <p:sp>
        <p:nvSpPr>
          <p:cNvPr id="13315" name="幻灯片编号占位符 3"/>
          <p:cNvSpPr txBox="1">
            <a:spLocks noGrp="1" noChangeArrowheads="1"/>
          </p:cNvSpPr>
          <p:nvPr/>
        </p:nvSpPr>
        <p:spPr bwMode="auto">
          <a:xfrm>
            <a:off x="9689744" y="6377819"/>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11</a:t>
            </a:fld>
            <a:endParaRPr lang="en-US" altLang="zh-CN" sz="1200" b="1">
              <a:latin typeface="微软雅黑" panose="020B0503020204020204" pitchFamily="34" charset="-122"/>
            </a:endParaRPr>
          </a:p>
        </p:txBody>
      </p:sp>
      <p:sp>
        <p:nvSpPr>
          <p:cNvPr id="6" name="Rectangle 78"/>
          <p:cNvSpPr>
            <a:spLocks noChangeArrowheads="1"/>
          </p:cNvSpPr>
          <p:nvPr/>
        </p:nvSpPr>
        <p:spPr bwMode="auto">
          <a:xfrm>
            <a:off x="2297261" y="1022946"/>
            <a:ext cx="2592388" cy="538162"/>
          </a:xfrm>
          <a:prstGeom prst="rect">
            <a:avLst/>
          </a:prstGeom>
          <a:solidFill>
            <a:srgbClr val="FFFF00"/>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en-US" sz="2400" b="1" kern="0" dirty="0" smtClean="0">
                <a:latin typeface="黑体" panose="02010600030101010101" pitchFamily="49" charset="-122"/>
                <a:ea typeface="黑体" panose="02010600030101010101" pitchFamily="49" charset="-122"/>
                <a:sym typeface="+mn-ea"/>
              </a:rPr>
              <a:t>按用途分类</a:t>
            </a:r>
          </a:p>
        </p:txBody>
      </p:sp>
      <p:sp>
        <p:nvSpPr>
          <p:cNvPr id="9" name="矩形 1"/>
          <p:cNvSpPr>
            <a:spLocks noChangeArrowheads="1"/>
          </p:cNvSpPr>
          <p:nvPr/>
        </p:nvSpPr>
        <p:spPr bwMode="auto">
          <a:xfrm>
            <a:off x="2087711" y="1599208"/>
            <a:ext cx="1149350" cy="595313"/>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建筑涂料</a:t>
            </a:r>
            <a:endParaRPr lang="zh-CN" altLang="en-US" sz="1600" b="1" noProof="1">
              <a:solidFill>
                <a:srgbClr val="000000"/>
              </a:solidFill>
              <a:latin typeface="微软雅黑" panose="020B0503020204020204" pitchFamily="34" charset="-122"/>
              <a:sym typeface="+mn-ea"/>
            </a:endParaRPr>
          </a:p>
        </p:txBody>
      </p:sp>
      <p:sp>
        <p:nvSpPr>
          <p:cNvPr id="10" name="矩形 1"/>
          <p:cNvSpPr>
            <a:spLocks noChangeArrowheads="1"/>
          </p:cNvSpPr>
          <p:nvPr/>
        </p:nvSpPr>
        <p:spPr bwMode="auto">
          <a:xfrm>
            <a:off x="2081361" y="3183533"/>
            <a:ext cx="1155700" cy="595313"/>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工业涂料</a:t>
            </a:r>
            <a:endParaRPr lang="zh-CN" altLang="en-US" sz="1600" b="1" noProof="1">
              <a:solidFill>
                <a:srgbClr val="000000"/>
              </a:solidFill>
              <a:latin typeface="微软雅黑" panose="020B0503020204020204" pitchFamily="34" charset="-122"/>
              <a:sym typeface="+mn-ea"/>
            </a:endParaRPr>
          </a:p>
        </p:txBody>
      </p:sp>
      <p:sp>
        <p:nvSpPr>
          <p:cNvPr id="11" name="矩形 1"/>
          <p:cNvSpPr>
            <a:spLocks noChangeArrowheads="1"/>
          </p:cNvSpPr>
          <p:nvPr/>
        </p:nvSpPr>
        <p:spPr bwMode="auto">
          <a:xfrm>
            <a:off x="3525986" y="1832571"/>
            <a:ext cx="1512888" cy="595312"/>
          </a:xfrm>
          <a:prstGeom prst="rect">
            <a:avLst/>
          </a:prstGeom>
          <a:solidFill>
            <a:schemeClr val="accent5">
              <a:lumMod val="20000"/>
              <a:lumOff val="8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汽车涂料</a:t>
            </a:r>
            <a:endParaRPr lang="zh-CN" altLang="en-US" sz="1600" b="1" noProof="1">
              <a:solidFill>
                <a:srgbClr val="000000"/>
              </a:solidFill>
              <a:latin typeface="微软雅黑" panose="020B0503020204020204" pitchFamily="34" charset="-122"/>
              <a:sym typeface="+mn-ea"/>
            </a:endParaRPr>
          </a:p>
        </p:txBody>
      </p:sp>
      <p:sp>
        <p:nvSpPr>
          <p:cNvPr id="12" name="矩形 1"/>
          <p:cNvSpPr>
            <a:spLocks noChangeArrowheads="1"/>
          </p:cNvSpPr>
          <p:nvPr/>
        </p:nvSpPr>
        <p:spPr bwMode="auto">
          <a:xfrm>
            <a:off x="3525986" y="2473921"/>
            <a:ext cx="1512888" cy="596900"/>
          </a:xfrm>
          <a:prstGeom prst="rect">
            <a:avLst/>
          </a:prstGeom>
          <a:solidFill>
            <a:schemeClr val="accent5">
              <a:lumMod val="20000"/>
              <a:lumOff val="8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木器涂料</a:t>
            </a:r>
            <a:endParaRPr lang="zh-CN" altLang="en-US" sz="1600" b="1" noProof="1">
              <a:solidFill>
                <a:srgbClr val="000000"/>
              </a:solidFill>
              <a:latin typeface="微软雅黑" panose="020B0503020204020204" pitchFamily="34" charset="-122"/>
              <a:sym typeface="+mn-ea"/>
            </a:endParaRPr>
          </a:p>
        </p:txBody>
      </p:sp>
      <p:sp>
        <p:nvSpPr>
          <p:cNvPr id="13" name="矩形 1"/>
          <p:cNvSpPr>
            <a:spLocks noChangeArrowheads="1"/>
          </p:cNvSpPr>
          <p:nvPr/>
        </p:nvSpPr>
        <p:spPr bwMode="auto">
          <a:xfrm>
            <a:off x="3525986" y="3147021"/>
            <a:ext cx="1512888" cy="595312"/>
          </a:xfrm>
          <a:prstGeom prst="rect">
            <a:avLst/>
          </a:prstGeom>
          <a:solidFill>
            <a:schemeClr val="accent5">
              <a:lumMod val="20000"/>
              <a:lumOff val="8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铁路</a:t>
            </a:r>
            <a:r>
              <a:rPr lang="en-US" altLang="zh-CN" sz="1600" b="1" noProof="1" smtClean="0">
                <a:solidFill>
                  <a:srgbClr val="000000"/>
                </a:solidFill>
                <a:latin typeface="微软雅黑" panose="020B0503020204020204" pitchFamily="34" charset="-122"/>
                <a:sym typeface="+mn-ea"/>
              </a:rPr>
              <a:t>/</a:t>
            </a:r>
            <a:r>
              <a:rPr lang="zh-CN" altLang="en-US" sz="1600" b="1" noProof="1" smtClean="0">
                <a:solidFill>
                  <a:srgbClr val="000000"/>
                </a:solidFill>
                <a:latin typeface="微软雅黑" panose="020B0503020204020204" pitchFamily="34" charset="-122"/>
                <a:sym typeface="+mn-ea"/>
              </a:rPr>
              <a:t>公路</a:t>
            </a:r>
            <a:endParaRPr lang="zh-CN" altLang="en-US" sz="1600" b="1" noProof="1">
              <a:solidFill>
                <a:srgbClr val="000000"/>
              </a:solidFill>
              <a:latin typeface="微软雅黑" panose="020B0503020204020204" pitchFamily="34" charset="-122"/>
              <a:sym typeface="+mn-ea"/>
            </a:endParaRPr>
          </a:p>
        </p:txBody>
      </p:sp>
      <p:sp>
        <p:nvSpPr>
          <p:cNvPr id="14" name="矩形 1"/>
          <p:cNvSpPr>
            <a:spLocks noChangeArrowheads="1"/>
          </p:cNvSpPr>
          <p:nvPr/>
        </p:nvSpPr>
        <p:spPr bwMode="auto">
          <a:xfrm>
            <a:off x="3514874" y="3797896"/>
            <a:ext cx="1512887" cy="595312"/>
          </a:xfrm>
          <a:prstGeom prst="rect">
            <a:avLst/>
          </a:prstGeom>
          <a:solidFill>
            <a:schemeClr val="accent5">
              <a:lumMod val="20000"/>
              <a:lumOff val="8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轻工涂料</a:t>
            </a:r>
            <a:endParaRPr lang="zh-CN" altLang="en-US" sz="1600" b="1" noProof="1">
              <a:solidFill>
                <a:srgbClr val="000000"/>
              </a:solidFill>
              <a:latin typeface="微软雅黑" panose="020B0503020204020204" pitchFamily="34" charset="-122"/>
              <a:sym typeface="+mn-ea"/>
            </a:endParaRPr>
          </a:p>
        </p:txBody>
      </p:sp>
      <p:sp>
        <p:nvSpPr>
          <p:cNvPr id="15" name="矩形 1"/>
          <p:cNvSpPr>
            <a:spLocks noChangeArrowheads="1"/>
          </p:cNvSpPr>
          <p:nvPr/>
        </p:nvSpPr>
        <p:spPr bwMode="auto">
          <a:xfrm>
            <a:off x="3514874" y="4558308"/>
            <a:ext cx="1512887" cy="596900"/>
          </a:xfrm>
          <a:prstGeom prst="rect">
            <a:avLst/>
          </a:prstGeom>
          <a:solidFill>
            <a:schemeClr val="accent5">
              <a:lumMod val="20000"/>
              <a:lumOff val="8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船舶涂料</a:t>
            </a:r>
            <a:endParaRPr lang="zh-CN" altLang="en-US" sz="1600" b="1" noProof="1">
              <a:solidFill>
                <a:srgbClr val="000000"/>
              </a:solidFill>
              <a:latin typeface="微软雅黑" panose="020B0503020204020204" pitchFamily="34" charset="-122"/>
              <a:sym typeface="+mn-ea"/>
            </a:endParaRPr>
          </a:p>
        </p:txBody>
      </p:sp>
      <p:sp>
        <p:nvSpPr>
          <p:cNvPr id="16" name="矩形 1"/>
          <p:cNvSpPr>
            <a:spLocks noChangeArrowheads="1"/>
          </p:cNvSpPr>
          <p:nvPr/>
        </p:nvSpPr>
        <p:spPr bwMode="auto">
          <a:xfrm>
            <a:off x="2081361" y="5156796"/>
            <a:ext cx="1155700" cy="595312"/>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通用涂料</a:t>
            </a:r>
            <a:endParaRPr lang="zh-CN" altLang="en-US" sz="1600" b="1" noProof="1">
              <a:solidFill>
                <a:srgbClr val="000000"/>
              </a:solidFill>
              <a:latin typeface="微软雅黑" panose="020B0503020204020204" pitchFamily="34" charset="-122"/>
              <a:sym typeface="+mn-ea"/>
            </a:endParaRPr>
          </a:p>
        </p:txBody>
      </p:sp>
      <p:sp>
        <p:nvSpPr>
          <p:cNvPr id="17" name="矩形 1"/>
          <p:cNvSpPr>
            <a:spLocks noChangeArrowheads="1"/>
          </p:cNvSpPr>
          <p:nvPr/>
        </p:nvSpPr>
        <p:spPr bwMode="auto">
          <a:xfrm>
            <a:off x="2081361" y="5752108"/>
            <a:ext cx="1155700" cy="59690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辅助材料</a:t>
            </a:r>
            <a:endParaRPr lang="zh-CN" altLang="en-US" sz="1600" b="1" noProof="1">
              <a:solidFill>
                <a:srgbClr val="000000"/>
              </a:solidFill>
              <a:latin typeface="微软雅黑" panose="020B0503020204020204" pitchFamily="34" charset="-122"/>
              <a:sym typeface="+mn-ea"/>
            </a:endParaRPr>
          </a:p>
        </p:txBody>
      </p:sp>
      <p:sp>
        <p:nvSpPr>
          <p:cNvPr id="18" name="左大括号 17"/>
          <p:cNvSpPr/>
          <p:nvPr/>
        </p:nvSpPr>
        <p:spPr>
          <a:xfrm>
            <a:off x="1652736" y="1896071"/>
            <a:ext cx="428625" cy="41910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sz="1600"/>
          </a:p>
        </p:txBody>
      </p:sp>
      <p:sp>
        <p:nvSpPr>
          <p:cNvPr id="19" name="左大括号 18"/>
          <p:cNvSpPr/>
          <p:nvPr/>
        </p:nvSpPr>
        <p:spPr>
          <a:xfrm>
            <a:off x="3233886" y="2188171"/>
            <a:ext cx="280988" cy="2668587"/>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CN" altLang="en-US" sz="1600"/>
          </a:p>
        </p:txBody>
      </p:sp>
      <p:sp>
        <p:nvSpPr>
          <p:cNvPr id="20" name="矩形 1"/>
          <p:cNvSpPr>
            <a:spLocks noChangeArrowheads="1"/>
          </p:cNvSpPr>
          <p:nvPr/>
        </p:nvSpPr>
        <p:spPr bwMode="auto">
          <a:xfrm>
            <a:off x="3514874" y="5183783"/>
            <a:ext cx="1512887" cy="595313"/>
          </a:xfrm>
          <a:prstGeom prst="rect">
            <a:avLst/>
          </a:prstGeom>
          <a:solidFill>
            <a:schemeClr val="accent5">
              <a:lumMod val="20000"/>
              <a:lumOff val="8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清漆等</a:t>
            </a:r>
            <a:endParaRPr lang="zh-CN" altLang="en-US" sz="1600" b="1" noProof="1">
              <a:solidFill>
                <a:srgbClr val="000000"/>
              </a:solidFill>
              <a:latin typeface="微软雅黑" panose="020B0503020204020204" pitchFamily="34" charset="-122"/>
              <a:sym typeface="+mn-ea"/>
            </a:endParaRPr>
          </a:p>
        </p:txBody>
      </p:sp>
      <p:sp>
        <p:nvSpPr>
          <p:cNvPr id="21" name="矩形 1"/>
          <p:cNvSpPr>
            <a:spLocks noChangeArrowheads="1"/>
          </p:cNvSpPr>
          <p:nvPr/>
        </p:nvSpPr>
        <p:spPr bwMode="auto">
          <a:xfrm>
            <a:off x="3525986" y="5807671"/>
            <a:ext cx="1512888" cy="595312"/>
          </a:xfrm>
          <a:prstGeom prst="rect">
            <a:avLst/>
          </a:prstGeom>
          <a:solidFill>
            <a:schemeClr val="accent5">
              <a:lumMod val="20000"/>
              <a:lumOff val="8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腻子等</a:t>
            </a:r>
            <a:endParaRPr lang="zh-CN" altLang="en-US" sz="1600" b="1" noProof="1">
              <a:solidFill>
                <a:srgbClr val="000000"/>
              </a:solidFill>
              <a:latin typeface="微软雅黑" panose="020B0503020204020204" pitchFamily="34" charset="-122"/>
              <a:sym typeface="+mn-ea"/>
            </a:endParaRPr>
          </a:p>
        </p:txBody>
      </p:sp>
      <p:sp>
        <p:nvSpPr>
          <p:cNvPr id="22" name="Rectangle 78"/>
          <p:cNvSpPr>
            <a:spLocks noChangeArrowheads="1"/>
          </p:cNvSpPr>
          <p:nvPr/>
        </p:nvSpPr>
        <p:spPr bwMode="auto">
          <a:xfrm>
            <a:off x="7885261" y="1051521"/>
            <a:ext cx="2592388" cy="449262"/>
          </a:xfrm>
          <a:prstGeom prst="rect">
            <a:avLst/>
          </a:prstGeom>
          <a:solidFill>
            <a:srgbClr val="FFFF00"/>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en-US" sz="2400" b="1" kern="0" dirty="0">
                <a:latin typeface="黑体" panose="02010600030101010101" pitchFamily="49" charset="-122"/>
                <a:ea typeface="黑体" panose="02010600030101010101" pitchFamily="49" charset="-122"/>
                <a:sym typeface="+mn-ea"/>
              </a:rPr>
              <a:t>按成膜物分类</a:t>
            </a:r>
          </a:p>
        </p:txBody>
      </p:sp>
      <p:sp>
        <p:nvSpPr>
          <p:cNvPr id="23" name="矩形 1"/>
          <p:cNvSpPr>
            <a:spLocks noChangeArrowheads="1"/>
          </p:cNvSpPr>
          <p:nvPr/>
        </p:nvSpPr>
        <p:spPr bwMode="auto">
          <a:xfrm>
            <a:off x="7626499" y="1697633"/>
            <a:ext cx="1443037" cy="407988"/>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油脂漆</a:t>
            </a:r>
            <a:endParaRPr lang="zh-CN" altLang="en-US" sz="1600" b="1" noProof="1">
              <a:solidFill>
                <a:srgbClr val="000000"/>
              </a:solidFill>
              <a:latin typeface="微软雅黑" panose="020B0503020204020204" pitchFamily="34" charset="-122"/>
              <a:sym typeface="+mn-ea"/>
            </a:endParaRPr>
          </a:p>
        </p:txBody>
      </p:sp>
      <p:sp>
        <p:nvSpPr>
          <p:cNvPr id="24" name="矩形 1"/>
          <p:cNvSpPr>
            <a:spLocks noChangeArrowheads="1"/>
          </p:cNvSpPr>
          <p:nvPr/>
        </p:nvSpPr>
        <p:spPr bwMode="auto">
          <a:xfrm>
            <a:off x="7626499" y="2161183"/>
            <a:ext cx="1443037" cy="503238"/>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天然树脂漆</a:t>
            </a:r>
            <a:endParaRPr lang="zh-CN" altLang="en-US" sz="1600" b="1" noProof="1">
              <a:solidFill>
                <a:srgbClr val="000000"/>
              </a:solidFill>
              <a:latin typeface="微软雅黑" panose="020B0503020204020204" pitchFamily="34" charset="-122"/>
              <a:sym typeface="+mn-ea"/>
            </a:endParaRPr>
          </a:p>
        </p:txBody>
      </p:sp>
      <p:sp>
        <p:nvSpPr>
          <p:cNvPr id="25" name="矩形 1"/>
          <p:cNvSpPr>
            <a:spLocks noChangeArrowheads="1"/>
          </p:cNvSpPr>
          <p:nvPr/>
        </p:nvSpPr>
        <p:spPr bwMode="auto">
          <a:xfrm>
            <a:off x="7626499" y="2686646"/>
            <a:ext cx="1443037" cy="484187"/>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a:solidFill>
                  <a:srgbClr val="000000"/>
                </a:solidFill>
                <a:latin typeface="微软雅黑" panose="020B0503020204020204" pitchFamily="34" charset="-122"/>
                <a:sym typeface="+mn-ea"/>
              </a:rPr>
              <a:t>酚醛</a:t>
            </a:r>
            <a:r>
              <a:rPr lang="zh-CN" altLang="en-US" sz="1600" b="1" noProof="1" smtClean="0">
                <a:solidFill>
                  <a:srgbClr val="000000"/>
                </a:solidFill>
                <a:latin typeface="微软雅黑" panose="020B0503020204020204" pitchFamily="34" charset="-122"/>
                <a:sym typeface="+mn-ea"/>
              </a:rPr>
              <a:t>树脂漆</a:t>
            </a:r>
            <a:endParaRPr lang="zh-CN" altLang="en-US" sz="1600" b="1" noProof="1">
              <a:solidFill>
                <a:srgbClr val="000000"/>
              </a:solidFill>
              <a:latin typeface="微软雅黑" panose="020B0503020204020204" pitchFamily="34" charset="-122"/>
              <a:sym typeface="+mn-ea"/>
            </a:endParaRPr>
          </a:p>
        </p:txBody>
      </p:sp>
      <p:sp>
        <p:nvSpPr>
          <p:cNvPr id="26" name="矩形 1"/>
          <p:cNvSpPr>
            <a:spLocks noChangeArrowheads="1"/>
          </p:cNvSpPr>
          <p:nvPr/>
        </p:nvSpPr>
        <p:spPr bwMode="auto">
          <a:xfrm>
            <a:off x="7615386" y="3240683"/>
            <a:ext cx="1454150" cy="46355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氨基树脂漆</a:t>
            </a:r>
            <a:endParaRPr lang="zh-CN" altLang="en-US" sz="1600" b="1" noProof="1">
              <a:solidFill>
                <a:srgbClr val="000000"/>
              </a:solidFill>
              <a:latin typeface="微软雅黑" panose="020B0503020204020204" pitchFamily="34" charset="-122"/>
              <a:sym typeface="+mn-ea"/>
            </a:endParaRPr>
          </a:p>
        </p:txBody>
      </p:sp>
      <p:sp>
        <p:nvSpPr>
          <p:cNvPr id="27" name="矩形 1"/>
          <p:cNvSpPr>
            <a:spLocks noChangeArrowheads="1"/>
          </p:cNvSpPr>
          <p:nvPr/>
        </p:nvSpPr>
        <p:spPr bwMode="auto">
          <a:xfrm>
            <a:off x="7615386" y="3748683"/>
            <a:ext cx="1454150" cy="417513"/>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丙烯酸树脂漆</a:t>
            </a:r>
            <a:endParaRPr lang="zh-CN" altLang="en-US" sz="1600" b="1" noProof="1">
              <a:solidFill>
                <a:srgbClr val="000000"/>
              </a:solidFill>
              <a:latin typeface="微软雅黑" panose="020B0503020204020204" pitchFamily="34" charset="-122"/>
              <a:sym typeface="+mn-ea"/>
            </a:endParaRPr>
          </a:p>
        </p:txBody>
      </p:sp>
      <p:sp>
        <p:nvSpPr>
          <p:cNvPr id="28" name="矩形 1"/>
          <p:cNvSpPr>
            <a:spLocks noChangeArrowheads="1"/>
          </p:cNvSpPr>
          <p:nvPr/>
        </p:nvSpPr>
        <p:spPr bwMode="auto">
          <a:xfrm>
            <a:off x="7596336" y="4280496"/>
            <a:ext cx="1454150" cy="39370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环氧树脂漆</a:t>
            </a:r>
            <a:endParaRPr lang="zh-CN" altLang="en-US" sz="1600" b="1" noProof="1">
              <a:solidFill>
                <a:srgbClr val="000000"/>
              </a:solidFill>
              <a:latin typeface="微软雅黑" panose="020B0503020204020204" pitchFamily="34" charset="-122"/>
              <a:sym typeface="+mn-ea"/>
            </a:endParaRPr>
          </a:p>
        </p:txBody>
      </p:sp>
      <p:sp>
        <p:nvSpPr>
          <p:cNvPr id="29" name="矩形 1"/>
          <p:cNvSpPr>
            <a:spLocks noChangeArrowheads="1"/>
          </p:cNvSpPr>
          <p:nvPr/>
        </p:nvSpPr>
        <p:spPr bwMode="auto">
          <a:xfrm>
            <a:off x="7596336" y="4812308"/>
            <a:ext cx="1473200" cy="43815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聚酯树脂漆</a:t>
            </a:r>
            <a:endParaRPr lang="zh-CN" altLang="en-US" sz="1600" b="1" noProof="1">
              <a:solidFill>
                <a:srgbClr val="000000"/>
              </a:solidFill>
              <a:latin typeface="微软雅黑" panose="020B0503020204020204" pitchFamily="34" charset="-122"/>
              <a:sym typeface="+mn-ea"/>
            </a:endParaRPr>
          </a:p>
        </p:txBody>
      </p:sp>
      <p:sp>
        <p:nvSpPr>
          <p:cNvPr id="30" name="矩形 1"/>
          <p:cNvSpPr>
            <a:spLocks noChangeArrowheads="1"/>
          </p:cNvSpPr>
          <p:nvPr/>
        </p:nvSpPr>
        <p:spPr bwMode="auto">
          <a:xfrm>
            <a:off x="7575699" y="5345708"/>
            <a:ext cx="1514475" cy="40005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聚氨酯树脂漆</a:t>
            </a:r>
            <a:endParaRPr lang="zh-CN" altLang="en-US" sz="1600" b="1" noProof="1">
              <a:solidFill>
                <a:srgbClr val="000000"/>
              </a:solidFill>
              <a:latin typeface="微软雅黑" panose="020B0503020204020204" pitchFamily="34" charset="-122"/>
              <a:sym typeface="+mn-ea"/>
            </a:endParaRPr>
          </a:p>
        </p:txBody>
      </p:sp>
      <p:sp>
        <p:nvSpPr>
          <p:cNvPr id="31" name="矩形 1"/>
          <p:cNvSpPr>
            <a:spLocks noChangeArrowheads="1"/>
          </p:cNvSpPr>
          <p:nvPr/>
        </p:nvSpPr>
        <p:spPr bwMode="auto">
          <a:xfrm>
            <a:off x="9120336" y="1700808"/>
            <a:ext cx="1454150" cy="404813"/>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沥青漆</a:t>
            </a:r>
            <a:endParaRPr lang="zh-CN" altLang="en-US" sz="1600" b="1" noProof="1">
              <a:solidFill>
                <a:srgbClr val="000000"/>
              </a:solidFill>
              <a:latin typeface="微软雅黑" panose="020B0503020204020204" pitchFamily="34" charset="-122"/>
              <a:sym typeface="+mn-ea"/>
            </a:endParaRPr>
          </a:p>
        </p:txBody>
      </p:sp>
      <p:sp>
        <p:nvSpPr>
          <p:cNvPr id="32" name="矩形 1"/>
          <p:cNvSpPr>
            <a:spLocks noChangeArrowheads="1"/>
          </p:cNvSpPr>
          <p:nvPr/>
        </p:nvSpPr>
        <p:spPr bwMode="auto">
          <a:xfrm>
            <a:off x="9090174" y="2219921"/>
            <a:ext cx="1443037" cy="44450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橡胶漆</a:t>
            </a:r>
            <a:endParaRPr lang="zh-CN" altLang="en-US" sz="1600" b="1" noProof="1">
              <a:solidFill>
                <a:srgbClr val="000000"/>
              </a:solidFill>
              <a:latin typeface="微软雅黑" panose="020B0503020204020204" pitchFamily="34" charset="-122"/>
              <a:sym typeface="+mn-ea"/>
            </a:endParaRPr>
          </a:p>
        </p:txBody>
      </p:sp>
      <p:sp>
        <p:nvSpPr>
          <p:cNvPr id="33" name="矩形 1"/>
          <p:cNvSpPr>
            <a:spLocks noChangeArrowheads="1"/>
          </p:cNvSpPr>
          <p:nvPr/>
        </p:nvSpPr>
        <p:spPr bwMode="auto">
          <a:xfrm>
            <a:off x="9085411" y="2713633"/>
            <a:ext cx="1443038" cy="45720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橡胶漆</a:t>
            </a:r>
            <a:endParaRPr lang="zh-CN" altLang="en-US" sz="1600" b="1" noProof="1">
              <a:solidFill>
                <a:srgbClr val="000000"/>
              </a:solidFill>
              <a:latin typeface="微软雅黑" panose="020B0503020204020204" pitchFamily="34" charset="-122"/>
              <a:sym typeface="+mn-ea"/>
            </a:endParaRPr>
          </a:p>
        </p:txBody>
      </p:sp>
      <p:sp>
        <p:nvSpPr>
          <p:cNvPr id="34" name="矩形 1"/>
          <p:cNvSpPr>
            <a:spLocks noChangeArrowheads="1"/>
          </p:cNvSpPr>
          <p:nvPr/>
        </p:nvSpPr>
        <p:spPr bwMode="auto">
          <a:xfrm>
            <a:off x="7566174" y="5836246"/>
            <a:ext cx="1514475" cy="40005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烯类树脂漆</a:t>
            </a:r>
            <a:endParaRPr lang="zh-CN" altLang="en-US" sz="1600" b="1" noProof="1">
              <a:solidFill>
                <a:srgbClr val="000000"/>
              </a:solidFill>
              <a:latin typeface="微软雅黑" panose="020B0503020204020204" pitchFamily="34" charset="-122"/>
              <a:sym typeface="+mn-ea"/>
            </a:endParaRPr>
          </a:p>
        </p:txBody>
      </p:sp>
      <p:sp>
        <p:nvSpPr>
          <p:cNvPr id="35" name="矩形 1"/>
          <p:cNvSpPr>
            <a:spLocks noChangeArrowheads="1"/>
          </p:cNvSpPr>
          <p:nvPr/>
        </p:nvSpPr>
        <p:spPr bwMode="auto">
          <a:xfrm>
            <a:off x="9094936" y="3256558"/>
            <a:ext cx="1443038" cy="458788"/>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硝基漆</a:t>
            </a:r>
            <a:endParaRPr lang="zh-CN" altLang="en-US" sz="1600" b="1" noProof="1">
              <a:solidFill>
                <a:srgbClr val="000000"/>
              </a:solidFill>
              <a:latin typeface="微软雅黑" panose="020B0503020204020204" pitchFamily="34" charset="-122"/>
              <a:sym typeface="+mn-ea"/>
            </a:endParaRPr>
          </a:p>
        </p:txBody>
      </p:sp>
      <p:sp>
        <p:nvSpPr>
          <p:cNvPr id="36" name="矩形 1"/>
          <p:cNvSpPr>
            <a:spLocks noChangeArrowheads="1"/>
          </p:cNvSpPr>
          <p:nvPr/>
        </p:nvSpPr>
        <p:spPr bwMode="auto">
          <a:xfrm>
            <a:off x="9107636" y="3764558"/>
            <a:ext cx="1443038" cy="45720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元素有机漆</a:t>
            </a:r>
            <a:endParaRPr lang="zh-CN" altLang="en-US" sz="1600" b="1" noProof="1">
              <a:solidFill>
                <a:srgbClr val="000000"/>
              </a:solidFill>
              <a:latin typeface="微软雅黑" panose="020B0503020204020204" pitchFamily="34" charset="-122"/>
              <a:sym typeface="+mn-ea"/>
            </a:endParaRPr>
          </a:p>
        </p:txBody>
      </p:sp>
      <p:sp>
        <p:nvSpPr>
          <p:cNvPr id="37" name="矩形 1"/>
          <p:cNvSpPr>
            <a:spLocks noChangeArrowheads="1"/>
          </p:cNvSpPr>
          <p:nvPr/>
        </p:nvSpPr>
        <p:spPr bwMode="auto">
          <a:xfrm>
            <a:off x="9094936" y="4248746"/>
            <a:ext cx="1443038" cy="45720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硅树脂漆</a:t>
            </a:r>
            <a:endParaRPr lang="zh-CN" altLang="en-US" sz="1600" b="1" noProof="1">
              <a:solidFill>
                <a:srgbClr val="000000"/>
              </a:solidFill>
              <a:latin typeface="微软雅黑" panose="020B0503020204020204" pitchFamily="34" charset="-122"/>
              <a:sym typeface="+mn-ea"/>
            </a:endParaRPr>
          </a:p>
        </p:txBody>
      </p:sp>
      <p:sp>
        <p:nvSpPr>
          <p:cNvPr id="38" name="矩形 1"/>
          <p:cNvSpPr>
            <a:spLocks noChangeArrowheads="1"/>
          </p:cNvSpPr>
          <p:nvPr/>
        </p:nvSpPr>
        <p:spPr bwMode="auto">
          <a:xfrm>
            <a:off x="9131449" y="4829771"/>
            <a:ext cx="1419225" cy="915987"/>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过氧化乙烯树脂漆</a:t>
            </a:r>
            <a:endParaRPr lang="zh-CN" altLang="en-US" sz="1600" b="1" noProof="1">
              <a:solidFill>
                <a:srgbClr val="000000"/>
              </a:solidFill>
              <a:latin typeface="微软雅黑" panose="020B0503020204020204" pitchFamily="34" charset="-122"/>
              <a:sym typeface="+mn-ea"/>
            </a:endParaRPr>
          </a:p>
        </p:txBody>
      </p:sp>
      <p:sp>
        <p:nvSpPr>
          <p:cNvPr id="39" name="矩形 1"/>
          <p:cNvSpPr>
            <a:spLocks noChangeArrowheads="1"/>
          </p:cNvSpPr>
          <p:nvPr/>
        </p:nvSpPr>
        <p:spPr bwMode="auto">
          <a:xfrm>
            <a:off x="9131449" y="5836246"/>
            <a:ext cx="1514475" cy="40005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乳液等 底物</a:t>
            </a:r>
            <a:endParaRPr lang="zh-CN" altLang="en-US" sz="1600" b="1" noProof="1">
              <a:solidFill>
                <a:srgbClr val="000000"/>
              </a:solidFill>
              <a:latin typeface="微软雅黑" panose="020B0503020204020204" pitchFamily="34" charset="-122"/>
              <a:sym typeface="+mn-ea"/>
            </a:endParaRPr>
          </a:p>
        </p:txBody>
      </p:sp>
      <p:sp>
        <p:nvSpPr>
          <p:cNvPr id="40" name="Rectangle 78"/>
          <p:cNvSpPr>
            <a:spLocks noChangeArrowheads="1"/>
          </p:cNvSpPr>
          <p:nvPr/>
        </p:nvSpPr>
        <p:spPr bwMode="auto">
          <a:xfrm>
            <a:off x="5254774" y="1064221"/>
            <a:ext cx="2311400" cy="538162"/>
          </a:xfrm>
          <a:prstGeom prst="rect">
            <a:avLst/>
          </a:prstGeom>
          <a:solidFill>
            <a:srgbClr val="FFFF00"/>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en-US" sz="2400" b="1" kern="0" dirty="0" smtClean="0">
                <a:latin typeface="黑体" panose="02010600030101010101" pitchFamily="49" charset="-122"/>
                <a:ea typeface="黑体" panose="02010600030101010101" pitchFamily="49" charset="-122"/>
                <a:sym typeface="+mn-ea"/>
              </a:rPr>
              <a:t>按环境特性分类</a:t>
            </a:r>
          </a:p>
        </p:txBody>
      </p:sp>
      <p:sp>
        <p:nvSpPr>
          <p:cNvPr id="41" name="圆角矩形 40"/>
          <p:cNvSpPr/>
          <p:nvPr/>
        </p:nvSpPr>
        <p:spPr>
          <a:xfrm>
            <a:off x="7566174" y="1599208"/>
            <a:ext cx="3008312" cy="48863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42" name="矩形 41"/>
          <p:cNvSpPr/>
          <p:nvPr/>
        </p:nvSpPr>
        <p:spPr>
          <a:xfrm>
            <a:off x="5259536" y="1850033"/>
            <a:ext cx="2159000" cy="511175"/>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400" b="1" noProof="1" smtClean="0">
                <a:solidFill>
                  <a:srgbClr val="000000"/>
                </a:solidFill>
                <a:latin typeface="微软雅黑" panose="020B0503020204020204" pitchFamily="34" charset="-122"/>
                <a:sym typeface="+mn-ea"/>
              </a:rPr>
              <a:t>水性涂料</a:t>
            </a:r>
            <a:endParaRPr lang="en-US" altLang="zh-CN" sz="2400" b="1" noProof="1" smtClean="0">
              <a:solidFill>
                <a:srgbClr val="000000"/>
              </a:solidFill>
              <a:latin typeface="微软雅黑" panose="020B0503020204020204" pitchFamily="34" charset="-122"/>
              <a:sym typeface="+mn-ea"/>
            </a:endParaRPr>
          </a:p>
        </p:txBody>
      </p:sp>
      <p:sp>
        <p:nvSpPr>
          <p:cNvPr id="43" name="矩形 42"/>
          <p:cNvSpPr/>
          <p:nvPr/>
        </p:nvSpPr>
        <p:spPr>
          <a:xfrm>
            <a:off x="5254774" y="4591646"/>
            <a:ext cx="2160587" cy="512762"/>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400" b="1" noProof="1" smtClean="0">
                <a:solidFill>
                  <a:srgbClr val="000000"/>
                </a:solidFill>
                <a:latin typeface="微软雅黑" panose="020B0503020204020204" pitchFamily="34" charset="-122"/>
                <a:sym typeface="+mn-ea"/>
              </a:rPr>
              <a:t>高固分涂料</a:t>
            </a:r>
            <a:endParaRPr lang="en-US" altLang="zh-CN" sz="2400" b="1" noProof="1" smtClean="0">
              <a:solidFill>
                <a:srgbClr val="000000"/>
              </a:solidFill>
              <a:latin typeface="微软雅黑" panose="020B0503020204020204" pitchFamily="34" charset="-122"/>
              <a:sym typeface="+mn-ea"/>
            </a:endParaRPr>
          </a:p>
        </p:txBody>
      </p:sp>
      <p:sp>
        <p:nvSpPr>
          <p:cNvPr id="44" name="矩形 43"/>
          <p:cNvSpPr/>
          <p:nvPr/>
        </p:nvSpPr>
        <p:spPr>
          <a:xfrm>
            <a:off x="5259536" y="2608858"/>
            <a:ext cx="2159000" cy="512763"/>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400" b="1" noProof="1" smtClean="0">
                <a:solidFill>
                  <a:srgbClr val="000000"/>
                </a:solidFill>
                <a:latin typeface="微软雅黑" panose="020B0503020204020204" pitchFamily="34" charset="-122"/>
                <a:sym typeface="+mn-ea"/>
              </a:rPr>
              <a:t>粉末涂料</a:t>
            </a:r>
            <a:endParaRPr lang="en-US" altLang="zh-CN" sz="2400" b="1" noProof="1" smtClean="0">
              <a:solidFill>
                <a:srgbClr val="000000"/>
              </a:solidFill>
              <a:latin typeface="微软雅黑" panose="020B0503020204020204" pitchFamily="34" charset="-122"/>
              <a:sym typeface="+mn-ea"/>
            </a:endParaRPr>
          </a:p>
        </p:txBody>
      </p:sp>
      <p:sp>
        <p:nvSpPr>
          <p:cNvPr id="45" name="矩形 44"/>
          <p:cNvSpPr/>
          <p:nvPr/>
        </p:nvSpPr>
        <p:spPr>
          <a:xfrm>
            <a:off x="5281761" y="3302596"/>
            <a:ext cx="2160588" cy="511175"/>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400" b="1" noProof="1" smtClean="0">
                <a:solidFill>
                  <a:srgbClr val="000000"/>
                </a:solidFill>
                <a:latin typeface="微软雅黑" panose="020B0503020204020204" pitchFamily="34" charset="-122"/>
                <a:sym typeface="+mn-ea"/>
              </a:rPr>
              <a:t>无溶剂涂料</a:t>
            </a:r>
            <a:endParaRPr lang="en-US" altLang="zh-CN" sz="2400" b="1" noProof="1" smtClean="0">
              <a:solidFill>
                <a:srgbClr val="000000"/>
              </a:solidFill>
              <a:latin typeface="微软雅黑" panose="020B0503020204020204" pitchFamily="34" charset="-122"/>
              <a:sym typeface="+mn-ea"/>
            </a:endParaRPr>
          </a:p>
        </p:txBody>
      </p:sp>
      <p:sp>
        <p:nvSpPr>
          <p:cNvPr id="46" name="矩形 45"/>
          <p:cNvSpPr/>
          <p:nvPr/>
        </p:nvSpPr>
        <p:spPr>
          <a:xfrm>
            <a:off x="5281761" y="4015383"/>
            <a:ext cx="2160588" cy="511175"/>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400" b="1" noProof="1" smtClean="0">
                <a:solidFill>
                  <a:srgbClr val="000000"/>
                </a:solidFill>
                <a:latin typeface="微软雅黑" panose="020B0503020204020204" pitchFamily="34" charset="-122"/>
                <a:sym typeface="+mn-ea"/>
              </a:rPr>
              <a:t>辐射固化涂料</a:t>
            </a:r>
            <a:endParaRPr lang="en-US" altLang="zh-CN" sz="2400" b="1" noProof="1" smtClean="0">
              <a:solidFill>
                <a:srgbClr val="000000"/>
              </a:solidFill>
              <a:latin typeface="微软雅黑" panose="020B0503020204020204" pitchFamily="34" charset="-122"/>
              <a:sym typeface="+mn-ea"/>
            </a:endParaRPr>
          </a:p>
        </p:txBody>
      </p:sp>
      <p:sp>
        <p:nvSpPr>
          <p:cNvPr id="47" name="矩形 46"/>
          <p:cNvSpPr/>
          <p:nvPr/>
        </p:nvSpPr>
        <p:spPr>
          <a:xfrm>
            <a:off x="5216674" y="5229821"/>
            <a:ext cx="2160587" cy="512762"/>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400" b="1" noProof="1">
                <a:solidFill>
                  <a:srgbClr val="FF0000"/>
                </a:solidFill>
                <a:latin typeface="微软雅黑" panose="020B0503020204020204" pitchFamily="34" charset="-122"/>
                <a:sym typeface="+mn-ea"/>
              </a:rPr>
              <a:t>溶剂型</a:t>
            </a:r>
            <a:r>
              <a:rPr lang="zh-CN" altLang="en-US" sz="2400" b="1" noProof="1" smtClean="0">
                <a:solidFill>
                  <a:srgbClr val="FF0000"/>
                </a:solidFill>
                <a:latin typeface="微软雅黑" panose="020B0503020204020204" pitchFamily="34" charset="-122"/>
                <a:sym typeface="+mn-ea"/>
              </a:rPr>
              <a:t>涂料</a:t>
            </a:r>
            <a:endParaRPr lang="en-US" altLang="zh-CN" sz="2400" b="1" noProof="1" smtClean="0">
              <a:solidFill>
                <a:srgbClr val="FF0000"/>
              </a:solidFill>
              <a:latin typeface="微软雅黑" panose="020B0503020204020204" pitchFamily="34" charset="-122"/>
              <a:sym typeface="+mn-ea"/>
            </a:endParaRPr>
          </a:p>
        </p:txBody>
      </p:sp>
      <p:sp>
        <p:nvSpPr>
          <p:cNvPr id="48" name="下箭头 47"/>
          <p:cNvSpPr/>
          <p:nvPr/>
        </p:nvSpPr>
        <p:spPr>
          <a:xfrm>
            <a:off x="5972324" y="5752108"/>
            <a:ext cx="649287"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49" name="矩形 48"/>
          <p:cNvSpPr/>
          <p:nvPr/>
        </p:nvSpPr>
        <p:spPr>
          <a:xfrm>
            <a:off x="5281761" y="5980708"/>
            <a:ext cx="2160588" cy="511175"/>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400" b="1" noProof="1" smtClean="0">
                <a:solidFill>
                  <a:srgbClr val="FF0000"/>
                </a:solidFill>
                <a:latin typeface="微软雅黑" panose="020B0503020204020204" pitchFamily="34" charset="-122"/>
                <a:sym typeface="+mn-ea"/>
              </a:rPr>
              <a:t>污染</a:t>
            </a:r>
            <a:r>
              <a:rPr lang="zh-CN" altLang="en-US" sz="2400" b="1" noProof="1">
                <a:solidFill>
                  <a:srgbClr val="FF0000"/>
                </a:solidFill>
                <a:latin typeface="微软雅黑" panose="020B0503020204020204" pitchFamily="34" charset="-122"/>
                <a:sym typeface="+mn-ea"/>
              </a:rPr>
              <a:t>比</a:t>
            </a:r>
            <a:r>
              <a:rPr lang="zh-CN" altLang="en-US" sz="2400" b="1" noProof="1" smtClean="0">
                <a:solidFill>
                  <a:srgbClr val="FF0000"/>
                </a:solidFill>
                <a:latin typeface="微软雅黑" panose="020B0503020204020204" pitchFamily="34" charset="-122"/>
                <a:sym typeface="+mn-ea"/>
              </a:rPr>
              <a:t>较严重</a:t>
            </a:r>
            <a:endParaRPr lang="en-US" altLang="zh-CN" sz="2400" b="1" noProof="1" smtClean="0">
              <a:solidFill>
                <a:srgbClr val="FF0000"/>
              </a:solidFill>
              <a:latin typeface="微软雅黑" panose="020B0503020204020204" pitchFamily="34" charset="-122"/>
              <a:sym typeface="+mn-ea"/>
            </a:endParaRPr>
          </a:p>
        </p:txBody>
      </p:sp>
      <p:sp>
        <p:nvSpPr>
          <p:cNvPr id="50" name="矩形 1"/>
          <p:cNvSpPr>
            <a:spLocks noChangeArrowheads="1"/>
          </p:cNvSpPr>
          <p:nvPr/>
        </p:nvSpPr>
        <p:spPr bwMode="auto">
          <a:xfrm>
            <a:off x="431948" y="3711273"/>
            <a:ext cx="1149350" cy="595313"/>
          </a:xfrm>
          <a:prstGeom prst="rect">
            <a:avLst/>
          </a:prstGeom>
          <a:gradFill>
            <a:gsLst>
              <a:gs pos="0">
                <a:schemeClr val="accent4">
                  <a:lumMod val="40000"/>
                  <a:lumOff val="60000"/>
                </a:schemeClr>
              </a:gs>
              <a:gs pos="50000">
                <a:srgbClr val="FFC000"/>
              </a:gs>
            </a:gsLst>
          </a:gra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涂料工业</a:t>
            </a:r>
            <a:endParaRPr lang="zh-CN" altLang="en-US" sz="1600" b="1" noProof="1">
              <a:solidFill>
                <a:srgbClr val="000000"/>
              </a:solidFill>
              <a:latin typeface="微软雅黑" panose="020B0503020204020204" pitchFamily="34" charset="-122"/>
              <a:sym typeface="+mn-ea"/>
            </a:endParaRPr>
          </a:p>
        </p:txBody>
      </p:sp>
    </p:spTree>
    <p:extLst>
      <p:ext uri="{BB962C8B-B14F-4D97-AF65-F5344CB8AC3E}">
        <p14:creationId xmlns:p14="http://schemas.microsoft.com/office/powerpoint/2010/main" val="3437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P spid="4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191344" y="106221"/>
            <a:ext cx="10008344" cy="730393"/>
          </a:xfrm>
        </p:spPr>
        <p:txBody>
          <a:bodyPr anchor="b">
            <a:normAutofit/>
          </a:bodyPr>
          <a:lstStyle/>
          <a:p>
            <a:r>
              <a:rPr lang="zh-CN" altLang="en-US" sz="2400" b="1" dirty="0" smtClean="0">
                <a:latin typeface="微软雅黑" panose="020B0503020204020204" pitchFamily="34" charset="-122"/>
                <a:ea typeface="微软雅黑" panose="020B0503020204020204" pitchFamily="34" charset="-122"/>
              </a:rPr>
              <a:t>超标与违法行为的处罚</a:t>
            </a:r>
            <a:endParaRPr lang="zh-CN" altLang="en-US" sz="2400" b="1" dirty="0">
              <a:solidFill>
                <a:schemeClr val="tx2"/>
              </a:solidFill>
              <a:latin typeface="微软雅黑" panose="020B0503020204020204" pitchFamily="34" charset="-122"/>
            </a:endParaRPr>
          </a:p>
        </p:txBody>
      </p:sp>
      <p:sp>
        <p:nvSpPr>
          <p:cNvPr id="18434" name="幻灯片编号占位符 6"/>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110</a:t>
            </a:fld>
            <a:endParaRPr lang="en-US" altLang="zh-CN" sz="1200" b="1"/>
          </a:p>
        </p:txBody>
      </p:sp>
      <p:graphicFrame>
        <p:nvGraphicFramePr>
          <p:cNvPr id="2" name="表格 1"/>
          <p:cNvGraphicFramePr>
            <a:graphicFrameLocks noGrp="1"/>
          </p:cNvGraphicFramePr>
          <p:nvPr>
            <p:extLst/>
          </p:nvPr>
        </p:nvGraphicFramePr>
        <p:xfrm>
          <a:off x="407368" y="1268758"/>
          <a:ext cx="11665297" cy="5471873"/>
        </p:xfrm>
        <a:graphic>
          <a:graphicData uri="http://schemas.openxmlformats.org/drawingml/2006/table">
            <a:tbl>
              <a:tblPr firstRow="1" bandRow="1">
                <a:tableStyleId>{5C22544A-7EE6-4342-B048-85BDC9FD1C3A}</a:tableStyleId>
              </a:tblPr>
              <a:tblGrid>
                <a:gridCol w="936104"/>
                <a:gridCol w="1368152"/>
                <a:gridCol w="1440160"/>
                <a:gridCol w="7920881"/>
              </a:tblGrid>
              <a:tr h="534113">
                <a:tc>
                  <a:txBody>
                    <a:bodyPr/>
                    <a:lstStyle/>
                    <a:p>
                      <a:r>
                        <a:rPr lang="zh-CN" altLang="en-US" sz="2000" dirty="0" smtClean="0">
                          <a:latin typeface="微软雅黑" panose="020B0503020204020204" pitchFamily="34" charset="-122"/>
                          <a:ea typeface="微软雅黑" panose="020B0503020204020204" pitchFamily="34" charset="-122"/>
                        </a:rPr>
                        <a:t>标准要求</a:t>
                      </a:r>
                      <a:endParaRPr lang="zh-CN" altLang="en-US" sz="2000" dirty="0">
                        <a:latin typeface="微软雅黑" panose="020B0503020204020204" pitchFamily="34" charset="-122"/>
                        <a:ea typeface="微软雅黑" panose="020B0503020204020204" pitchFamily="34" charset="-122"/>
                      </a:endParaRPr>
                    </a:p>
                  </a:txBody>
                  <a:tcPr/>
                </a:tc>
                <a:tc gridSpan="2">
                  <a:txBody>
                    <a:bodyPr/>
                    <a:lstStyle/>
                    <a:p>
                      <a:r>
                        <a:rPr lang="zh-CN" altLang="en-US" sz="2000" dirty="0" smtClean="0">
                          <a:latin typeface="微软雅黑" panose="020B0503020204020204" pitchFamily="34" charset="-122"/>
                          <a:ea typeface="微软雅黑" panose="020B0503020204020204" pitchFamily="34" charset="-122"/>
                        </a:rPr>
                        <a:t>不符合</a:t>
                      </a:r>
                      <a:endParaRPr lang="zh-CN" altLang="en-US" sz="2000" dirty="0">
                        <a:latin typeface="微软雅黑" panose="020B0503020204020204" pitchFamily="34" charset="-122"/>
                        <a:ea typeface="微软雅黑" panose="020B0503020204020204" pitchFamily="34" charset="-122"/>
                      </a:endParaRPr>
                    </a:p>
                  </a:txBody>
                  <a:tcPr/>
                </a:tc>
                <a:tc hMerge="1">
                  <a:txBody>
                    <a:bodyPr/>
                    <a:lstStyle/>
                    <a:p>
                      <a:endParaRPr lang="zh-CN" altLang="en-US" dirty="0"/>
                    </a:p>
                  </a:txBody>
                  <a:tcPr/>
                </a:tc>
                <a:tc>
                  <a:txBody>
                    <a:bodyPr/>
                    <a:lstStyle/>
                    <a:p>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大气污染防治法</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罚则</a:t>
                      </a:r>
                      <a:endParaRPr lang="zh-CN" altLang="en-US" sz="2000" dirty="0">
                        <a:latin typeface="微软雅黑" panose="020B0503020204020204" pitchFamily="34" charset="-122"/>
                        <a:ea typeface="微软雅黑" panose="020B0503020204020204" pitchFamily="34" charset="-122"/>
                      </a:endParaRPr>
                    </a:p>
                  </a:txBody>
                  <a:tcPr/>
                </a:tc>
              </a:tr>
              <a:tr h="667972">
                <a:tc>
                  <a:txBody>
                    <a:bodyPr/>
                    <a:lstStyle/>
                    <a:p>
                      <a:r>
                        <a:rPr lang="zh-CN" altLang="en-US" sz="2000" dirty="0" smtClean="0">
                          <a:latin typeface="微软雅黑" panose="020B0503020204020204" pitchFamily="34" charset="-122"/>
                          <a:ea typeface="微软雅黑" panose="020B0503020204020204" pitchFamily="34" charset="-122"/>
                        </a:rPr>
                        <a:t>限值</a:t>
                      </a:r>
                      <a:endParaRPr lang="zh-CN" altLang="en-US" sz="2000" dirty="0">
                        <a:latin typeface="微软雅黑" panose="020B0503020204020204" pitchFamily="34" charset="-122"/>
                        <a:ea typeface="微软雅黑" panose="020B0503020204020204" pitchFamily="34" charset="-122"/>
                      </a:endParaRPr>
                    </a:p>
                  </a:txBody>
                  <a:tcPr/>
                </a:tc>
                <a:tc gridSpan="2">
                  <a:txBody>
                    <a:bodyPr/>
                    <a:lstStyle/>
                    <a:p>
                      <a:r>
                        <a:rPr lang="zh-CN" altLang="en-US" sz="2000" dirty="0" smtClean="0">
                          <a:latin typeface="微软雅黑" panose="020B0503020204020204" pitchFamily="34" charset="-122"/>
                          <a:ea typeface="微软雅黑" panose="020B0503020204020204" pitchFamily="34" charset="-122"/>
                        </a:rPr>
                        <a:t>超标（任意</a:t>
                      </a:r>
                      <a:r>
                        <a:rPr lang="en-US" altLang="zh-CN" sz="2000" dirty="0" smtClean="0">
                          <a:latin typeface="微软雅黑" panose="020B0503020204020204" pitchFamily="34" charset="-122"/>
                          <a:ea typeface="微软雅黑" panose="020B0503020204020204" pitchFamily="34" charset="-122"/>
                        </a:rPr>
                        <a:t>1h</a:t>
                      </a:r>
                      <a:r>
                        <a:rPr lang="zh-CN" altLang="en-US" sz="2000" dirty="0" smtClean="0">
                          <a:latin typeface="微软雅黑" panose="020B0503020204020204" pitchFamily="34" charset="-122"/>
                          <a:ea typeface="微软雅黑" panose="020B0503020204020204" pitchFamily="34" charset="-122"/>
                        </a:rPr>
                        <a:t>浓度）</a:t>
                      </a:r>
                      <a:endParaRPr lang="zh-CN" altLang="en-US" sz="2000" dirty="0">
                        <a:latin typeface="微软雅黑" panose="020B0503020204020204" pitchFamily="34" charset="-122"/>
                        <a:ea typeface="微软雅黑" panose="020B0503020204020204" pitchFamily="34" charset="-122"/>
                      </a:endParaRPr>
                    </a:p>
                  </a:txBody>
                  <a:tcPr/>
                </a:tc>
                <a:tc hMerge="1">
                  <a:txBody>
                    <a:bodyPr/>
                    <a:lstStyle/>
                    <a:p>
                      <a:endParaRPr lang="zh-CN" altLang="en-US" sz="24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第</a:t>
                      </a:r>
                      <a:r>
                        <a:rPr lang="en-US" altLang="zh-CN" sz="2000" dirty="0" smtClean="0">
                          <a:latin typeface="微软雅黑" panose="020B0503020204020204" pitchFamily="34" charset="-122"/>
                          <a:ea typeface="微软雅黑" panose="020B0503020204020204" pitchFamily="34" charset="-122"/>
                        </a:rPr>
                        <a:t>99</a:t>
                      </a:r>
                      <a:r>
                        <a:rPr lang="zh-CN" altLang="en-US" sz="2000" dirty="0" smtClean="0">
                          <a:latin typeface="微软雅黑" panose="020B0503020204020204" pitchFamily="34" charset="-122"/>
                          <a:ea typeface="微软雅黑" panose="020B0503020204020204" pitchFamily="34" charset="-122"/>
                        </a:rPr>
                        <a:t>条：责令改正、限制生产、停产整治，并处</a:t>
                      </a:r>
                      <a:r>
                        <a:rPr lang="en-US" altLang="zh-CN" sz="2000" dirty="0" smtClean="0">
                          <a:latin typeface="微软雅黑" panose="020B0503020204020204" pitchFamily="34" charset="-122"/>
                          <a:ea typeface="微软雅黑" panose="020B0503020204020204" pitchFamily="34" charset="-122"/>
                        </a:rPr>
                        <a:t>10</a:t>
                      </a:r>
                      <a:r>
                        <a:rPr lang="zh-CN" altLang="en-US" sz="2000" dirty="0" smtClean="0">
                          <a:latin typeface="微软雅黑" panose="020B0503020204020204" pitchFamily="34" charset="-122"/>
                          <a:ea typeface="微软雅黑" panose="020B0503020204020204" pitchFamily="34" charset="-122"/>
                        </a:rPr>
                        <a:t>万元以上</a:t>
                      </a:r>
                      <a:r>
                        <a:rPr lang="en-US" altLang="zh-CN" sz="2000" dirty="0" smtClean="0">
                          <a:latin typeface="微软雅黑" panose="020B0503020204020204" pitchFamily="34" charset="-122"/>
                          <a:ea typeface="微软雅黑" panose="020B0503020204020204" pitchFamily="34" charset="-122"/>
                        </a:rPr>
                        <a:t>100</a:t>
                      </a:r>
                      <a:r>
                        <a:rPr lang="zh-CN" altLang="en-US" sz="2000" dirty="0" smtClean="0">
                          <a:latin typeface="微软雅黑" panose="020B0503020204020204" pitchFamily="34" charset="-122"/>
                          <a:ea typeface="微软雅黑" panose="020B0503020204020204" pitchFamily="34" charset="-122"/>
                        </a:rPr>
                        <a:t>万元以下罚款；情节严重的，责令停业、关闭</a:t>
                      </a:r>
                      <a:endParaRPr lang="zh-CN" altLang="en-US" sz="2000" dirty="0">
                        <a:latin typeface="微软雅黑" panose="020B0503020204020204" pitchFamily="34" charset="-122"/>
                        <a:ea typeface="微软雅黑" panose="020B0503020204020204" pitchFamily="34" charset="-122"/>
                      </a:endParaRPr>
                    </a:p>
                  </a:txBody>
                  <a:tcPr/>
                </a:tc>
              </a:tr>
              <a:tr h="534113">
                <a:tc rowSpan="3">
                  <a:txBody>
                    <a:bodyPr/>
                    <a:lstStyle/>
                    <a:p>
                      <a:r>
                        <a:rPr lang="zh-CN" altLang="en-US" sz="2000" dirty="0" smtClean="0">
                          <a:latin typeface="微软雅黑" panose="020B0503020204020204" pitchFamily="34" charset="-122"/>
                          <a:ea typeface="微软雅黑" panose="020B0503020204020204" pitchFamily="34" charset="-122"/>
                        </a:rPr>
                        <a:t>措施性要求</a:t>
                      </a:r>
                      <a:endParaRPr lang="zh-CN" altLang="en-US" sz="2000" dirty="0">
                        <a:latin typeface="微软雅黑" panose="020B0503020204020204" pitchFamily="34" charset="-122"/>
                        <a:ea typeface="微软雅黑" panose="020B0503020204020204" pitchFamily="34" charset="-122"/>
                      </a:endParaRPr>
                    </a:p>
                  </a:txBody>
                  <a:tcPr/>
                </a:tc>
                <a:tc rowSpan="3">
                  <a:txBody>
                    <a:bodyPr/>
                    <a:lstStyle/>
                    <a:p>
                      <a:r>
                        <a:rPr lang="zh-CN" altLang="en-US" sz="2000" dirty="0" smtClean="0">
                          <a:latin typeface="微软雅黑" panose="020B0503020204020204" pitchFamily="34" charset="-122"/>
                          <a:ea typeface="微软雅黑" panose="020B0503020204020204" pitchFamily="34" charset="-122"/>
                        </a:rPr>
                        <a:t>违法行为</a:t>
                      </a:r>
                      <a:endParaRPr lang="en-US" altLang="zh-CN" sz="2000" dirty="0" smtClean="0">
                        <a:latin typeface="微软雅黑" panose="020B0503020204020204" pitchFamily="34" charset="-122"/>
                        <a:ea typeface="微软雅黑" panose="020B0503020204020204" pitchFamily="34" charset="-122"/>
                      </a:endParaRPr>
                    </a:p>
                    <a:p>
                      <a:endParaRPr lang="en-US" altLang="zh-CN" sz="2000" dirty="0" smtClean="0">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依照法律法规等有关规定予以处理</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逃避监管</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第</a:t>
                      </a:r>
                      <a:r>
                        <a:rPr lang="en-US" altLang="zh-CN" sz="2000" dirty="0" smtClean="0">
                          <a:latin typeface="微软雅黑" panose="020B0503020204020204" pitchFamily="34" charset="-122"/>
                          <a:ea typeface="微软雅黑" panose="020B0503020204020204" pitchFamily="34" charset="-122"/>
                        </a:rPr>
                        <a:t>99</a:t>
                      </a:r>
                      <a:r>
                        <a:rPr lang="zh-CN" altLang="en-US" sz="2000" dirty="0" smtClean="0">
                          <a:latin typeface="微软雅黑" panose="020B0503020204020204" pitchFamily="34" charset="-122"/>
                          <a:ea typeface="微软雅黑" panose="020B0503020204020204" pitchFamily="34" charset="-122"/>
                        </a:rPr>
                        <a:t>条：同上</a:t>
                      </a:r>
                      <a:endParaRPr lang="zh-CN" altLang="en-US" sz="2000" dirty="0">
                        <a:latin typeface="微软雅黑" panose="020B0503020204020204" pitchFamily="34" charset="-122"/>
                        <a:ea typeface="微软雅黑" panose="020B0503020204020204" pitchFamily="34" charset="-122"/>
                      </a:endParaRPr>
                    </a:p>
                  </a:txBody>
                  <a:tcPr/>
                </a:tc>
              </a:tr>
              <a:tr h="667972">
                <a:tc vMerge="1">
                  <a:txBody>
                    <a:bodyPr/>
                    <a:lstStyle/>
                    <a:p>
                      <a:endParaRPr lang="zh-CN" altLang="en-US" sz="2400" dirty="0">
                        <a:latin typeface="微软雅黑" panose="020B0503020204020204" pitchFamily="34" charset="-122"/>
                        <a:ea typeface="微软雅黑" panose="020B0503020204020204" pitchFamily="34" charset="-122"/>
                      </a:endParaRPr>
                    </a:p>
                  </a:txBody>
                  <a:tcPr/>
                </a:tc>
                <a:tc vMerge="1">
                  <a:txBody>
                    <a:bodyPr/>
                    <a:lstStyle/>
                    <a:p>
                      <a:endParaRPr lang="zh-CN" altLang="en-US" sz="24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未按规定设置排放口</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第</a:t>
                      </a:r>
                      <a:r>
                        <a:rPr lang="en-US" altLang="zh-CN" sz="2000" dirty="0" smtClean="0">
                          <a:latin typeface="微软雅黑" panose="020B0503020204020204" pitchFamily="34" charset="-122"/>
                          <a:ea typeface="微软雅黑" panose="020B0503020204020204" pitchFamily="34" charset="-122"/>
                        </a:rPr>
                        <a:t>100</a:t>
                      </a:r>
                      <a:r>
                        <a:rPr lang="zh-CN" altLang="en-US" sz="2000" dirty="0" smtClean="0">
                          <a:latin typeface="微软雅黑" panose="020B0503020204020204" pitchFamily="34" charset="-122"/>
                          <a:ea typeface="微软雅黑" panose="020B0503020204020204" pitchFamily="34" charset="-122"/>
                        </a:rPr>
                        <a:t>条：责令改正，处</a:t>
                      </a:r>
                      <a:r>
                        <a:rPr lang="en-US" altLang="zh-CN" sz="2000" dirty="0" smtClean="0">
                          <a:latin typeface="微软雅黑" panose="020B0503020204020204" pitchFamily="34" charset="-122"/>
                          <a:ea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rPr>
                        <a:t>万元以上</a:t>
                      </a:r>
                      <a:r>
                        <a:rPr lang="en-US" altLang="zh-CN" sz="2000" dirty="0" smtClean="0">
                          <a:latin typeface="微软雅黑" panose="020B0503020204020204" pitchFamily="34" charset="-122"/>
                          <a:ea typeface="微软雅黑" panose="020B0503020204020204" pitchFamily="34" charset="-122"/>
                        </a:rPr>
                        <a:t>20</a:t>
                      </a:r>
                      <a:r>
                        <a:rPr lang="zh-CN" altLang="en-US" sz="2000" dirty="0" smtClean="0">
                          <a:latin typeface="微软雅黑" panose="020B0503020204020204" pitchFamily="34" charset="-122"/>
                          <a:ea typeface="微软雅黑" panose="020B0503020204020204" pitchFamily="34" charset="-122"/>
                        </a:rPr>
                        <a:t>万元以下罚款；拒不改正的，责令停产整治</a:t>
                      </a:r>
                      <a:endParaRPr lang="zh-CN" altLang="en-US" sz="2000" dirty="0">
                        <a:latin typeface="微软雅黑" panose="020B0503020204020204" pitchFamily="34" charset="-122"/>
                        <a:ea typeface="微软雅黑" panose="020B0503020204020204" pitchFamily="34" charset="-122"/>
                      </a:endParaRPr>
                    </a:p>
                  </a:txBody>
                  <a:tcPr/>
                </a:tc>
              </a:tr>
              <a:tr h="2492376">
                <a:tc vMerge="1">
                  <a:txBody>
                    <a:bodyPr/>
                    <a:lstStyle/>
                    <a:p>
                      <a:endParaRPr lang="zh-CN" altLang="en-US" sz="2400" dirty="0">
                        <a:latin typeface="微软雅黑" panose="020B0503020204020204" pitchFamily="34" charset="-122"/>
                        <a:ea typeface="微软雅黑" panose="020B0503020204020204" pitchFamily="34" charset="-122"/>
                      </a:endParaRPr>
                    </a:p>
                  </a:txBody>
                  <a:tcPr/>
                </a:tc>
                <a:tc vMerge="1">
                  <a:txBody>
                    <a:bodyPr/>
                    <a:lstStyle/>
                    <a:p>
                      <a:endParaRPr lang="zh-CN" altLang="en-US" sz="24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违反大气污染防治措施要求</a:t>
                      </a:r>
                      <a:r>
                        <a:rPr lang="en-US" altLang="zh-CN" sz="2000" dirty="0" smtClean="0">
                          <a:latin typeface="微软雅黑" panose="020B0503020204020204" pitchFamily="34" charset="-122"/>
                          <a:ea typeface="微软雅黑" panose="020B0503020204020204" pitchFamily="34" charset="-122"/>
                        </a:rPr>
                        <a:t>(45\46\47\48</a:t>
                      </a:r>
                      <a:r>
                        <a:rPr lang="zh-CN" altLang="en-US" sz="2000" dirty="0" smtClean="0">
                          <a:latin typeface="微软雅黑" panose="020B0503020204020204" pitchFamily="34" charset="-122"/>
                          <a:ea typeface="微软雅黑" panose="020B0503020204020204" pitchFamily="34" charset="-122"/>
                        </a:rPr>
                        <a:t>条）</a:t>
                      </a:r>
                      <a:endParaRPr lang="zh-CN" altLang="en-US" sz="2000" dirty="0">
                        <a:latin typeface="微软雅黑" panose="020B0503020204020204" pitchFamily="34" charset="-122"/>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dirty="0" smtClean="0">
                          <a:latin typeface="微软雅黑" panose="020B0503020204020204" pitchFamily="34" charset="-122"/>
                          <a:ea typeface="微软雅黑" panose="020B0503020204020204" pitchFamily="34" charset="-122"/>
                        </a:rPr>
                        <a:t>第</a:t>
                      </a:r>
                      <a:r>
                        <a:rPr lang="en-US" altLang="zh-CN" sz="2000" dirty="0" smtClean="0">
                          <a:latin typeface="微软雅黑" panose="020B0503020204020204" pitchFamily="34" charset="-122"/>
                          <a:ea typeface="微软雅黑" panose="020B0503020204020204" pitchFamily="34" charset="-122"/>
                        </a:rPr>
                        <a:t>108</a:t>
                      </a:r>
                      <a:r>
                        <a:rPr lang="zh-CN" altLang="en-US" sz="2000" dirty="0" smtClean="0">
                          <a:latin typeface="微软雅黑" panose="020B0503020204020204" pitchFamily="34" charset="-122"/>
                          <a:ea typeface="微软雅黑" panose="020B0503020204020204" pitchFamily="34" charset="-122"/>
                        </a:rPr>
                        <a:t>条：责令改正，处</a:t>
                      </a:r>
                      <a:r>
                        <a:rPr lang="en-US" altLang="zh-CN" sz="2000" dirty="0" smtClean="0">
                          <a:latin typeface="微软雅黑" panose="020B0503020204020204" pitchFamily="34" charset="-122"/>
                          <a:ea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rPr>
                        <a:t>万元以上</a:t>
                      </a:r>
                      <a:r>
                        <a:rPr lang="en-US" altLang="zh-CN" sz="2000" dirty="0" smtClean="0">
                          <a:latin typeface="微软雅黑" panose="020B0503020204020204" pitchFamily="34" charset="-122"/>
                          <a:ea typeface="微软雅黑" panose="020B0503020204020204" pitchFamily="34" charset="-122"/>
                        </a:rPr>
                        <a:t>20</a:t>
                      </a:r>
                      <a:r>
                        <a:rPr lang="zh-CN" altLang="en-US" sz="2000" dirty="0" smtClean="0">
                          <a:latin typeface="微软雅黑" panose="020B0503020204020204" pitchFamily="34" charset="-122"/>
                          <a:ea typeface="微软雅黑" panose="020B0503020204020204" pitchFamily="34" charset="-122"/>
                        </a:rPr>
                        <a:t>万元以下罚款；拒不改正的，责令停产整治</a:t>
                      </a:r>
                    </a:p>
                    <a:p>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1)VOCs</a:t>
                      </a:r>
                      <a:r>
                        <a:rPr lang="zh-CN" altLang="en-US" sz="2000" dirty="0" smtClean="0">
                          <a:latin typeface="微软雅黑" panose="020B0503020204020204" pitchFamily="34" charset="-122"/>
                          <a:ea typeface="微软雅黑" panose="020B0503020204020204" pitchFamily="34" charset="-122"/>
                        </a:rPr>
                        <a:t>未密闭、未安装使用污染防治设施、未减少废气排放；</a:t>
                      </a:r>
                      <a:endParaRPr lang="en-US" altLang="zh-CN" sz="2000" dirty="0" smtClean="0">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rPr>
                        <a:t>）工业涂装企业低</a:t>
                      </a:r>
                      <a:r>
                        <a:rPr lang="en-US" altLang="zh-CN" sz="2000" dirty="0" smtClean="0">
                          <a:latin typeface="微软雅黑" panose="020B0503020204020204" pitchFamily="34" charset="-122"/>
                          <a:ea typeface="微软雅黑" panose="020B0503020204020204" pitchFamily="34" charset="-122"/>
                        </a:rPr>
                        <a:t>VOCs</a:t>
                      </a:r>
                      <a:r>
                        <a:rPr lang="zh-CN" altLang="en-US" sz="2000" dirty="0" smtClean="0">
                          <a:latin typeface="微软雅黑" panose="020B0503020204020204" pitchFamily="34" charset="-122"/>
                          <a:ea typeface="微软雅黑" panose="020B0503020204020204" pitchFamily="34" charset="-122"/>
                        </a:rPr>
                        <a:t>涂料、台账</a:t>
                      </a:r>
                      <a:endParaRPr lang="en-US" altLang="zh-CN" sz="2000" dirty="0" smtClean="0">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3</a:t>
                      </a:r>
                      <a:r>
                        <a:rPr lang="zh-CN" altLang="en-US" sz="2000" dirty="0" smtClean="0">
                          <a:latin typeface="微软雅黑" panose="020B0503020204020204" pitchFamily="34" charset="-122"/>
                          <a:ea typeface="微软雅黑" panose="020B0503020204020204" pitchFamily="34" charset="-122"/>
                        </a:rPr>
                        <a:t>）未减少物料泄漏，或者未及时收集处理</a:t>
                      </a:r>
                      <a:endParaRPr lang="en-US" altLang="zh-CN" sz="2000" dirty="0" smtClean="0">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4</a:t>
                      </a:r>
                      <a:r>
                        <a:rPr lang="zh-CN" altLang="en-US" sz="2000" dirty="0" smtClean="0">
                          <a:latin typeface="微软雅黑" panose="020B0503020204020204" pitchFamily="34" charset="-122"/>
                          <a:ea typeface="微软雅黑" panose="020B0503020204020204" pitchFamily="34" charset="-122"/>
                        </a:rPr>
                        <a:t>）未安装使用油气回收装置</a:t>
                      </a:r>
                      <a:endParaRPr lang="en-US" altLang="zh-CN" sz="2000" dirty="0" smtClean="0">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5</a:t>
                      </a:r>
                      <a:r>
                        <a:rPr lang="zh-CN" altLang="en-US" sz="2000" dirty="0" smtClean="0">
                          <a:latin typeface="微软雅黑" panose="020B0503020204020204" pitchFamily="34" charset="-122"/>
                          <a:ea typeface="微软雅黑" panose="020B0503020204020204" pitchFamily="34" charset="-122"/>
                        </a:rPr>
                        <a:t>）未集中收集处理、密闭、围挡、遮盖、清扫、洒水等减少粉尘、气态污染物排放。</a:t>
                      </a:r>
                      <a:endParaRPr lang="zh-CN" altLang="en-US" sz="2000" dirty="0">
                        <a:latin typeface="微软雅黑" panose="020B0503020204020204" pitchFamily="34" charset="-122"/>
                        <a:ea typeface="微软雅黑" panose="020B0503020204020204" pitchFamily="34" charset="-122"/>
                      </a:endParaRPr>
                    </a:p>
                  </a:txBody>
                  <a:tcPr/>
                </a:tc>
              </a:tr>
            </a:tbl>
          </a:graphicData>
        </a:graphic>
      </p:graphicFrame>
    </p:spTree>
    <p:extLst>
      <p:ext uri="{BB962C8B-B14F-4D97-AF65-F5344CB8AC3E}">
        <p14:creationId xmlns:p14="http://schemas.microsoft.com/office/powerpoint/2010/main" val="317556511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title"/>
          </p:nvPr>
        </p:nvSpPr>
        <p:spPr>
          <a:xfrm>
            <a:off x="1981200" y="127001"/>
            <a:ext cx="8229600" cy="709613"/>
          </a:xfrm>
        </p:spPr>
        <p:txBody>
          <a:bodyPr/>
          <a:lstStyle/>
          <a:p>
            <a:pPr algn="ctr" eaLnBrk="1" hangingPunct="1"/>
            <a:r>
              <a:rPr lang="zh-CN" altLang="zh-CN" sz="3600"/>
              <a:t>主</a:t>
            </a:r>
            <a:r>
              <a:rPr lang="en-US" altLang="zh-CN" sz="3600"/>
              <a:t> </a:t>
            </a:r>
            <a:r>
              <a:rPr lang="zh-CN" altLang="zh-CN" sz="3600"/>
              <a:t>要</a:t>
            </a:r>
            <a:r>
              <a:rPr lang="en-US" altLang="zh-CN" sz="3600"/>
              <a:t> </a:t>
            </a:r>
            <a:r>
              <a:rPr lang="zh-CN" altLang="zh-CN" sz="3600"/>
              <a:t>内</a:t>
            </a:r>
            <a:r>
              <a:rPr lang="en-US" altLang="zh-CN" sz="3600"/>
              <a:t> </a:t>
            </a:r>
            <a:r>
              <a:rPr lang="zh-CN" altLang="zh-CN" sz="3600"/>
              <a:t>容</a:t>
            </a:r>
            <a:endParaRPr lang="zh-CN" altLang="en-US" sz="3600"/>
          </a:p>
        </p:txBody>
      </p:sp>
      <p:sp>
        <p:nvSpPr>
          <p:cNvPr id="11270" name="幻灯片编号占位符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buNone/>
              <a:defRPr/>
            </a:pPr>
            <a:fld id="{821AF9DB-AFE8-474A-A99B-2B5FFB6F7E8E}" type="slidenum">
              <a:rPr lang="zh-CN" altLang="en-US" sz="1200">
                <a:solidFill>
                  <a:prstClr val="black"/>
                </a:solidFill>
                <a:cs typeface="+mn-cs"/>
              </a:rPr>
              <a:pPr>
                <a:spcBef>
                  <a:spcPct val="0"/>
                </a:spcBef>
                <a:buNone/>
                <a:defRPr/>
              </a:pPr>
              <a:t>111</a:t>
            </a:fld>
            <a:endParaRPr lang="en-US" altLang="zh-CN" sz="1200">
              <a:solidFill>
                <a:prstClr val="black"/>
              </a:solidFill>
              <a:cs typeface="+mn-cs"/>
            </a:endParaRPr>
          </a:p>
        </p:txBody>
      </p:sp>
      <p:sp>
        <p:nvSpPr>
          <p:cNvPr id="15" name="矩形 14"/>
          <p:cNvSpPr/>
          <p:nvPr/>
        </p:nvSpPr>
        <p:spPr>
          <a:xfrm>
            <a:off x="3330411" y="2426128"/>
            <a:ext cx="6048672" cy="720079"/>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二、</a:t>
            </a:r>
            <a:r>
              <a:rPr lang="zh-CN" altLang="en-US" b="1" noProof="1" smtClean="0">
                <a:solidFill>
                  <a:prstClr val="black"/>
                </a:solidFill>
                <a:latin typeface="微软雅黑" panose="020B0503020204020204" pitchFamily="34" charset="-122"/>
                <a:cs typeface="+mn-cs"/>
              </a:rPr>
              <a:t>标准的主要技术内容</a:t>
            </a:r>
            <a:endPar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 name="矩形 16"/>
          <p:cNvSpPr/>
          <p:nvPr/>
        </p:nvSpPr>
        <p:spPr>
          <a:xfrm>
            <a:off x="3335593" y="1340809"/>
            <a:ext cx="6048672" cy="648071"/>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smtClean="0">
                <a:ln>
                  <a:noFill/>
                </a:ln>
                <a:solidFill>
                  <a:prstClr val="black"/>
                </a:solidFill>
                <a:effectLst/>
                <a:uLnTx/>
                <a:uFillTx/>
                <a:latin typeface="Times New Roman" panose="02020603050405020304" pitchFamily="18" charset="0"/>
                <a:ea typeface="微软雅黑" panose="020B0503020204020204" pitchFamily="34" charset="-122"/>
                <a:cs typeface="+mn-cs"/>
              </a:rPr>
              <a:t>一、行业概况与排放水平</a:t>
            </a:r>
            <a:endParaRPr kumimoji="0" lang="zh-CN" altLang="en-US" sz="3200" b="0" i="0" u="none" strike="noStrike" kern="1200" cap="none" spc="0" normalizeH="0" baseline="0" noProof="1" smtClean="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18" name="矩形 17"/>
          <p:cNvSpPr/>
          <p:nvPr/>
        </p:nvSpPr>
        <p:spPr>
          <a:xfrm>
            <a:off x="3351086" y="4421802"/>
            <a:ext cx="6048672" cy="698953"/>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lvl="0">
              <a:spcBef>
                <a:spcPct val="0"/>
              </a:spcBef>
              <a:buNone/>
              <a:defRPr/>
            </a:pPr>
            <a:r>
              <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四、</a:t>
            </a:r>
            <a:r>
              <a:rPr lang="zh-CN" altLang="en-US" b="1" noProof="1">
                <a:solidFill>
                  <a:prstClr val="black"/>
                </a:solidFill>
                <a:latin typeface="微软雅黑" panose="020B0503020204020204" pitchFamily="34" charset="-122"/>
              </a:rPr>
              <a:t>总结与展望</a:t>
            </a:r>
          </a:p>
        </p:txBody>
      </p:sp>
      <p:sp>
        <p:nvSpPr>
          <p:cNvPr id="9" name="矩形 8"/>
          <p:cNvSpPr/>
          <p:nvPr/>
        </p:nvSpPr>
        <p:spPr>
          <a:xfrm>
            <a:off x="3328355" y="3429000"/>
            <a:ext cx="6048672" cy="710009"/>
          </a:xfrm>
          <a:prstGeom prst="rect">
            <a:avLst/>
          </a:prstGeom>
          <a:solidFill>
            <a:schemeClr val="accent6">
              <a:lumMod val="40000"/>
              <a:lumOff val="6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b="1" noProof="1">
                <a:solidFill>
                  <a:srgbClr val="C00000"/>
                </a:solidFill>
                <a:latin typeface="微软雅黑" panose="020B0503020204020204" pitchFamily="34" charset="-122"/>
                <a:cs typeface="+mn-cs"/>
              </a:rPr>
              <a:t>三</a:t>
            </a:r>
            <a:r>
              <a:rPr kumimoji="0" lang="zh-CN" altLang="en-US" sz="3200" b="1" i="0" u="none" strike="noStrike" kern="1200" cap="none" spc="0" normalizeH="0" baseline="0" noProof="1" smtClean="0">
                <a:ln>
                  <a:noFill/>
                </a:ln>
                <a:solidFill>
                  <a:srgbClr val="C00000"/>
                </a:solidFill>
                <a:effectLst/>
                <a:uLnTx/>
                <a:uFillTx/>
                <a:latin typeface="微软雅黑" panose="020B0503020204020204" pitchFamily="34" charset="-122"/>
                <a:ea typeface="微软雅黑" panose="020B0503020204020204" pitchFamily="34" charset="-122"/>
                <a:cs typeface="+mn-cs"/>
              </a:rPr>
              <a:t>、达标技术经济可行性</a:t>
            </a:r>
            <a:endParaRPr kumimoji="0" lang="zh-CN" altLang="en-US" sz="3200" b="0" i="0" u="none" strike="noStrike" kern="1200" cap="none" spc="0" normalizeH="0" baseline="0" noProof="1" smtClean="0">
              <a:ln>
                <a:noFill/>
              </a:ln>
              <a:solidFill>
                <a:srgbClr val="C00000"/>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76302633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476503" y="71583"/>
            <a:ext cx="8229600" cy="709613"/>
          </a:xfrm>
        </p:spPr>
        <p:txBody>
          <a:bodyPr anchor="b">
            <a:normAutofit/>
          </a:bodyPr>
          <a:lstStyle/>
          <a:p>
            <a:r>
              <a:rPr lang="en-US" altLang="zh-CN" sz="3200" b="1" dirty="0" smtClean="0">
                <a:solidFill>
                  <a:schemeClr val="tx2"/>
                </a:solidFill>
                <a:latin typeface="微软雅黑" panose="020B0503020204020204" pitchFamily="34" charset="-122"/>
                <a:ea typeface="微软雅黑" panose="020B0503020204020204" pitchFamily="34" charset="-122"/>
              </a:rPr>
              <a:t>1</a:t>
            </a:r>
            <a:r>
              <a:rPr lang="zh-CN" altLang="en-US" sz="3200" b="1" dirty="0" smtClean="0">
                <a:solidFill>
                  <a:schemeClr val="tx2"/>
                </a:solidFill>
                <a:latin typeface="微软雅黑" panose="020B0503020204020204" pitchFamily="34" charset="-122"/>
                <a:ea typeface="微软雅黑" panose="020B0503020204020204" pitchFamily="34" charset="-122"/>
              </a:rPr>
              <a:t>、</a:t>
            </a:r>
            <a:r>
              <a:rPr lang="en-US" altLang="zh-CN" sz="3200" b="1" dirty="0" smtClean="0">
                <a:solidFill>
                  <a:schemeClr val="tx2"/>
                </a:solidFill>
                <a:latin typeface="微软雅黑" panose="020B0503020204020204" pitchFamily="34" charset="-122"/>
                <a:ea typeface="微软雅黑" panose="020B0503020204020204" pitchFamily="34" charset="-122"/>
              </a:rPr>
              <a:t> VOC</a:t>
            </a:r>
            <a:r>
              <a:rPr lang="zh-CN" altLang="en-US" sz="3200" b="1" dirty="0" smtClean="0">
                <a:solidFill>
                  <a:schemeClr val="tx2"/>
                </a:solidFill>
                <a:latin typeface="微软雅黑" panose="020B0503020204020204" pitchFamily="34" charset="-122"/>
                <a:ea typeface="微软雅黑" panose="020B0503020204020204" pitchFamily="34" charset="-122"/>
              </a:rPr>
              <a:t>控制技术现状</a:t>
            </a:r>
            <a:endParaRPr lang="zh-CN" altLang="en-US" sz="3200" b="1" dirty="0">
              <a:solidFill>
                <a:schemeClr val="tx2"/>
              </a:solidFill>
              <a:latin typeface="微软雅黑" panose="020B0503020204020204" pitchFamily="34" charset="-122"/>
              <a:ea typeface="微软雅黑" panose="020B0503020204020204" pitchFamily="34" charset="-122"/>
            </a:endParaRPr>
          </a:p>
        </p:txBody>
      </p:sp>
      <p:sp>
        <p:nvSpPr>
          <p:cNvPr id="18434" name="幻灯片编号占位符 6"/>
          <p:cNvSpPr txBox="1">
            <a:spLocks noGrp="1" noChangeArrowheads="1"/>
          </p:cNvSpPr>
          <p:nvPr/>
        </p:nvSpPr>
        <p:spPr bwMode="auto">
          <a:xfrm>
            <a:off x="9617314" y="6311484"/>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112</a:t>
            </a:fld>
            <a:endParaRPr lang="en-US" altLang="zh-CN" sz="1200" b="1" dirty="0"/>
          </a:p>
        </p:txBody>
      </p:sp>
      <p:sp>
        <p:nvSpPr>
          <p:cNvPr id="15" name="矩形 1"/>
          <p:cNvSpPr>
            <a:spLocks noChangeArrowheads="1"/>
          </p:cNvSpPr>
          <p:nvPr/>
        </p:nvSpPr>
        <p:spPr bwMode="auto">
          <a:xfrm>
            <a:off x="602083" y="972491"/>
            <a:ext cx="7585011" cy="506213"/>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nSpc>
                <a:spcPct val="150000"/>
              </a:lnSpc>
              <a:spcBef>
                <a:spcPct val="0"/>
              </a:spcBef>
              <a:buNone/>
            </a:pPr>
            <a:r>
              <a:rPr lang="en-US" altLang="zh-CN" sz="2400" b="1" noProof="1"/>
              <a:t>VOCs</a:t>
            </a:r>
            <a:r>
              <a:rPr lang="zh-CN" altLang="en-US" sz="2400" b="1" noProof="1"/>
              <a:t>治理技术体系</a:t>
            </a:r>
          </a:p>
        </p:txBody>
      </p:sp>
      <p:pic>
        <p:nvPicPr>
          <p:cNvPr id="3" name="图片 2"/>
          <p:cNvPicPr>
            <a:picLocks noChangeAspect="1"/>
          </p:cNvPicPr>
          <p:nvPr/>
        </p:nvPicPr>
        <p:blipFill>
          <a:blip r:embed="rId3"/>
          <a:stretch>
            <a:fillRect/>
          </a:stretch>
        </p:blipFill>
        <p:spPr>
          <a:xfrm>
            <a:off x="476503" y="1988840"/>
            <a:ext cx="7710591" cy="3600400"/>
          </a:xfrm>
          <a:prstGeom prst="rect">
            <a:avLst/>
          </a:prstGeom>
        </p:spPr>
      </p:pic>
      <p:pic>
        <p:nvPicPr>
          <p:cNvPr id="5" name="图片 4"/>
          <p:cNvPicPr>
            <a:picLocks noChangeAspect="1"/>
          </p:cNvPicPr>
          <p:nvPr/>
        </p:nvPicPr>
        <p:blipFill rotWithShape="1">
          <a:blip r:embed="rId4"/>
          <a:srcRect r="23238" b="2299"/>
          <a:stretch/>
        </p:blipFill>
        <p:spPr>
          <a:xfrm>
            <a:off x="8098237" y="2311651"/>
            <a:ext cx="4071091" cy="2563064"/>
          </a:xfrm>
          <a:prstGeom prst="rect">
            <a:avLst/>
          </a:prstGeom>
        </p:spPr>
      </p:pic>
      <p:sp>
        <p:nvSpPr>
          <p:cNvPr id="78" name="矩形 1"/>
          <p:cNvSpPr>
            <a:spLocks noChangeArrowheads="1"/>
          </p:cNvSpPr>
          <p:nvPr/>
        </p:nvSpPr>
        <p:spPr bwMode="auto">
          <a:xfrm>
            <a:off x="8706103" y="1067301"/>
            <a:ext cx="3294553" cy="101522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noFill/>
            <a:prstDash val="solid"/>
          </a:ln>
          <a:effec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defTabSz="91440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zh-CN" altLang="en-US" sz="1800" b="1" i="0" u="none" strike="noStrike" kern="0" cap="none" spc="0" normalizeH="0" baseline="0" noProof="1" smtClean="0">
                <a:ln>
                  <a:noFill/>
                </a:ln>
                <a:solidFill>
                  <a:srgbClr val="000000"/>
                </a:solidFill>
                <a:effectLst/>
                <a:uLnTx/>
                <a:uFillTx/>
                <a:latin typeface="微软雅黑" panose="020B0503020204020204" pitchFamily="34" charset="-122"/>
                <a:ea typeface="微软雅黑" panose="020B0503020204020204" pitchFamily="34" charset="-122"/>
                <a:cs typeface="+mn-cs"/>
              </a:rPr>
              <a:t>从“更换式活性炭吸附装置” 走向“热氧化焚毁技术”</a:t>
            </a:r>
            <a:endParaRPr kumimoji="0" lang="zh-CN" altLang="en-US" sz="1800" b="1" i="0" u="none" strike="noStrike" kern="0" cap="none" spc="0" normalizeH="0" baseline="0" noProof="1">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6" name="矩形 5"/>
          <p:cNvSpPr/>
          <p:nvPr/>
        </p:nvSpPr>
        <p:spPr>
          <a:xfrm>
            <a:off x="8761327" y="5016718"/>
            <a:ext cx="3184103" cy="923330"/>
          </a:xfrm>
          <a:prstGeom prst="rect">
            <a:avLst/>
          </a:prstGeom>
        </p:spPr>
        <p:txBody>
          <a:bodyPr wrap="square">
            <a:spAutoFit/>
          </a:bodyPr>
          <a:lstStyle/>
          <a:p>
            <a:pPr lvl="0" fontAlgn="auto">
              <a:lnSpc>
                <a:spcPct val="150000"/>
              </a:lnSpc>
              <a:spcAft>
                <a:spcPts val="0"/>
              </a:spcAft>
              <a:defRPr/>
            </a:pPr>
            <a:r>
              <a:rPr lang="zh-CN" altLang="en-US" b="1" kern="0" noProof="1">
                <a:solidFill>
                  <a:srgbClr val="000000"/>
                </a:solidFill>
                <a:latin typeface="微软雅黑" panose="020B0503020204020204" pitchFamily="34" charset="-122"/>
                <a:ea typeface="微软雅黑" panose="020B0503020204020204" pitchFamily="34" charset="-122"/>
              </a:rPr>
              <a:t>“</a:t>
            </a:r>
            <a:r>
              <a:rPr lang="en-US" altLang="zh-CN" b="1" kern="0" noProof="1">
                <a:solidFill>
                  <a:srgbClr val="000000"/>
                </a:solidFill>
                <a:latin typeface="微软雅黑" panose="020B0503020204020204" pitchFamily="34" charset="-122"/>
                <a:ea typeface="微软雅黑" panose="020B0503020204020204" pitchFamily="34" charset="-122"/>
              </a:rPr>
              <a:t>UV</a:t>
            </a:r>
            <a:r>
              <a:rPr lang="zh-CN" altLang="en-US" b="1" kern="0" noProof="1">
                <a:solidFill>
                  <a:srgbClr val="000000"/>
                </a:solidFill>
                <a:latin typeface="微软雅黑" panose="020B0503020204020204" pitchFamily="34" charset="-122"/>
                <a:ea typeface="微软雅黑" panose="020B0503020204020204" pitchFamily="34" charset="-122"/>
              </a:rPr>
              <a:t>光解</a:t>
            </a:r>
            <a:r>
              <a:rPr lang="en-US" altLang="zh-CN" b="1" kern="0" noProof="1">
                <a:solidFill>
                  <a:srgbClr val="000000"/>
                </a:solidFill>
                <a:latin typeface="微软雅黑" panose="020B0503020204020204" pitchFamily="34" charset="-122"/>
                <a:ea typeface="微软雅黑" panose="020B0503020204020204" pitchFamily="34" charset="-122"/>
              </a:rPr>
              <a:t>/</a:t>
            </a:r>
            <a:r>
              <a:rPr lang="zh-CN" altLang="en-US" b="1" kern="0" noProof="1">
                <a:solidFill>
                  <a:srgbClr val="000000"/>
                </a:solidFill>
                <a:latin typeface="微软雅黑" panose="020B0503020204020204" pitchFamily="34" charset="-122"/>
                <a:ea typeface="微软雅黑" panose="020B0503020204020204" pitchFamily="34" charset="-122"/>
              </a:rPr>
              <a:t>等离子体技术”、“吸收</a:t>
            </a:r>
            <a:r>
              <a:rPr lang="en-US" altLang="zh-CN" b="1" kern="0" noProof="1">
                <a:solidFill>
                  <a:srgbClr val="000000"/>
                </a:solidFill>
                <a:latin typeface="微软雅黑" panose="020B0503020204020204" pitchFamily="34" charset="-122"/>
                <a:ea typeface="微软雅黑" panose="020B0503020204020204" pitchFamily="34" charset="-122"/>
              </a:rPr>
              <a:t>-</a:t>
            </a:r>
            <a:r>
              <a:rPr lang="zh-CN" altLang="en-US" b="1" kern="0" noProof="1">
                <a:solidFill>
                  <a:srgbClr val="000000"/>
                </a:solidFill>
                <a:latin typeface="微软雅黑" panose="020B0503020204020204" pitchFamily="34" charset="-122"/>
                <a:ea typeface="微软雅黑" panose="020B0503020204020204" pitchFamily="34" charset="-122"/>
              </a:rPr>
              <a:t>吸附”技术普遍</a:t>
            </a:r>
          </a:p>
        </p:txBody>
      </p:sp>
      <p:sp>
        <p:nvSpPr>
          <p:cNvPr id="10" name="矩形 9"/>
          <p:cNvSpPr/>
          <p:nvPr/>
        </p:nvSpPr>
        <p:spPr>
          <a:xfrm>
            <a:off x="301878" y="5698212"/>
            <a:ext cx="8404225" cy="1015663"/>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lnSpc>
                <a:spcPct val="125000"/>
              </a:lnSpc>
              <a:spcBef>
                <a:spcPct val="0"/>
              </a:spcBef>
              <a:spcAft>
                <a:spcPts val="0"/>
              </a:spcAft>
              <a:buClr>
                <a:srgbClr val="C00000"/>
              </a:buClr>
              <a:buNone/>
            </a:pPr>
            <a:r>
              <a:rPr lang="en-US" altLang="zh-CN" sz="2400" b="1" noProof="1">
                <a:solidFill>
                  <a:srgbClr val="000000"/>
                </a:solidFill>
                <a:latin typeface="微软雅黑" panose="020B0503020204020204" pitchFamily="34" charset="-122"/>
              </a:rPr>
              <a:t>RTO</a:t>
            </a:r>
            <a:r>
              <a:rPr lang="zh-CN" altLang="en-US" sz="2400" b="1" noProof="1">
                <a:solidFill>
                  <a:srgbClr val="000000"/>
                </a:solidFill>
                <a:latin typeface="微软雅黑" panose="020B0503020204020204" pitchFamily="34" charset="-122"/>
              </a:rPr>
              <a:t>技术受青睐</a:t>
            </a:r>
            <a:r>
              <a:rPr lang="en-US" altLang="zh-CN" sz="2400" b="1" noProof="1">
                <a:solidFill>
                  <a:srgbClr val="000000"/>
                </a:solidFill>
                <a:latin typeface="微软雅黑" panose="020B0503020204020204" pitchFamily="34" charset="-122"/>
              </a:rPr>
              <a:t>:</a:t>
            </a:r>
            <a:r>
              <a:rPr lang="zh-CN" altLang="en-US" sz="2400" b="1" noProof="1">
                <a:solidFill>
                  <a:srgbClr val="000000"/>
                </a:solidFill>
                <a:latin typeface="微软雅黑" panose="020B0503020204020204" pitchFamily="34" charset="-122"/>
              </a:rPr>
              <a:t>达标可靠，不计能耗；</a:t>
            </a:r>
            <a:endParaRPr lang="en-US" altLang="zh-CN" sz="2400" b="1" noProof="1">
              <a:solidFill>
                <a:srgbClr val="000000"/>
              </a:solidFill>
              <a:latin typeface="微软雅黑" panose="020B0503020204020204" pitchFamily="34" charset="-122"/>
            </a:endParaRPr>
          </a:p>
          <a:p>
            <a:pPr algn="ctr">
              <a:lnSpc>
                <a:spcPct val="125000"/>
              </a:lnSpc>
              <a:spcBef>
                <a:spcPct val="0"/>
              </a:spcBef>
              <a:spcAft>
                <a:spcPts val="0"/>
              </a:spcAft>
              <a:buClr>
                <a:srgbClr val="C00000"/>
              </a:buClr>
              <a:buNone/>
            </a:pPr>
            <a:r>
              <a:rPr lang="zh-CN" altLang="en-US" sz="2400" b="1" noProof="1">
                <a:solidFill>
                  <a:srgbClr val="000000"/>
                </a:solidFill>
                <a:latin typeface="微软雅黑" panose="020B0503020204020204" pitchFamily="34" charset="-122"/>
              </a:rPr>
              <a:t>甚至成为某些地区应急关停的依据之一。</a:t>
            </a:r>
          </a:p>
        </p:txBody>
      </p:sp>
    </p:spTree>
    <p:extLst>
      <p:ext uri="{BB962C8B-B14F-4D97-AF65-F5344CB8AC3E}">
        <p14:creationId xmlns:p14="http://schemas.microsoft.com/office/powerpoint/2010/main" val="15555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p:nvPr>
        </p:nvSpPr>
        <p:spPr>
          <a:xfrm>
            <a:off x="288029" y="78821"/>
            <a:ext cx="8229600" cy="709613"/>
          </a:xfrm>
        </p:spPr>
        <p:txBody>
          <a:bodyPr anchor="b"/>
          <a:lstStyle/>
          <a:p>
            <a:r>
              <a:rPr lang="en-US" altLang="zh-CN" dirty="0" smtClean="0"/>
              <a:t>1</a:t>
            </a:r>
            <a:r>
              <a:rPr lang="zh-CN" altLang="en-US" dirty="0" smtClean="0"/>
              <a:t>、</a:t>
            </a:r>
            <a:r>
              <a:rPr lang="en-US" altLang="zh-CN" dirty="0" smtClean="0"/>
              <a:t> VOC</a:t>
            </a:r>
            <a:r>
              <a:rPr lang="zh-CN" altLang="en-US" dirty="0"/>
              <a:t>控制技术现状</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9901349" y="635418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113</a:t>
            </a:fld>
            <a:endParaRPr lang="en-US" altLang="zh-CN" sz="1200" b="1"/>
          </a:p>
        </p:txBody>
      </p:sp>
      <p:sp>
        <p:nvSpPr>
          <p:cNvPr id="15" name="矩形 1"/>
          <p:cNvSpPr>
            <a:spLocks noChangeArrowheads="1"/>
          </p:cNvSpPr>
          <p:nvPr/>
        </p:nvSpPr>
        <p:spPr bwMode="auto">
          <a:xfrm>
            <a:off x="631204" y="989798"/>
            <a:ext cx="6673763" cy="506213"/>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nSpc>
                <a:spcPct val="150000"/>
              </a:lnSpc>
              <a:spcBef>
                <a:spcPct val="0"/>
              </a:spcBef>
              <a:buNone/>
            </a:pPr>
            <a:r>
              <a:rPr lang="zh-CN" altLang="en-US" sz="2400" b="1" noProof="1">
                <a:solidFill>
                  <a:srgbClr val="000000"/>
                </a:solidFill>
                <a:latin typeface="微软雅黑" panose="020B0503020204020204" pitchFamily="34" charset="-122"/>
              </a:rPr>
              <a:t>没有最好的技术，只有合适的技术</a:t>
            </a:r>
            <a:endParaRPr lang="zh-CN" altLang="en-US" sz="2400" b="1" baseline="30000" noProof="1">
              <a:solidFill>
                <a:srgbClr val="000000"/>
              </a:solidFill>
              <a:latin typeface="微软雅黑" panose="020B0503020204020204" pitchFamily="34" charset="-122"/>
            </a:endParaRPr>
          </a:p>
        </p:txBody>
      </p:sp>
      <p:sp>
        <p:nvSpPr>
          <p:cNvPr id="11" name="矩形 10"/>
          <p:cNvSpPr/>
          <p:nvPr/>
        </p:nvSpPr>
        <p:spPr>
          <a:xfrm>
            <a:off x="296731" y="6209833"/>
            <a:ext cx="7148176" cy="553998"/>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lnSpc>
                <a:spcPct val="125000"/>
              </a:lnSpc>
              <a:spcBef>
                <a:spcPct val="0"/>
              </a:spcBef>
              <a:spcAft>
                <a:spcPts val="0"/>
              </a:spcAft>
              <a:buClr>
                <a:srgbClr val="C00000"/>
              </a:buClr>
              <a:buNone/>
            </a:pPr>
            <a:r>
              <a:rPr lang="zh-CN" altLang="en-US" sz="2400" b="1" noProof="1">
                <a:solidFill>
                  <a:srgbClr val="000000"/>
                </a:solidFill>
                <a:latin typeface="微软雅黑" panose="020B0503020204020204" pitchFamily="34" charset="-122"/>
              </a:rPr>
              <a:t>企业困境：如何找到最佳的技术，缺乏认知和指导</a:t>
            </a:r>
            <a:endParaRPr lang="en-US" altLang="zh-CN" sz="2400" b="1" noProof="1">
              <a:solidFill>
                <a:srgbClr val="000000"/>
              </a:solidFill>
              <a:latin typeface="微软雅黑" panose="020B0503020204020204" pitchFamily="34" charset="-122"/>
            </a:endParaRPr>
          </a:p>
        </p:txBody>
      </p:sp>
      <p:pic>
        <p:nvPicPr>
          <p:cNvPr id="9" name="Picture 2"/>
          <p:cNvPicPr>
            <a:picLocks noChangeAspect="1"/>
          </p:cNvPicPr>
          <p:nvPr/>
        </p:nvPicPr>
        <p:blipFill>
          <a:blip r:embed="rId3"/>
          <a:stretch>
            <a:fillRect/>
          </a:stretch>
        </p:blipFill>
        <p:spPr>
          <a:xfrm>
            <a:off x="623392" y="1554859"/>
            <a:ext cx="6681575" cy="2434326"/>
          </a:xfrm>
          <a:prstGeom prst="rect">
            <a:avLst/>
          </a:prstGeom>
          <a:noFill/>
          <a:ln w="25400">
            <a:noFill/>
          </a:ln>
        </p:spPr>
      </p:pic>
      <p:pic>
        <p:nvPicPr>
          <p:cNvPr id="10" name="图表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549" y="3993658"/>
            <a:ext cx="6761013" cy="218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xiu\AppData\Local\Temp\ksohtml\wps2775.tmp.jpg"/>
          <p:cNvPicPr>
            <a:picLocks noChangeAspect="1" noChangeArrowheads="1"/>
          </p:cNvPicPr>
          <p:nvPr/>
        </p:nvPicPr>
        <p:blipFill rotWithShape="1">
          <a:blip r:embed="rId5">
            <a:extLst>
              <a:ext uri="{28A0092B-C50C-407E-A947-70E740481C1C}">
                <a14:useLocalDpi xmlns:a14="http://schemas.microsoft.com/office/drawing/2010/main" val="0"/>
              </a:ext>
            </a:extLst>
          </a:blip>
          <a:srcRect t="1" r="47131" b="739"/>
          <a:stretch/>
        </p:blipFill>
        <p:spPr bwMode="auto">
          <a:xfrm>
            <a:off x="7752184" y="1554859"/>
            <a:ext cx="4106179" cy="2263627"/>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4"/>
          <p:cNvSpPr>
            <a:spLocks noChangeArrowheads="1"/>
          </p:cNvSpPr>
          <p:nvPr/>
        </p:nvSpPr>
        <p:spPr bwMode="auto">
          <a:xfrm>
            <a:off x="8090074" y="968848"/>
            <a:ext cx="3622550" cy="586011"/>
          </a:xfrm>
          <a:prstGeom prst="rect">
            <a:avLst/>
          </a:prstGeom>
          <a:solidFill>
            <a:srgbClr val="FFFF00">
              <a:alpha val="68000"/>
            </a:srgbClr>
          </a:solidFill>
          <a:ln w="9525">
            <a:solidFill>
              <a:srgbClr val="F69240"/>
            </a:solidFill>
            <a:miter lim="800000"/>
          </a:ln>
          <a:effectLst>
            <a:outerShdw blurRad="63500" dist="20000" dir="5400000" rotWithShape="0">
              <a:srgbClr val="000000">
                <a:alpha val="37999"/>
              </a:srgbClr>
            </a:outerShdw>
          </a:effec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spcBef>
                <a:spcPct val="0"/>
              </a:spcBef>
              <a:buNone/>
            </a:pPr>
            <a:r>
              <a:rPr lang="zh-CN" altLang="en-US" sz="2000" b="1" dirty="0" smtClean="0">
                <a:solidFill>
                  <a:prstClr val="black"/>
                </a:solidFill>
                <a:cs typeface="+mn-cs"/>
              </a:rPr>
              <a:t>活性炭吸附装置：出口</a:t>
            </a:r>
            <a:r>
              <a:rPr lang="en-US" altLang="zh-CN" sz="2000" b="1" dirty="0" smtClean="0">
                <a:solidFill>
                  <a:prstClr val="black"/>
                </a:solidFill>
                <a:cs typeface="+mn-cs"/>
              </a:rPr>
              <a:t>&gt;</a:t>
            </a:r>
            <a:r>
              <a:rPr lang="zh-CN" altLang="en-US" sz="2000" b="1" dirty="0" smtClean="0">
                <a:solidFill>
                  <a:prstClr val="black"/>
                </a:solidFill>
                <a:cs typeface="+mn-cs"/>
              </a:rPr>
              <a:t>进口</a:t>
            </a:r>
            <a:endParaRPr lang="zh-CN" altLang="en-US" sz="2000" b="1" dirty="0">
              <a:solidFill>
                <a:prstClr val="black"/>
              </a:solidFill>
              <a:cs typeface="+mn-cs"/>
            </a:endParaRPr>
          </a:p>
        </p:txBody>
      </p:sp>
      <p:pic>
        <p:nvPicPr>
          <p:cNvPr id="16" name="图片 15"/>
          <p:cNvPicPr>
            <a:picLocks noChangeAspect="1"/>
          </p:cNvPicPr>
          <p:nvPr/>
        </p:nvPicPr>
        <p:blipFill rotWithShape="1">
          <a:blip r:embed="rId6"/>
          <a:srcRect r="48724"/>
          <a:stretch/>
        </p:blipFill>
        <p:spPr>
          <a:xfrm>
            <a:off x="8090074" y="3940518"/>
            <a:ext cx="3378547" cy="2082335"/>
          </a:xfrm>
          <a:prstGeom prst="rect">
            <a:avLst/>
          </a:prstGeom>
        </p:spPr>
      </p:pic>
      <p:sp>
        <p:nvSpPr>
          <p:cNvPr id="17" name="矩形 4"/>
          <p:cNvSpPr>
            <a:spLocks noChangeArrowheads="1"/>
          </p:cNvSpPr>
          <p:nvPr/>
        </p:nvSpPr>
        <p:spPr bwMode="auto">
          <a:xfrm>
            <a:off x="7968072" y="6133296"/>
            <a:ext cx="3622550" cy="586011"/>
          </a:xfrm>
          <a:prstGeom prst="rect">
            <a:avLst/>
          </a:prstGeom>
          <a:solidFill>
            <a:srgbClr val="FFFF00">
              <a:alpha val="68000"/>
            </a:srgbClr>
          </a:solidFill>
          <a:ln w="9525">
            <a:solidFill>
              <a:srgbClr val="F69240"/>
            </a:solidFill>
            <a:miter lim="800000"/>
          </a:ln>
          <a:effectLst>
            <a:outerShdw blurRad="63500" dist="20000" dir="5400000" rotWithShape="0">
              <a:srgbClr val="000000">
                <a:alpha val="37999"/>
              </a:srgbClr>
            </a:outerShdw>
          </a:effec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spcBef>
                <a:spcPct val="0"/>
              </a:spcBef>
              <a:buNone/>
            </a:pPr>
            <a:r>
              <a:rPr lang="en-US" altLang="zh-CN" sz="2000" b="1" dirty="0" smtClean="0">
                <a:solidFill>
                  <a:prstClr val="black"/>
                </a:solidFill>
                <a:cs typeface="+mn-cs"/>
              </a:rPr>
              <a:t>RTO</a:t>
            </a:r>
            <a:r>
              <a:rPr lang="zh-CN" altLang="en-US" sz="2000" b="1" dirty="0" smtClean="0">
                <a:solidFill>
                  <a:prstClr val="black"/>
                </a:solidFill>
                <a:cs typeface="+mn-cs"/>
              </a:rPr>
              <a:t>：出口不稳定达标</a:t>
            </a:r>
            <a:endParaRPr lang="zh-CN" altLang="en-US" sz="2000" b="1" dirty="0">
              <a:solidFill>
                <a:prstClr val="black"/>
              </a:solidFill>
              <a:cs typeface="+mn-cs"/>
            </a:endParaRPr>
          </a:p>
        </p:txBody>
      </p:sp>
    </p:spTree>
    <p:extLst>
      <p:ext uri="{BB962C8B-B14F-4D97-AF65-F5344CB8AC3E}">
        <p14:creationId xmlns:p14="http://schemas.microsoft.com/office/powerpoint/2010/main" val="76943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p:nvPr>
        </p:nvSpPr>
        <p:spPr>
          <a:xfrm>
            <a:off x="296731" y="26095"/>
            <a:ext cx="8229600" cy="709613"/>
          </a:xfrm>
        </p:spPr>
        <p:txBody>
          <a:bodyPr anchor="b"/>
          <a:lstStyle/>
          <a:p>
            <a:r>
              <a:rPr lang="en-US" altLang="zh-CN" dirty="0" smtClean="0"/>
              <a:t>1</a:t>
            </a:r>
            <a:r>
              <a:rPr lang="zh-CN" altLang="en-US" dirty="0" smtClean="0"/>
              <a:t>、</a:t>
            </a:r>
            <a:r>
              <a:rPr lang="en-US" altLang="zh-CN" dirty="0" smtClean="0"/>
              <a:t> VOC</a:t>
            </a:r>
            <a:r>
              <a:rPr lang="zh-CN" altLang="en-US" dirty="0"/>
              <a:t>控制技术现状</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9901349" y="635418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114</a:t>
            </a:fld>
            <a:endParaRPr lang="en-US" altLang="zh-CN" sz="1200" b="1"/>
          </a:p>
        </p:txBody>
      </p:sp>
      <p:graphicFrame>
        <p:nvGraphicFramePr>
          <p:cNvPr id="7" name="表格 6"/>
          <p:cNvGraphicFramePr>
            <a:graphicFrameLocks noGrp="1"/>
          </p:cNvGraphicFramePr>
          <p:nvPr>
            <p:extLst>
              <p:ext uri="{D42A27DB-BD31-4B8C-83A1-F6EECF244321}">
                <p14:modId xmlns:p14="http://schemas.microsoft.com/office/powerpoint/2010/main" val="1376381609"/>
              </p:ext>
            </p:extLst>
          </p:nvPr>
        </p:nvGraphicFramePr>
        <p:xfrm>
          <a:off x="416212" y="1052736"/>
          <a:ext cx="11224404" cy="2560320"/>
        </p:xfrm>
        <a:graphic>
          <a:graphicData uri="http://schemas.openxmlformats.org/drawingml/2006/table">
            <a:tbl>
              <a:tblPr firstRow="1" firstCol="1" bandRow="1">
                <a:tableStyleId>{5C22544A-7EE6-4342-B048-85BDC9FD1C3A}</a:tableStyleId>
              </a:tblPr>
              <a:tblGrid>
                <a:gridCol w="1460570">
                  <a:extLst>
                    <a:ext uri="{9D8B030D-6E8A-4147-A177-3AD203B41FA5}">
                      <a16:colId xmlns="" xmlns:a16="http://schemas.microsoft.com/office/drawing/2014/main" val="2293069867"/>
                    </a:ext>
                  </a:extLst>
                </a:gridCol>
                <a:gridCol w="1981749">
                  <a:extLst>
                    <a:ext uri="{9D8B030D-6E8A-4147-A177-3AD203B41FA5}">
                      <a16:colId xmlns="" xmlns:a16="http://schemas.microsoft.com/office/drawing/2014/main" val="1560707595"/>
                    </a:ext>
                  </a:extLst>
                </a:gridCol>
                <a:gridCol w="3963499">
                  <a:extLst>
                    <a:ext uri="{9D8B030D-6E8A-4147-A177-3AD203B41FA5}">
                      <a16:colId xmlns="" xmlns:a16="http://schemas.microsoft.com/office/drawing/2014/main" val="1159213335"/>
                    </a:ext>
                  </a:extLst>
                </a:gridCol>
                <a:gridCol w="3818586">
                  <a:extLst>
                    <a:ext uri="{9D8B030D-6E8A-4147-A177-3AD203B41FA5}">
                      <a16:colId xmlns="" xmlns:a16="http://schemas.microsoft.com/office/drawing/2014/main" val="125766693"/>
                    </a:ext>
                  </a:extLst>
                </a:gridCol>
              </a:tblGrid>
              <a:tr h="562237">
                <a:tc>
                  <a:txBody>
                    <a:bodyPr/>
                    <a:lstStyle/>
                    <a:p>
                      <a:pPr algn="just">
                        <a:lnSpc>
                          <a:spcPct val="150000"/>
                        </a:lnSpc>
                        <a:spcAft>
                          <a:spcPts val="0"/>
                        </a:spcAft>
                      </a:pPr>
                      <a:r>
                        <a:rPr lang="zh-CN" sz="1600" kern="0" dirty="0">
                          <a:effectLst/>
                        </a:rPr>
                        <a:t>行业</a:t>
                      </a:r>
                      <a:endParaRPr lang="zh-CN" sz="16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034" marR="59034" marT="0" marB="0"/>
                </a:tc>
                <a:tc>
                  <a:txBody>
                    <a:bodyPr/>
                    <a:lstStyle/>
                    <a:p>
                      <a:pPr algn="just">
                        <a:lnSpc>
                          <a:spcPct val="150000"/>
                        </a:lnSpc>
                        <a:spcAft>
                          <a:spcPts val="0"/>
                        </a:spcAft>
                      </a:pPr>
                      <a:r>
                        <a:rPr lang="zh-CN" sz="1600" kern="0">
                          <a:effectLst/>
                        </a:rPr>
                        <a:t>实测企业数量（排气筒）</a:t>
                      </a:r>
                      <a:endParaRPr lang="zh-CN" sz="1600" kern="100">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034" marR="59034" marT="0" marB="0"/>
                </a:tc>
                <a:tc>
                  <a:txBody>
                    <a:bodyPr/>
                    <a:lstStyle/>
                    <a:p>
                      <a:pPr algn="just">
                        <a:lnSpc>
                          <a:spcPct val="150000"/>
                        </a:lnSpc>
                        <a:spcAft>
                          <a:spcPts val="0"/>
                        </a:spcAft>
                      </a:pPr>
                      <a:r>
                        <a:rPr lang="zh-CN" sz="1600" kern="0" dirty="0">
                          <a:effectLst/>
                        </a:rPr>
                        <a:t>标准控制特征污染物（达标率）</a:t>
                      </a:r>
                      <a:endParaRPr lang="zh-CN" sz="16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034" marR="59034" marT="0" marB="0"/>
                </a:tc>
                <a:tc>
                  <a:txBody>
                    <a:bodyPr/>
                    <a:lstStyle/>
                    <a:p>
                      <a:pPr algn="just">
                        <a:lnSpc>
                          <a:spcPct val="150000"/>
                        </a:lnSpc>
                        <a:spcAft>
                          <a:spcPts val="0"/>
                        </a:spcAft>
                      </a:pPr>
                      <a:r>
                        <a:rPr lang="zh-CN" sz="1600" kern="0">
                          <a:effectLst/>
                        </a:rPr>
                        <a:t>执行标准</a:t>
                      </a:r>
                      <a:endParaRPr lang="zh-CN" sz="1600" kern="100">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034" marR="59034" marT="0" marB="0"/>
                </a:tc>
                <a:extLst>
                  <a:ext uri="{0D108BD9-81ED-4DB2-BD59-A6C34878D82A}">
                    <a16:rowId xmlns="" xmlns:a16="http://schemas.microsoft.com/office/drawing/2014/main" val="533484901"/>
                  </a:ext>
                </a:extLst>
              </a:tr>
              <a:tr h="1011635">
                <a:tc>
                  <a:txBody>
                    <a:bodyPr/>
                    <a:lstStyle/>
                    <a:p>
                      <a:pPr algn="just">
                        <a:lnSpc>
                          <a:spcPct val="150000"/>
                        </a:lnSpc>
                        <a:spcAft>
                          <a:spcPts val="0"/>
                        </a:spcAft>
                      </a:pPr>
                      <a:r>
                        <a:rPr lang="zh-CN" sz="1600" kern="0" dirty="0">
                          <a:effectLst/>
                        </a:rPr>
                        <a:t>涂料制造</a:t>
                      </a:r>
                      <a:endParaRPr lang="zh-CN" sz="16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034" marR="59034" marT="0" marB="0"/>
                </a:tc>
                <a:tc>
                  <a:txBody>
                    <a:bodyPr/>
                    <a:lstStyle/>
                    <a:p>
                      <a:pPr algn="just">
                        <a:lnSpc>
                          <a:spcPct val="150000"/>
                        </a:lnSpc>
                        <a:spcAft>
                          <a:spcPts val="0"/>
                        </a:spcAft>
                      </a:pPr>
                      <a:r>
                        <a:rPr lang="en-US" sz="1600" kern="0">
                          <a:effectLst/>
                        </a:rPr>
                        <a:t>32</a:t>
                      </a:r>
                      <a:r>
                        <a:rPr lang="zh-CN" sz="1600" kern="0">
                          <a:effectLst/>
                        </a:rPr>
                        <a:t>（</a:t>
                      </a:r>
                      <a:r>
                        <a:rPr lang="en-US" sz="1600" kern="0">
                          <a:effectLst/>
                        </a:rPr>
                        <a:t>39</a:t>
                      </a:r>
                      <a:r>
                        <a:rPr lang="zh-CN" sz="1600" kern="0">
                          <a:effectLst/>
                        </a:rPr>
                        <a:t>）</a:t>
                      </a:r>
                      <a:endParaRPr lang="zh-CN" sz="1600" kern="100">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034" marR="59034" marT="0" marB="0"/>
                </a:tc>
                <a:tc>
                  <a:txBody>
                    <a:bodyPr/>
                    <a:lstStyle/>
                    <a:p>
                      <a:pPr algn="just">
                        <a:lnSpc>
                          <a:spcPct val="150000"/>
                        </a:lnSpc>
                        <a:spcAft>
                          <a:spcPts val="0"/>
                        </a:spcAft>
                      </a:pPr>
                      <a:r>
                        <a:rPr lang="zh-CN" sz="1600" kern="0" dirty="0">
                          <a:effectLst/>
                        </a:rPr>
                        <a:t>苯（</a:t>
                      </a:r>
                      <a:r>
                        <a:rPr lang="en-US" sz="1600" kern="0" dirty="0">
                          <a:effectLst/>
                        </a:rPr>
                        <a:t>100%</a:t>
                      </a:r>
                      <a:r>
                        <a:rPr lang="zh-CN" sz="1600" kern="0" dirty="0">
                          <a:effectLst/>
                        </a:rPr>
                        <a:t>）、甲苯（</a:t>
                      </a:r>
                      <a:r>
                        <a:rPr lang="en-US" sz="1600" kern="0" dirty="0">
                          <a:effectLst/>
                        </a:rPr>
                        <a:t>79.49%</a:t>
                      </a:r>
                      <a:r>
                        <a:rPr lang="zh-CN" sz="1600" kern="0" dirty="0">
                          <a:effectLst/>
                        </a:rPr>
                        <a:t>）、二甲苯（</a:t>
                      </a:r>
                      <a:r>
                        <a:rPr lang="en-US" sz="1600" kern="0" dirty="0">
                          <a:effectLst/>
                        </a:rPr>
                        <a:t>89.74%</a:t>
                      </a:r>
                      <a:r>
                        <a:rPr lang="zh-CN" sz="1600" kern="0" dirty="0">
                          <a:effectLst/>
                        </a:rPr>
                        <a:t>）、苯系物（</a:t>
                      </a:r>
                      <a:r>
                        <a:rPr lang="en-US" sz="1600" kern="0" dirty="0">
                          <a:effectLst/>
                        </a:rPr>
                        <a:t>74.36%</a:t>
                      </a:r>
                      <a:r>
                        <a:rPr lang="zh-CN" sz="1600" kern="0" dirty="0">
                          <a:effectLst/>
                        </a:rPr>
                        <a:t>）、乙酸乙酯（</a:t>
                      </a:r>
                      <a:r>
                        <a:rPr lang="en-US" sz="1600" kern="0" dirty="0">
                          <a:effectLst/>
                        </a:rPr>
                        <a:t>94.87%</a:t>
                      </a:r>
                      <a:r>
                        <a:rPr lang="zh-CN" sz="1600" kern="0" dirty="0">
                          <a:effectLst/>
                        </a:rPr>
                        <a:t>）、苯乙烯（</a:t>
                      </a:r>
                      <a:r>
                        <a:rPr lang="en-US" sz="1600" kern="0" dirty="0">
                          <a:effectLst/>
                        </a:rPr>
                        <a:t>100%</a:t>
                      </a:r>
                      <a:r>
                        <a:rPr lang="zh-CN" sz="1600" kern="0" dirty="0">
                          <a:effectLst/>
                        </a:rPr>
                        <a:t>）</a:t>
                      </a:r>
                      <a:endParaRPr lang="zh-CN" sz="16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034" marR="59034" marT="0" marB="0"/>
                </a:tc>
                <a:tc rowSpan="2">
                  <a:txBody>
                    <a:bodyPr/>
                    <a:lstStyle/>
                    <a:p>
                      <a:pPr algn="just">
                        <a:lnSpc>
                          <a:spcPct val="150000"/>
                        </a:lnSpc>
                        <a:spcAft>
                          <a:spcPts val="0"/>
                        </a:spcAft>
                      </a:pPr>
                      <a:r>
                        <a:rPr lang="zh-CN" sz="1600" kern="0">
                          <a:effectLst/>
                        </a:rPr>
                        <a:t>《上海市涂料油墨及其类似产品制造工业大气污染物排放标准》（</a:t>
                      </a:r>
                      <a:r>
                        <a:rPr lang="en-US" sz="1600" kern="0">
                          <a:effectLst/>
                        </a:rPr>
                        <a:t>DB31/881-2015</a:t>
                      </a:r>
                      <a:r>
                        <a:rPr lang="zh-CN" sz="1600" kern="0">
                          <a:effectLst/>
                        </a:rPr>
                        <a:t>）</a:t>
                      </a:r>
                      <a:endParaRPr lang="zh-CN" sz="1600" kern="100">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034" marR="59034" marT="0" marB="0"/>
                </a:tc>
                <a:extLst>
                  <a:ext uri="{0D108BD9-81ED-4DB2-BD59-A6C34878D82A}">
                    <a16:rowId xmlns="" xmlns:a16="http://schemas.microsoft.com/office/drawing/2014/main" val="3753995311"/>
                  </a:ext>
                </a:extLst>
              </a:tr>
              <a:tr h="598072">
                <a:tc>
                  <a:txBody>
                    <a:bodyPr/>
                    <a:lstStyle/>
                    <a:p>
                      <a:pPr algn="just">
                        <a:lnSpc>
                          <a:spcPct val="150000"/>
                        </a:lnSpc>
                        <a:spcAft>
                          <a:spcPts val="0"/>
                        </a:spcAft>
                      </a:pPr>
                      <a:r>
                        <a:rPr lang="zh-CN" sz="1600" kern="0" dirty="0">
                          <a:effectLst/>
                        </a:rPr>
                        <a:t>油墨制造</a:t>
                      </a:r>
                      <a:endParaRPr lang="zh-CN" sz="16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034" marR="59034" marT="0" marB="0"/>
                </a:tc>
                <a:tc>
                  <a:txBody>
                    <a:bodyPr/>
                    <a:lstStyle/>
                    <a:p>
                      <a:pPr algn="just">
                        <a:lnSpc>
                          <a:spcPct val="150000"/>
                        </a:lnSpc>
                        <a:spcAft>
                          <a:spcPts val="0"/>
                        </a:spcAft>
                      </a:pPr>
                      <a:r>
                        <a:rPr lang="en-US" sz="1600" kern="0" dirty="0">
                          <a:effectLst/>
                        </a:rPr>
                        <a:t>19</a:t>
                      </a:r>
                      <a:r>
                        <a:rPr lang="zh-CN" sz="1600" kern="0" dirty="0">
                          <a:effectLst/>
                        </a:rPr>
                        <a:t>（</a:t>
                      </a:r>
                      <a:r>
                        <a:rPr lang="en-US" sz="1600" kern="0" dirty="0">
                          <a:effectLst/>
                        </a:rPr>
                        <a:t>38</a:t>
                      </a:r>
                      <a:r>
                        <a:rPr lang="zh-CN" sz="1600" kern="0" dirty="0">
                          <a:effectLst/>
                        </a:rPr>
                        <a:t>）</a:t>
                      </a:r>
                      <a:endParaRPr lang="zh-CN" sz="16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034" marR="59034" marT="0" marB="0"/>
                </a:tc>
                <a:tc>
                  <a:txBody>
                    <a:bodyPr/>
                    <a:lstStyle/>
                    <a:p>
                      <a:pPr algn="just">
                        <a:lnSpc>
                          <a:spcPct val="150000"/>
                        </a:lnSpc>
                        <a:spcAft>
                          <a:spcPts val="0"/>
                        </a:spcAft>
                      </a:pPr>
                      <a:r>
                        <a:rPr lang="zh-CN" sz="1600" kern="0" dirty="0">
                          <a:effectLst/>
                        </a:rPr>
                        <a:t>苯（</a:t>
                      </a:r>
                      <a:r>
                        <a:rPr lang="en-US" sz="1600" kern="0" dirty="0">
                          <a:effectLst/>
                        </a:rPr>
                        <a:t>100%</a:t>
                      </a:r>
                      <a:r>
                        <a:rPr lang="zh-CN" sz="1600" kern="0" dirty="0">
                          <a:effectLst/>
                        </a:rPr>
                        <a:t>）、甲苯（</a:t>
                      </a:r>
                      <a:r>
                        <a:rPr lang="en-US" sz="1600" kern="0" dirty="0">
                          <a:effectLst/>
                        </a:rPr>
                        <a:t>92.1%</a:t>
                      </a:r>
                      <a:r>
                        <a:rPr lang="zh-CN" sz="1600" kern="0" dirty="0">
                          <a:effectLst/>
                        </a:rPr>
                        <a:t>）、二甲苯（</a:t>
                      </a:r>
                      <a:r>
                        <a:rPr lang="en-US" sz="1600" kern="0" dirty="0">
                          <a:effectLst/>
                        </a:rPr>
                        <a:t>100%</a:t>
                      </a:r>
                      <a:r>
                        <a:rPr lang="zh-CN" sz="1600" kern="0" dirty="0">
                          <a:effectLst/>
                        </a:rPr>
                        <a:t>）、苯系物（</a:t>
                      </a:r>
                      <a:r>
                        <a:rPr lang="en-US" sz="1600" kern="0" dirty="0">
                          <a:effectLst/>
                        </a:rPr>
                        <a:t>92.1%</a:t>
                      </a:r>
                      <a:r>
                        <a:rPr lang="zh-CN" sz="1600" kern="0" dirty="0">
                          <a:effectLst/>
                        </a:rPr>
                        <a:t>）</a:t>
                      </a:r>
                      <a:endParaRPr lang="zh-CN" sz="1600" kern="1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034" marR="59034" marT="0" marB="0"/>
                </a:tc>
                <a:tc vMerge="1">
                  <a:txBody>
                    <a:bodyPr/>
                    <a:lstStyle/>
                    <a:p>
                      <a:endParaRPr lang="zh-CN" altLang="en-US"/>
                    </a:p>
                  </a:txBody>
                  <a:tcPr/>
                </a:tc>
                <a:extLst>
                  <a:ext uri="{0D108BD9-81ED-4DB2-BD59-A6C34878D82A}">
                    <a16:rowId xmlns="" xmlns:a16="http://schemas.microsoft.com/office/drawing/2014/main" val="1394214803"/>
                  </a:ext>
                </a:extLst>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2401276087"/>
              </p:ext>
            </p:extLst>
          </p:nvPr>
        </p:nvGraphicFramePr>
        <p:xfrm>
          <a:off x="416212" y="3645023"/>
          <a:ext cx="11080388" cy="2808310"/>
        </p:xfrm>
        <a:graphic>
          <a:graphicData uri="http://schemas.openxmlformats.org/drawingml/2006/table">
            <a:tbl>
              <a:tblPr firstRow="1" firstCol="1" bandRow="1">
                <a:tableStyleId>{5C22544A-7EE6-4342-B048-85BDC9FD1C3A}</a:tableStyleId>
              </a:tblPr>
              <a:tblGrid>
                <a:gridCol w="1366772"/>
                <a:gridCol w="6700528"/>
                <a:gridCol w="3013088"/>
              </a:tblGrid>
              <a:tr h="327685">
                <a:tc>
                  <a:txBody>
                    <a:bodyPr/>
                    <a:lstStyle/>
                    <a:p>
                      <a:pPr algn="ctr">
                        <a:spcAft>
                          <a:spcPts val="0"/>
                        </a:spcAft>
                      </a:pPr>
                      <a:r>
                        <a:rPr lang="zh-CN" sz="1800" kern="0" dirty="0">
                          <a:effectLst/>
                        </a:rPr>
                        <a:t>行业</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tc>
                <a:tc>
                  <a:txBody>
                    <a:bodyPr/>
                    <a:lstStyle/>
                    <a:p>
                      <a:pPr algn="ctr">
                        <a:spcAft>
                          <a:spcPts val="0"/>
                        </a:spcAft>
                      </a:pPr>
                      <a:r>
                        <a:rPr lang="zh-CN" sz="1800" kern="0" dirty="0">
                          <a:effectLst/>
                        </a:rPr>
                        <a:t>处理装置</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nchor="ctr"/>
                </a:tc>
                <a:tc>
                  <a:txBody>
                    <a:bodyPr/>
                    <a:lstStyle/>
                    <a:p>
                      <a:pPr algn="ctr">
                        <a:spcAft>
                          <a:spcPts val="0"/>
                        </a:spcAft>
                      </a:pPr>
                      <a:r>
                        <a:rPr lang="zh-CN" sz="1800" kern="0">
                          <a:effectLst/>
                        </a:rPr>
                        <a:t>处理效率</a:t>
                      </a:r>
                      <a:r>
                        <a:rPr lang="en-US" sz="1800" kern="0">
                          <a:effectLst/>
                        </a:rPr>
                        <a:t>%</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tc>
              </a:tr>
              <a:tr h="275625">
                <a:tc rowSpan="9">
                  <a:txBody>
                    <a:bodyPr/>
                    <a:lstStyle/>
                    <a:p>
                      <a:pPr algn="ctr">
                        <a:spcAft>
                          <a:spcPts val="0"/>
                        </a:spcAft>
                      </a:pPr>
                      <a:r>
                        <a:rPr lang="zh-CN" sz="1800" kern="0">
                          <a:effectLst/>
                        </a:rPr>
                        <a:t>涂料生产行业</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nchor="ctr"/>
                </a:tc>
                <a:tc>
                  <a:txBody>
                    <a:bodyPr/>
                    <a:lstStyle/>
                    <a:p>
                      <a:pPr algn="ctr">
                        <a:spcAft>
                          <a:spcPts val="0"/>
                        </a:spcAft>
                      </a:pPr>
                      <a:r>
                        <a:rPr lang="zh-CN" sz="1800" kern="0" dirty="0">
                          <a:effectLst/>
                        </a:rPr>
                        <a:t>除尘</a:t>
                      </a:r>
                      <a:r>
                        <a:rPr lang="en-US" sz="1800" kern="0" dirty="0">
                          <a:effectLst/>
                        </a:rPr>
                        <a:t>+</a:t>
                      </a:r>
                      <a:r>
                        <a:rPr lang="zh-CN" sz="1800" kern="0" dirty="0">
                          <a:effectLst/>
                        </a:rPr>
                        <a:t>柴油吸收</a:t>
                      </a:r>
                      <a:r>
                        <a:rPr lang="en-US" sz="1800" kern="0" dirty="0">
                          <a:effectLst/>
                        </a:rPr>
                        <a:t>+</a:t>
                      </a:r>
                      <a:r>
                        <a:rPr lang="zh-CN" sz="1800" kern="0" dirty="0">
                          <a:effectLst/>
                        </a:rPr>
                        <a:t>活性炭吸附</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nchor="ctr"/>
                </a:tc>
                <a:tc>
                  <a:txBody>
                    <a:bodyPr/>
                    <a:lstStyle/>
                    <a:p>
                      <a:pPr algn="ctr">
                        <a:spcAft>
                          <a:spcPts val="0"/>
                        </a:spcAft>
                      </a:pPr>
                      <a:r>
                        <a:rPr lang="en-US" sz="1800" kern="100">
                          <a:effectLst/>
                        </a:rPr>
                        <a:t>-50.76</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nchor="ctr"/>
                </a:tc>
              </a:tr>
              <a:tr h="275625">
                <a:tc vMerge="1">
                  <a:txBody>
                    <a:bodyPr/>
                    <a:lstStyle/>
                    <a:p>
                      <a:endParaRPr lang="zh-CN" altLang="en-US"/>
                    </a:p>
                  </a:txBody>
                  <a:tcPr/>
                </a:tc>
                <a:tc>
                  <a:txBody>
                    <a:bodyPr/>
                    <a:lstStyle/>
                    <a:p>
                      <a:pPr algn="ctr">
                        <a:spcAft>
                          <a:spcPts val="0"/>
                        </a:spcAft>
                      </a:pPr>
                      <a:r>
                        <a:rPr lang="zh-CN" sz="1800" kern="0" dirty="0">
                          <a:effectLst/>
                        </a:rPr>
                        <a:t>碱洗</a:t>
                      </a:r>
                      <a:r>
                        <a:rPr lang="en-US" sz="1800" kern="0" dirty="0">
                          <a:effectLst/>
                        </a:rPr>
                        <a:t>+</a:t>
                      </a:r>
                      <a:r>
                        <a:rPr lang="zh-CN" sz="1800" kern="0" dirty="0">
                          <a:effectLst/>
                        </a:rPr>
                        <a:t>冷凝</a:t>
                      </a:r>
                      <a:r>
                        <a:rPr lang="en-US" sz="1800" kern="0" dirty="0">
                          <a:effectLst/>
                        </a:rPr>
                        <a:t>+</a:t>
                      </a:r>
                      <a:r>
                        <a:rPr lang="zh-CN" sz="1800" kern="0" dirty="0">
                          <a:effectLst/>
                        </a:rPr>
                        <a:t>低温等离子</a:t>
                      </a:r>
                      <a:r>
                        <a:rPr lang="en-US" sz="1800" kern="0" dirty="0">
                          <a:effectLst/>
                        </a:rPr>
                        <a:t>+</a:t>
                      </a:r>
                      <a:r>
                        <a:rPr lang="zh-CN" sz="1800" kern="0" dirty="0">
                          <a:effectLst/>
                        </a:rPr>
                        <a:t>活性炭吸附</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nchor="ctr"/>
                </a:tc>
                <a:tc>
                  <a:txBody>
                    <a:bodyPr/>
                    <a:lstStyle/>
                    <a:p>
                      <a:pPr algn="ctr">
                        <a:spcAft>
                          <a:spcPts val="0"/>
                        </a:spcAft>
                      </a:pPr>
                      <a:r>
                        <a:rPr lang="en-US" sz="1800" kern="100">
                          <a:effectLst/>
                        </a:rPr>
                        <a:t>99.85</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nchor="ctr"/>
                </a:tc>
              </a:tr>
              <a:tr h="275625">
                <a:tc vMerge="1">
                  <a:txBody>
                    <a:bodyPr/>
                    <a:lstStyle/>
                    <a:p>
                      <a:endParaRPr lang="zh-CN" altLang="en-US"/>
                    </a:p>
                  </a:txBody>
                  <a:tcPr/>
                </a:tc>
                <a:tc>
                  <a:txBody>
                    <a:bodyPr/>
                    <a:lstStyle/>
                    <a:p>
                      <a:pPr algn="ctr">
                        <a:spcAft>
                          <a:spcPts val="0"/>
                        </a:spcAft>
                      </a:pPr>
                      <a:r>
                        <a:rPr lang="zh-CN" sz="1800" kern="0" dirty="0">
                          <a:effectLst/>
                        </a:rPr>
                        <a:t>活性炭吸附</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nchor="ctr"/>
                </a:tc>
                <a:tc>
                  <a:txBody>
                    <a:bodyPr/>
                    <a:lstStyle/>
                    <a:p>
                      <a:pPr algn="ctr">
                        <a:spcAft>
                          <a:spcPts val="0"/>
                        </a:spcAft>
                      </a:pPr>
                      <a:r>
                        <a:rPr lang="en-US" sz="1800" kern="100">
                          <a:effectLst/>
                        </a:rPr>
                        <a:t>53.12</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nchor="ctr"/>
                </a:tc>
              </a:tr>
              <a:tr h="275625">
                <a:tc vMerge="1">
                  <a:txBody>
                    <a:bodyPr/>
                    <a:lstStyle/>
                    <a:p>
                      <a:endParaRPr lang="zh-CN" altLang="en-US"/>
                    </a:p>
                  </a:txBody>
                  <a:tcPr/>
                </a:tc>
                <a:tc>
                  <a:txBody>
                    <a:bodyPr/>
                    <a:lstStyle/>
                    <a:p>
                      <a:pPr algn="ctr">
                        <a:spcAft>
                          <a:spcPts val="0"/>
                        </a:spcAft>
                      </a:pPr>
                      <a:r>
                        <a:rPr lang="zh-CN" sz="1800" kern="0">
                          <a:effectLst/>
                        </a:rPr>
                        <a:t>碱洗塔</a:t>
                      </a:r>
                      <a:r>
                        <a:rPr lang="en-US" sz="1800" kern="0">
                          <a:effectLst/>
                        </a:rPr>
                        <a:t>+</a:t>
                      </a:r>
                      <a:r>
                        <a:rPr lang="zh-CN" sz="1800" kern="0">
                          <a:effectLst/>
                        </a:rPr>
                        <a:t>光氧</a:t>
                      </a:r>
                      <a:r>
                        <a:rPr lang="en-US" sz="1800" kern="0">
                          <a:effectLst/>
                        </a:rPr>
                        <a:t>+</a:t>
                      </a:r>
                      <a:r>
                        <a:rPr lang="zh-CN" sz="1800" kern="0">
                          <a:effectLst/>
                        </a:rPr>
                        <a:t>活性炭吸附</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nchor="ctr"/>
                </a:tc>
                <a:tc>
                  <a:txBody>
                    <a:bodyPr/>
                    <a:lstStyle/>
                    <a:p>
                      <a:pPr algn="ctr">
                        <a:spcAft>
                          <a:spcPts val="0"/>
                        </a:spcAft>
                      </a:pPr>
                      <a:r>
                        <a:rPr lang="en-US" sz="1800" kern="100">
                          <a:effectLst/>
                        </a:rPr>
                        <a:t>60.08</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nchor="ctr"/>
                </a:tc>
              </a:tr>
              <a:tr h="275625">
                <a:tc vMerge="1">
                  <a:txBody>
                    <a:bodyPr/>
                    <a:lstStyle/>
                    <a:p>
                      <a:endParaRPr lang="zh-CN" altLang="en-US"/>
                    </a:p>
                  </a:txBody>
                  <a:tcPr/>
                </a:tc>
                <a:tc>
                  <a:txBody>
                    <a:bodyPr/>
                    <a:lstStyle/>
                    <a:p>
                      <a:pPr algn="ctr">
                        <a:spcAft>
                          <a:spcPts val="0"/>
                        </a:spcAft>
                      </a:pPr>
                      <a:r>
                        <a:rPr lang="zh-CN" sz="1800" kern="0" dirty="0">
                          <a:effectLst/>
                        </a:rPr>
                        <a:t>活性炭吸附</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nchor="ctr"/>
                </a:tc>
                <a:tc>
                  <a:txBody>
                    <a:bodyPr/>
                    <a:lstStyle/>
                    <a:p>
                      <a:pPr algn="ctr">
                        <a:spcAft>
                          <a:spcPts val="0"/>
                        </a:spcAft>
                      </a:pPr>
                      <a:r>
                        <a:rPr lang="en-US" sz="1800" kern="100">
                          <a:effectLst/>
                        </a:rPr>
                        <a:t>92.18</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nchor="ctr"/>
                </a:tc>
              </a:tr>
              <a:tr h="275625">
                <a:tc vMerge="1">
                  <a:txBody>
                    <a:bodyPr/>
                    <a:lstStyle/>
                    <a:p>
                      <a:endParaRPr lang="zh-CN" altLang="en-US"/>
                    </a:p>
                  </a:txBody>
                  <a:tcPr/>
                </a:tc>
                <a:tc>
                  <a:txBody>
                    <a:bodyPr/>
                    <a:lstStyle/>
                    <a:p>
                      <a:pPr algn="ctr">
                        <a:spcAft>
                          <a:spcPts val="0"/>
                        </a:spcAft>
                      </a:pPr>
                      <a:r>
                        <a:rPr lang="zh-CN" sz="1800" kern="0">
                          <a:effectLst/>
                        </a:rPr>
                        <a:t>喷淋塔</a:t>
                      </a:r>
                      <a:r>
                        <a:rPr lang="en-US" sz="1800" kern="0">
                          <a:effectLst/>
                        </a:rPr>
                        <a:t>+</a:t>
                      </a:r>
                      <a:r>
                        <a:rPr lang="zh-CN" sz="1800" kern="0">
                          <a:effectLst/>
                        </a:rPr>
                        <a:t>活性炭吸附</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nchor="ctr"/>
                </a:tc>
                <a:tc>
                  <a:txBody>
                    <a:bodyPr/>
                    <a:lstStyle/>
                    <a:p>
                      <a:pPr algn="ctr">
                        <a:spcAft>
                          <a:spcPts val="0"/>
                        </a:spcAft>
                      </a:pPr>
                      <a:r>
                        <a:rPr lang="en-US" sz="1800" kern="100" dirty="0">
                          <a:effectLst/>
                        </a:rPr>
                        <a:t>86.06</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nchor="ctr"/>
                </a:tc>
              </a:tr>
              <a:tr h="275625">
                <a:tc vMerge="1">
                  <a:txBody>
                    <a:bodyPr/>
                    <a:lstStyle/>
                    <a:p>
                      <a:endParaRPr lang="zh-CN" altLang="en-US"/>
                    </a:p>
                  </a:txBody>
                  <a:tcPr/>
                </a:tc>
                <a:tc>
                  <a:txBody>
                    <a:bodyPr/>
                    <a:lstStyle/>
                    <a:p>
                      <a:pPr algn="ctr">
                        <a:spcAft>
                          <a:spcPts val="0"/>
                        </a:spcAft>
                      </a:pPr>
                      <a:r>
                        <a:rPr lang="zh-CN" sz="1800" kern="0">
                          <a:effectLst/>
                        </a:rPr>
                        <a:t>光催化氧化</a:t>
                      </a:r>
                      <a:r>
                        <a:rPr lang="en-US" sz="1800" kern="0">
                          <a:effectLst/>
                        </a:rPr>
                        <a:t>+</a:t>
                      </a:r>
                      <a:r>
                        <a:rPr lang="zh-CN" sz="1800" kern="0">
                          <a:effectLst/>
                        </a:rPr>
                        <a:t>活性炭吸附</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nchor="ctr"/>
                </a:tc>
                <a:tc>
                  <a:txBody>
                    <a:bodyPr/>
                    <a:lstStyle/>
                    <a:p>
                      <a:pPr algn="ctr">
                        <a:spcAft>
                          <a:spcPts val="0"/>
                        </a:spcAft>
                      </a:pPr>
                      <a:r>
                        <a:rPr lang="en-US" sz="1800" kern="100">
                          <a:effectLst/>
                        </a:rPr>
                        <a:t>95.11</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nchor="ctr"/>
                </a:tc>
              </a:tr>
              <a:tr h="275625">
                <a:tc vMerge="1">
                  <a:txBody>
                    <a:bodyPr/>
                    <a:lstStyle/>
                    <a:p>
                      <a:endParaRPr lang="zh-CN" altLang="en-US"/>
                    </a:p>
                  </a:txBody>
                  <a:tcPr/>
                </a:tc>
                <a:tc>
                  <a:txBody>
                    <a:bodyPr/>
                    <a:lstStyle/>
                    <a:p>
                      <a:pPr algn="ctr">
                        <a:spcAft>
                          <a:spcPts val="0"/>
                        </a:spcAft>
                      </a:pPr>
                      <a:r>
                        <a:rPr lang="zh-CN" sz="1800" kern="0">
                          <a:effectLst/>
                        </a:rPr>
                        <a:t>溶剂油吸收</a:t>
                      </a:r>
                      <a:r>
                        <a:rPr lang="en-US" sz="1800" kern="0">
                          <a:effectLst/>
                        </a:rPr>
                        <a:t>+</a:t>
                      </a:r>
                      <a:r>
                        <a:rPr lang="zh-CN" sz="1800" kern="0">
                          <a:effectLst/>
                        </a:rPr>
                        <a:t>低温等离子</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nchor="ctr"/>
                </a:tc>
                <a:tc>
                  <a:txBody>
                    <a:bodyPr/>
                    <a:lstStyle/>
                    <a:p>
                      <a:pPr algn="ctr">
                        <a:spcAft>
                          <a:spcPts val="0"/>
                        </a:spcAft>
                      </a:pPr>
                      <a:r>
                        <a:rPr lang="en-US" sz="1800" kern="100" dirty="0">
                          <a:effectLst/>
                        </a:rPr>
                        <a:t>-64.71</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nchor="ctr"/>
                </a:tc>
              </a:tr>
              <a:tr h="275625">
                <a:tc vMerge="1">
                  <a:txBody>
                    <a:bodyPr/>
                    <a:lstStyle/>
                    <a:p>
                      <a:endParaRPr lang="zh-CN" altLang="en-US"/>
                    </a:p>
                  </a:txBody>
                  <a:tcPr/>
                </a:tc>
                <a:tc>
                  <a:txBody>
                    <a:bodyPr/>
                    <a:lstStyle/>
                    <a:p>
                      <a:pPr algn="ctr">
                        <a:spcAft>
                          <a:spcPts val="0"/>
                        </a:spcAft>
                      </a:pPr>
                      <a:r>
                        <a:rPr lang="zh-CN" sz="1800" kern="0">
                          <a:effectLst/>
                        </a:rPr>
                        <a:t>溶剂油吸收</a:t>
                      </a:r>
                      <a:r>
                        <a:rPr lang="en-US" sz="1800" kern="0">
                          <a:effectLst/>
                        </a:rPr>
                        <a:t>+</a:t>
                      </a:r>
                      <a:r>
                        <a:rPr lang="zh-CN" sz="1800" kern="0">
                          <a:effectLst/>
                        </a:rPr>
                        <a:t>低温等离子</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nchor="ctr"/>
                </a:tc>
                <a:tc>
                  <a:txBody>
                    <a:bodyPr/>
                    <a:lstStyle/>
                    <a:p>
                      <a:pPr algn="ctr">
                        <a:spcAft>
                          <a:spcPts val="0"/>
                        </a:spcAft>
                      </a:pPr>
                      <a:r>
                        <a:rPr lang="en-US" sz="1800" kern="100" dirty="0">
                          <a:effectLst/>
                        </a:rPr>
                        <a:t>-51.40</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749" marR="59749" marT="0" marB="0" anchor="ctr"/>
                </a:tc>
              </a:tr>
            </a:tbl>
          </a:graphicData>
        </a:graphic>
      </p:graphicFrame>
    </p:spTree>
    <p:extLst>
      <p:ext uri="{BB962C8B-B14F-4D97-AF65-F5344CB8AC3E}">
        <p14:creationId xmlns:p14="http://schemas.microsoft.com/office/powerpoint/2010/main" val="413384923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335360" y="116632"/>
            <a:ext cx="8229600" cy="709613"/>
          </a:xfrm>
        </p:spPr>
        <p:txBody>
          <a:bodyPr anchor="b"/>
          <a:lstStyle/>
          <a:p>
            <a:pPr algn="l" eaLnBrk="1" hangingPunct="1"/>
            <a:r>
              <a:rPr lang="en-US" altLang="zh-CN" sz="3200" b="1" dirty="0" smtClean="0">
                <a:solidFill>
                  <a:schemeClr val="tx2"/>
                </a:solidFill>
                <a:latin typeface="微软雅黑" panose="020B0503020204020204" pitchFamily="34" charset="-122"/>
              </a:rPr>
              <a:t>2</a:t>
            </a:r>
            <a:r>
              <a:rPr lang="zh-CN" altLang="en-US" sz="3200" b="1" dirty="0" smtClean="0">
                <a:solidFill>
                  <a:schemeClr val="tx2"/>
                </a:solidFill>
              </a:rPr>
              <a:t>、达标技术</a:t>
            </a:r>
            <a:endParaRPr lang="zh-CN" altLang="en-US" sz="3200" b="1" dirty="0">
              <a:solidFill>
                <a:srgbClr val="FF0000"/>
              </a:solidFill>
            </a:endParaRPr>
          </a:p>
        </p:txBody>
      </p:sp>
      <p:sp>
        <p:nvSpPr>
          <p:cNvPr id="5" name="TextBox 4"/>
          <p:cNvSpPr txBox="1"/>
          <p:nvPr/>
        </p:nvSpPr>
        <p:spPr>
          <a:xfrm>
            <a:off x="479376" y="1052736"/>
            <a:ext cx="11305256" cy="5555367"/>
          </a:xfrm>
          <a:prstGeom prst="rect">
            <a:avLst/>
          </a:prstGeom>
          <a:noFill/>
          <a:ln w="9525">
            <a:noFill/>
          </a:ln>
        </p:spPr>
        <p:txBody>
          <a:bodyPr wrap="square">
            <a:spAutoFit/>
          </a:bodyPr>
          <a:lstStyle/>
          <a:p>
            <a:pPr>
              <a:lnSpc>
                <a:spcPct val="150000"/>
              </a:lnSpc>
              <a:spcBef>
                <a:spcPts val="600"/>
              </a:spcBef>
              <a:spcAft>
                <a:spcPts val="600"/>
              </a:spcAft>
              <a:buFont typeface="Wingdings" panose="05000000000000000000" pitchFamily="2" charset="2"/>
              <a:buChar char="Ø"/>
              <a:defRPr/>
            </a:pPr>
            <a:r>
              <a:rPr lang="zh-CN" altLang="en-US" sz="2000" noProof="1">
                <a:solidFill>
                  <a:srgbClr val="FF0000"/>
                </a:solidFill>
                <a:latin typeface="Times New Roman" panose="02020603050405020304" pitchFamily="18" charset="0"/>
                <a:ea typeface="微软雅黑" panose="020B0503020204020204" pitchFamily="34" charset="-122"/>
              </a:rPr>
              <a:t>一般地区限值</a:t>
            </a:r>
            <a:r>
              <a:rPr lang="en-US" altLang="zh-CN" sz="2000" noProof="1">
                <a:latin typeface="Times New Roman" panose="02020603050405020304" pitchFamily="18" charset="0"/>
                <a:ea typeface="微软雅黑" panose="020B0503020204020204" pitchFamily="34" charset="-122"/>
              </a:rPr>
              <a:t>(</a:t>
            </a:r>
            <a:r>
              <a:rPr lang="en-US" altLang="en-US" sz="2000" noProof="1">
                <a:latin typeface="Times New Roman" panose="02020603050405020304" pitchFamily="18" charset="0"/>
                <a:ea typeface="微软雅黑" panose="020B0503020204020204" pitchFamily="34" charset="-122"/>
              </a:rPr>
              <a:t>NMHC 100mg/m</a:t>
            </a:r>
            <a:r>
              <a:rPr lang="en-US" altLang="en-US" sz="2000" baseline="30000" noProof="1">
                <a:latin typeface="Times New Roman" panose="02020603050405020304" pitchFamily="18" charset="0"/>
                <a:ea typeface="微软雅黑" panose="020B0503020204020204" pitchFamily="34" charset="-122"/>
              </a:rPr>
              <a:t>3</a:t>
            </a:r>
            <a:r>
              <a:rPr lang="en-US" altLang="zh-CN" sz="2000" noProof="1">
                <a:latin typeface="Times New Roman" panose="02020603050405020304" pitchFamily="18" charset="0"/>
                <a:ea typeface="微软雅黑" panose="020B0503020204020204" pitchFamily="34" charset="-122"/>
              </a:rPr>
              <a:t> )</a:t>
            </a:r>
          </a:p>
          <a:p>
            <a:pPr marL="285750" indent="-285750">
              <a:lnSpc>
                <a:spcPct val="150000"/>
              </a:lnSpc>
              <a:spcBef>
                <a:spcPts val="600"/>
              </a:spcBef>
              <a:spcAft>
                <a:spcPts val="600"/>
              </a:spcAft>
              <a:buFontTx/>
              <a:buChar char="-"/>
              <a:defRPr/>
            </a:pPr>
            <a:r>
              <a:rPr lang="zh-CN" altLang="en-US" sz="2000" noProof="1">
                <a:latin typeface="Times New Roman" panose="02020603050405020304" pitchFamily="18" charset="0"/>
                <a:ea typeface="微软雅黑" panose="020B0503020204020204" pitchFamily="34" charset="-122"/>
              </a:rPr>
              <a:t>溶剂型产品：活性炭吸附</a:t>
            </a:r>
            <a:r>
              <a:rPr lang="en-US" altLang="zh-CN" sz="2000" noProof="1">
                <a:latin typeface="Times New Roman" panose="02020603050405020304" pitchFamily="18" charset="0"/>
                <a:ea typeface="微软雅黑" panose="020B0503020204020204" pitchFamily="34" charset="-122"/>
              </a:rPr>
              <a:t>-</a:t>
            </a:r>
            <a:r>
              <a:rPr lang="zh-CN" altLang="en-US" sz="2000" noProof="1">
                <a:latin typeface="Times New Roman" panose="02020603050405020304" pitchFamily="18" charset="0"/>
                <a:ea typeface="微软雅黑" panose="020B0503020204020204" pitchFamily="34" charset="-122"/>
              </a:rPr>
              <a:t>脱附</a:t>
            </a:r>
            <a:r>
              <a:rPr lang="en-US" altLang="zh-CN" sz="2000" noProof="1">
                <a:latin typeface="Times New Roman" panose="02020603050405020304" pitchFamily="18" charset="0"/>
                <a:ea typeface="微软雅黑" panose="020B0503020204020204" pitchFamily="34" charset="-122"/>
              </a:rPr>
              <a:t>-</a:t>
            </a:r>
            <a:r>
              <a:rPr lang="zh-CN" altLang="en-US" sz="2000" noProof="1">
                <a:latin typeface="Times New Roman" panose="02020603050405020304" pitchFamily="18" charset="0"/>
                <a:ea typeface="微软雅黑" panose="020B0503020204020204" pitchFamily="34" charset="-122"/>
              </a:rPr>
              <a:t>催化</a:t>
            </a:r>
            <a:r>
              <a:rPr lang="en-US" altLang="zh-CN" sz="2000" noProof="1">
                <a:latin typeface="Times New Roman" panose="02020603050405020304" pitchFamily="18" charset="0"/>
                <a:ea typeface="微软雅黑" panose="020B0503020204020204" pitchFamily="34" charset="-122"/>
              </a:rPr>
              <a:t>/</a:t>
            </a:r>
            <a:r>
              <a:rPr lang="zh-CN" altLang="en-US" sz="2000" noProof="1">
                <a:latin typeface="Times New Roman" panose="02020603050405020304" pitchFamily="18" charset="0"/>
                <a:ea typeface="微软雅黑" panose="020B0503020204020204" pitchFamily="34" charset="-122"/>
              </a:rPr>
              <a:t>热力氧化；直接</a:t>
            </a:r>
            <a:r>
              <a:rPr lang="en-US" altLang="en-US" sz="2000" noProof="1">
                <a:latin typeface="Times New Roman" panose="02020603050405020304" pitchFamily="18" charset="0"/>
                <a:ea typeface="微软雅黑" panose="020B0503020204020204" pitchFamily="34" charset="-122"/>
              </a:rPr>
              <a:t>RTO</a:t>
            </a:r>
            <a:r>
              <a:rPr lang="zh-CN" altLang="en-US" sz="2000" noProof="1">
                <a:latin typeface="Times New Roman" panose="02020603050405020304" pitchFamily="18" charset="0"/>
                <a:ea typeface="微软雅黑" panose="020B0503020204020204" pitchFamily="34" charset="-122"/>
              </a:rPr>
              <a:t>；直接催化氧化；吸收</a:t>
            </a:r>
            <a:r>
              <a:rPr lang="en-US" altLang="zh-CN" sz="2000" noProof="1">
                <a:latin typeface="Times New Roman" panose="02020603050405020304" pitchFamily="18" charset="0"/>
                <a:ea typeface="微软雅黑" panose="020B0503020204020204" pitchFamily="34" charset="-122"/>
              </a:rPr>
              <a:t>-</a:t>
            </a:r>
            <a:r>
              <a:rPr lang="zh-CN" altLang="en-US" sz="2000" noProof="1">
                <a:latin typeface="Times New Roman" panose="02020603050405020304" pitchFamily="18" charset="0"/>
                <a:ea typeface="微软雅黑" panose="020B0503020204020204" pitchFamily="34" charset="-122"/>
              </a:rPr>
              <a:t>氧化技术等技术。</a:t>
            </a:r>
            <a:endParaRPr lang="en-US" altLang="zh-CN" sz="2000" noProof="1">
              <a:latin typeface="Times New Roman" panose="02020603050405020304" pitchFamily="18" charset="0"/>
              <a:ea typeface="微软雅黑" panose="020B0503020204020204" pitchFamily="34" charset="-122"/>
            </a:endParaRPr>
          </a:p>
          <a:p>
            <a:pPr marL="285750" indent="-285750">
              <a:lnSpc>
                <a:spcPct val="150000"/>
              </a:lnSpc>
              <a:spcBef>
                <a:spcPts val="600"/>
              </a:spcBef>
              <a:spcAft>
                <a:spcPts val="600"/>
              </a:spcAft>
              <a:buFontTx/>
              <a:buChar char="-"/>
              <a:defRPr/>
            </a:pPr>
            <a:r>
              <a:rPr lang="zh-CN" altLang="en-US" sz="2000" noProof="1">
                <a:latin typeface="Times New Roman" panose="02020603050405020304" pitchFamily="18" charset="0"/>
                <a:ea typeface="微软雅黑" panose="020B0503020204020204" pitchFamily="34" charset="-122"/>
              </a:rPr>
              <a:t>水性产品：吸收</a:t>
            </a:r>
            <a:r>
              <a:rPr lang="en-US" altLang="zh-CN" sz="2000" noProof="1">
                <a:latin typeface="Times New Roman" panose="02020603050405020304" pitchFamily="18" charset="0"/>
                <a:ea typeface="微软雅黑" panose="020B0503020204020204" pitchFamily="34" charset="-122"/>
              </a:rPr>
              <a:t>-</a:t>
            </a:r>
            <a:r>
              <a:rPr lang="zh-CN" altLang="en-US" sz="2000" noProof="1">
                <a:latin typeface="Times New Roman" panose="02020603050405020304" pitchFamily="18" charset="0"/>
                <a:ea typeface="微软雅黑" panose="020B0503020204020204" pitchFamily="34" charset="-122"/>
              </a:rPr>
              <a:t>光催化</a:t>
            </a:r>
            <a:r>
              <a:rPr lang="en-US" altLang="zh-CN" sz="2000" noProof="1">
                <a:latin typeface="Times New Roman" panose="02020603050405020304" pitchFamily="18" charset="0"/>
                <a:ea typeface="微软雅黑" panose="020B0503020204020204" pitchFamily="34" charset="-122"/>
              </a:rPr>
              <a:t>/</a:t>
            </a:r>
            <a:r>
              <a:rPr lang="zh-CN" altLang="en-US" sz="2000" noProof="1">
                <a:latin typeface="Times New Roman" panose="02020603050405020304" pitchFamily="18" charset="0"/>
                <a:ea typeface="微软雅黑" panose="020B0503020204020204" pitchFamily="34" charset="-122"/>
              </a:rPr>
              <a:t>等离子体；直接催化氧化、吸收</a:t>
            </a:r>
            <a:r>
              <a:rPr lang="en-US" altLang="zh-CN" sz="2000" noProof="1">
                <a:latin typeface="Times New Roman" panose="02020603050405020304" pitchFamily="18" charset="0"/>
                <a:ea typeface="微软雅黑" panose="020B0503020204020204" pitchFamily="34" charset="-122"/>
              </a:rPr>
              <a:t>-</a:t>
            </a:r>
            <a:r>
              <a:rPr lang="zh-CN" altLang="en-US" sz="2000" noProof="1">
                <a:latin typeface="Times New Roman" panose="02020603050405020304" pitchFamily="18" charset="0"/>
                <a:ea typeface="微软雅黑" panose="020B0503020204020204" pitchFamily="34" charset="-122"/>
              </a:rPr>
              <a:t>活性炭吸附等技术可以实现达标排放。</a:t>
            </a:r>
            <a:endParaRPr lang="en-US" altLang="zh-CN" sz="2000" noProof="1">
              <a:latin typeface="Times New Roman" panose="02020603050405020304" pitchFamily="18" charset="0"/>
              <a:ea typeface="微软雅黑" panose="020B0503020204020204" pitchFamily="34" charset="-122"/>
            </a:endParaRPr>
          </a:p>
          <a:p>
            <a:pPr>
              <a:lnSpc>
                <a:spcPct val="150000"/>
              </a:lnSpc>
              <a:spcBef>
                <a:spcPts val="600"/>
              </a:spcBef>
              <a:spcAft>
                <a:spcPts val="600"/>
              </a:spcAft>
              <a:buFont typeface="Wingdings" panose="05000000000000000000" pitchFamily="2" charset="2"/>
              <a:buChar char="Ø"/>
              <a:defRPr/>
            </a:pPr>
            <a:r>
              <a:rPr lang="zh-CN" altLang="en-US" sz="2000" noProof="1" smtClean="0">
                <a:solidFill>
                  <a:srgbClr val="FF0000"/>
                </a:solidFill>
                <a:latin typeface="Times New Roman" panose="02020603050405020304" pitchFamily="18" charset="0"/>
                <a:ea typeface="微软雅黑" panose="020B0503020204020204" pitchFamily="34" charset="-122"/>
              </a:rPr>
              <a:t>特别</a:t>
            </a:r>
            <a:r>
              <a:rPr lang="zh-CN" altLang="en-US" sz="2000" noProof="1">
                <a:solidFill>
                  <a:srgbClr val="FF0000"/>
                </a:solidFill>
                <a:latin typeface="Times New Roman" panose="02020603050405020304" pitchFamily="18" charset="0"/>
                <a:ea typeface="微软雅黑" panose="020B0503020204020204" pitchFamily="34" charset="-122"/>
              </a:rPr>
              <a:t>排放限值</a:t>
            </a:r>
            <a:r>
              <a:rPr lang="en-US" altLang="zh-CN" sz="2000" noProof="1">
                <a:latin typeface="Times New Roman" panose="02020603050405020304" pitchFamily="18" charset="0"/>
                <a:ea typeface="微软雅黑" panose="020B0503020204020204" pitchFamily="34" charset="-122"/>
              </a:rPr>
              <a:t>(</a:t>
            </a:r>
            <a:r>
              <a:rPr lang="en-US" altLang="en-US" sz="2000" noProof="1">
                <a:latin typeface="Times New Roman" panose="02020603050405020304" pitchFamily="18" charset="0"/>
                <a:ea typeface="微软雅黑" panose="020B0503020204020204" pitchFamily="34" charset="-122"/>
              </a:rPr>
              <a:t>NMHC 60mg/</a:t>
            </a:r>
            <a:r>
              <a:rPr lang="en-US" altLang="zh-CN" sz="2000" noProof="1">
                <a:latin typeface="Times New Roman" panose="02020603050405020304" pitchFamily="18" charset="0"/>
                <a:ea typeface="微软雅黑" panose="020B0503020204020204" pitchFamily="34" charset="-122"/>
              </a:rPr>
              <a:t> </a:t>
            </a:r>
            <a:r>
              <a:rPr lang="en-US" altLang="en-US" sz="2000" noProof="1">
                <a:latin typeface="Times New Roman" panose="02020603050405020304" pitchFamily="18" charset="0"/>
                <a:ea typeface="微软雅黑" panose="020B0503020204020204" pitchFamily="34" charset="-122"/>
              </a:rPr>
              <a:t>m</a:t>
            </a:r>
            <a:r>
              <a:rPr lang="en-US" altLang="en-US" sz="2000" baseline="30000" noProof="1">
                <a:latin typeface="Times New Roman" panose="02020603050405020304" pitchFamily="18" charset="0"/>
                <a:ea typeface="微软雅黑" panose="020B0503020204020204" pitchFamily="34" charset="-122"/>
              </a:rPr>
              <a:t>3</a:t>
            </a:r>
            <a:r>
              <a:rPr lang="en-US" altLang="zh-CN" sz="2000" noProof="1">
                <a:latin typeface="Times New Roman" panose="02020603050405020304" pitchFamily="18" charset="0"/>
                <a:ea typeface="微软雅黑" panose="020B0503020204020204" pitchFamily="34" charset="-122"/>
              </a:rPr>
              <a:t> )</a:t>
            </a:r>
          </a:p>
          <a:p>
            <a:pPr>
              <a:lnSpc>
                <a:spcPct val="150000"/>
              </a:lnSpc>
              <a:spcBef>
                <a:spcPts val="600"/>
              </a:spcBef>
              <a:spcAft>
                <a:spcPts val="600"/>
              </a:spcAft>
              <a:buFont typeface="Arial" panose="020B0604020202020204" pitchFamily="34" charset="0"/>
              <a:buNone/>
              <a:defRPr/>
            </a:pPr>
            <a:r>
              <a:rPr lang="en-US" altLang="zh-CN" sz="2000" noProof="1">
                <a:latin typeface="Times New Roman" panose="02020603050405020304" pitchFamily="18" charset="0"/>
                <a:ea typeface="微软雅黑" panose="020B0503020204020204" pitchFamily="34" charset="-122"/>
              </a:rPr>
              <a:t>-</a:t>
            </a:r>
            <a:r>
              <a:rPr lang="zh-CN" altLang="en-US" sz="2000" noProof="1">
                <a:latin typeface="Times New Roman" panose="02020603050405020304" pitchFamily="18" charset="0"/>
                <a:ea typeface="微软雅黑" panose="020B0503020204020204" pitchFamily="34" charset="-122"/>
              </a:rPr>
              <a:t>溶剂型产品：</a:t>
            </a:r>
            <a:r>
              <a:rPr lang="zh-CN" altLang="zh-CN" sz="2000" noProof="1">
                <a:latin typeface="Times New Roman" panose="02020603050405020304" pitchFamily="18" charset="0"/>
                <a:ea typeface="微软雅黑" panose="020B0503020204020204" pitchFamily="34" charset="-122"/>
              </a:rPr>
              <a:t>采用蓄热燃烧</a:t>
            </a:r>
            <a:r>
              <a:rPr lang="en-US" altLang="zh-CN" sz="2000" noProof="1">
                <a:latin typeface="Times New Roman" panose="02020603050405020304" pitchFamily="18" charset="0"/>
                <a:ea typeface="微软雅黑" panose="020B0503020204020204" pitchFamily="34" charset="-122"/>
              </a:rPr>
              <a:t>(RTO) </a:t>
            </a:r>
            <a:r>
              <a:rPr lang="zh-CN" altLang="zh-CN" sz="2000" noProof="1">
                <a:latin typeface="Times New Roman" panose="02020603050405020304" pitchFamily="18" charset="0"/>
                <a:ea typeface="微软雅黑" panose="020B0503020204020204" pitchFamily="34" charset="-122"/>
              </a:rPr>
              <a:t>、蓄热催化</a:t>
            </a:r>
            <a:r>
              <a:rPr lang="en-US" altLang="zh-CN" sz="2000" noProof="1">
                <a:latin typeface="Times New Roman" panose="02020603050405020304" pitchFamily="18" charset="0"/>
                <a:ea typeface="微软雅黑" panose="020B0503020204020204" pitchFamily="34" charset="-122"/>
              </a:rPr>
              <a:t>(RCO)</a:t>
            </a:r>
            <a:r>
              <a:rPr lang="zh-CN" altLang="zh-CN" sz="2000" noProof="1">
                <a:latin typeface="Times New Roman" panose="02020603050405020304" pitchFamily="18" charset="0"/>
                <a:ea typeface="微软雅黑" panose="020B0503020204020204" pitchFamily="34" charset="-122"/>
              </a:rPr>
              <a:t>直接燃烧（</a:t>
            </a:r>
            <a:r>
              <a:rPr lang="en-US" altLang="zh-CN" sz="2000" noProof="1">
                <a:latin typeface="Times New Roman" panose="02020603050405020304" pitchFamily="18" charset="0"/>
                <a:ea typeface="微软雅黑" panose="020B0503020204020204" pitchFamily="34" charset="-122"/>
              </a:rPr>
              <a:t>TO</a:t>
            </a:r>
            <a:r>
              <a:rPr lang="zh-CN" altLang="zh-CN" sz="2000" noProof="1">
                <a:latin typeface="Times New Roman" panose="02020603050405020304" pitchFamily="18" charset="0"/>
                <a:ea typeface="微软雅黑" panose="020B0503020204020204" pitchFamily="34" charset="-122"/>
              </a:rPr>
              <a:t>）以及吸附</a:t>
            </a:r>
            <a:r>
              <a:rPr lang="en-US" altLang="zh-CN" sz="2000" noProof="1">
                <a:latin typeface="Times New Roman" panose="02020603050405020304" pitchFamily="18" charset="0"/>
                <a:ea typeface="微软雅黑" panose="020B0503020204020204" pitchFamily="34" charset="-122"/>
              </a:rPr>
              <a:t>-</a:t>
            </a:r>
            <a:r>
              <a:rPr lang="zh-CN" altLang="zh-CN" sz="2000" noProof="1">
                <a:latin typeface="Times New Roman" panose="02020603050405020304" pitchFamily="18" charset="0"/>
                <a:ea typeface="微软雅黑" panose="020B0503020204020204" pitchFamily="34" charset="-122"/>
              </a:rPr>
              <a:t>脱附</a:t>
            </a:r>
            <a:r>
              <a:rPr lang="en-US" altLang="zh-CN" sz="2000" noProof="1">
                <a:latin typeface="Times New Roman" panose="02020603050405020304" pitchFamily="18" charset="0"/>
                <a:ea typeface="微软雅黑" panose="020B0503020204020204" pitchFamily="34" charset="-122"/>
              </a:rPr>
              <a:t>-</a:t>
            </a:r>
            <a:r>
              <a:rPr lang="zh-CN" altLang="zh-CN" sz="2000" noProof="1">
                <a:latin typeface="Times New Roman" panose="02020603050405020304" pitchFamily="18" charset="0"/>
                <a:ea typeface="微软雅黑" panose="020B0503020204020204" pitchFamily="34" charset="-122"/>
              </a:rPr>
              <a:t>焚烧等组合技术才能实现长期稳定达标</a:t>
            </a:r>
            <a:r>
              <a:rPr lang="zh-CN" altLang="en-US" sz="2000" noProof="1">
                <a:latin typeface="Times New Roman" panose="02020603050405020304" pitchFamily="18" charset="0"/>
                <a:ea typeface="微软雅黑" panose="020B0503020204020204" pitchFamily="34" charset="-122"/>
              </a:rPr>
              <a:t>；基于</a:t>
            </a:r>
            <a:r>
              <a:rPr lang="en-US" altLang="zh-CN" sz="2000" noProof="1">
                <a:latin typeface="Times New Roman" panose="02020603050405020304" pitchFamily="18" charset="0"/>
                <a:ea typeface="微软雅黑" panose="020B0503020204020204" pitchFamily="34" charset="-122"/>
              </a:rPr>
              <a:t>VOCs</a:t>
            </a:r>
            <a:r>
              <a:rPr lang="zh-CN" altLang="en-US" sz="2000" noProof="1">
                <a:latin typeface="Times New Roman" panose="02020603050405020304" pitchFamily="18" charset="0"/>
                <a:ea typeface="微软雅黑" panose="020B0503020204020204" pitchFamily="34" charset="-122"/>
              </a:rPr>
              <a:t>物种，提高催化氧化</a:t>
            </a:r>
            <a:r>
              <a:rPr lang="en-US" altLang="zh-CN" sz="2000" noProof="1">
                <a:latin typeface="Times New Roman" panose="02020603050405020304" pitchFamily="18" charset="0"/>
                <a:ea typeface="微软雅黑" panose="020B0503020204020204" pitchFamily="34" charset="-122"/>
              </a:rPr>
              <a:t>/</a:t>
            </a:r>
            <a:r>
              <a:rPr lang="zh-CN" altLang="en-US" sz="2000" noProof="1">
                <a:latin typeface="Times New Roman" panose="02020603050405020304" pitchFamily="18" charset="0"/>
                <a:ea typeface="微软雅黑" panose="020B0503020204020204" pitchFamily="34" charset="-122"/>
              </a:rPr>
              <a:t>热氧化装置的停留时间；提高催化剂的催化性能；强化化学氧化吸收；加强自动化控制装置强化运行管理。</a:t>
            </a:r>
            <a:endParaRPr lang="en-US" altLang="zh-CN" sz="2000" noProof="1">
              <a:latin typeface="Times New Roman" panose="02020603050405020304" pitchFamily="18" charset="0"/>
              <a:ea typeface="微软雅黑" panose="020B0503020204020204" pitchFamily="34" charset="-122"/>
            </a:endParaRPr>
          </a:p>
          <a:p>
            <a:pPr>
              <a:lnSpc>
                <a:spcPct val="150000"/>
              </a:lnSpc>
              <a:spcBef>
                <a:spcPts val="600"/>
              </a:spcBef>
              <a:spcAft>
                <a:spcPts val="600"/>
              </a:spcAft>
              <a:buFont typeface="Arial" panose="020B0604020202020204" pitchFamily="34" charset="0"/>
              <a:buNone/>
              <a:defRPr/>
            </a:pPr>
            <a:r>
              <a:rPr lang="en-US" altLang="zh-CN" sz="2000" noProof="1">
                <a:latin typeface="Times New Roman" panose="02020603050405020304" pitchFamily="18" charset="0"/>
                <a:ea typeface="微软雅黑" panose="020B0503020204020204" pitchFamily="34" charset="-122"/>
              </a:rPr>
              <a:t>--</a:t>
            </a:r>
            <a:r>
              <a:rPr lang="zh-CN" altLang="en-US" sz="2000" noProof="1">
                <a:latin typeface="Times New Roman" panose="02020603050405020304" pitchFamily="18" charset="0"/>
                <a:ea typeface="微软雅黑" panose="020B0503020204020204" pitchFamily="34" charset="-122"/>
              </a:rPr>
              <a:t>水性产品：可以通过强化吸收</a:t>
            </a:r>
            <a:r>
              <a:rPr lang="en-US" altLang="zh-CN" sz="2000" noProof="1">
                <a:latin typeface="Times New Roman" panose="02020603050405020304" pitchFamily="18" charset="0"/>
                <a:ea typeface="微软雅黑" panose="020B0503020204020204" pitchFamily="34" charset="-122"/>
              </a:rPr>
              <a:t>-</a:t>
            </a:r>
            <a:r>
              <a:rPr lang="zh-CN" altLang="en-US" sz="2000" noProof="1">
                <a:latin typeface="Times New Roman" panose="02020603050405020304" pitchFamily="18" charset="0"/>
                <a:ea typeface="微软雅黑" panose="020B0503020204020204" pitchFamily="34" charset="-122"/>
              </a:rPr>
              <a:t>氧化；吸收</a:t>
            </a:r>
            <a:r>
              <a:rPr lang="en-US" altLang="zh-CN" sz="2000" noProof="1">
                <a:latin typeface="Times New Roman" panose="02020603050405020304" pitchFamily="18" charset="0"/>
                <a:ea typeface="微软雅黑" panose="020B0503020204020204" pitchFamily="34" charset="-122"/>
              </a:rPr>
              <a:t>-</a:t>
            </a:r>
            <a:r>
              <a:rPr lang="zh-CN" altLang="en-US" sz="2000" noProof="1">
                <a:latin typeface="Times New Roman" panose="02020603050405020304" pitchFamily="18" charset="0"/>
                <a:ea typeface="微软雅黑" panose="020B0503020204020204" pitchFamily="34" charset="-122"/>
              </a:rPr>
              <a:t>脱附</a:t>
            </a:r>
            <a:r>
              <a:rPr lang="en-US" altLang="zh-CN" sz="2000" noProof="1">
                <a:latin typeface="Times New Roman" panose="02020603050405020304" pitchFamily="18" charset="0"/>
                <a:ea typeface="微软雅黑" panose="020B0503020204020204" pitchFamily="34" charset="-122"/>
              </a:rPr>
              <a:t>-</a:t>
            </a:r>
            <a:r>
              <a:rPr lang="zh-CN" altLang="en-US" sz="2000" noProof="1">
                <a:latin typeface="Times New Roman" panose="02020603050405020304" pitchFamily="18" charset="0"/>
                <a:ea typeface="微软雅黑" panose="020B0503020204020204" pitchFamily="34" charset="-122"/>
              </a:rPr>
              <a:t>催化氧化技术的运行参数或者优化组织技术；强化化学氧化吸收；加强自动化控制装置强化运行管理。</a:t>
            </a:r>
            <a:endParaRPr lang="en-US" altLang="zh-CN" sz="2000" noProof="1">
              <a:solidFill>
                <a:srgbClr val="C00000"/>
              </a:solidFill>
              <a:latin typeface="Times New Roman" panose="02020603050405020304" pitchFamily="18" charset="0"/>
              <a:ea typeface="微软雅黑" panose="020B0503020204020204" pitchFamily="34" charset="-122"/>
            </a:endParaRPr>
          </a:p>
          <a:p>
            <a:pPr>
              <a:lnSpc>
                <a:spcPct val="150000"/>
              </a:lnSpc>
              <a:buFont typeface="Arial" panose="020B0604020202020204" pitchFamily="34" charset="0"/>
              <a:buNone/>
              <a:defRPr/>
            </a:pPr>
            <a:endParaRPr lang="zh-CN" altLang="en-US" sz="2000" noProof="1">
              <a:ea typeface="微软雅黑" panose="020B0503020204020204" pitchFamily="34" charset="-122"/>
            </a:endParaRPr>
          </a:p>
        </p:txBody>
      </p:sp>
    </p:spTree>
    <p:extLst>
      <p:ext uri="{BB962C8B-B14F-4D97-AF65-F5344CB8AC3E}">
        <p14:creationId xmlns:p14="http://schemas.microsoft.com/office/powerpoint/2010/main" val="277069309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551384" y="116632"/>
            <a:ext cx="8229600" cy="709613"/>
          </a:xfrm>
        </p:spPr>
        <p:txBody>
          <a:bodyPr anchor="b"/>
          <a:lstStyle/>
          <a:p>
            <a:pPr algn="l" eaLnBrk="1" hangingPunct="1"/>
            <a:r>
              <a:rPr lang="en-US" altLang="zh-CN" sz="3200" b="1" dirty="0" smtClean="0">
                <a:solidFill>
                  <a:schemeClr val="tx2"/>
                </a:solidFill>
                <a:latin typeface="微软雅黑" panose="020B0503020204020204" pitchFamily="34" charset="-122"/>
              </a:rPr>
              <a:t>3</a:t>
            </a:r>
            <a:r>
              <a:rPr lang="zh-CN" altLang="en-US" sz="3200" b="1" dirty="0" smtClean="0">
                <a:solidFill>
                  <a:schemeClr val="tx2"/>
                </a:solidFill>
              </a:rPr>
              <a:t>、</a:t>
            </a:r>
            <a:r>
              <a:rPr lang="zh-CN" altLang="en-US" sz="3200" b="1" dirty="0">
                <a:solidFill>
                  <a:schemeClr val="tx2"/>
                </a:solidFill>
              </a:rPr>
              <a:t>资源综合利用技术</a:t>
            </a:r>
            <a:endParaRPr lang="zh-CN" altLang="en-US" sz="3200" b="1" dirty="0">
              <a:solidFill>
                <a:srgbClr val="FF0000"/>
              </a:solidFill>
            </a:endParaRPr>
          </a:p>
        </p:txBody>
      </p:sp>
      <p:pic>
        <p:nvPicPr>
          <p:cNvPr id="3" name="图片 2"/>
          <p:cNvPicPr>
            <a:picLocks noChangeAspect="1"/>
          </p:cNvPicPr>
          <p:nvPr/>
        </p:nvPicPr>
        <p:blipFill>
          <a:blip r:embed="rId3"/>
          <a:stretch>
            <a:fillRect/>
          </a:stretch>
        </p:blipFill>
        <p:spPr>
          <a:xfrm>
            <a:off x="694284" y="1011642"/>
            <a:ext cx="7943800" cy="5846358"/>
          </a:xfrm>
          <a:prstGeom prst="rect">
            <a:avLst/>
          </a:prstGeom>
        </p:spPr>
      </p:pic>
    </p:spTree>
    <p:extLst>
      <p:ext uri="{BB962C8B-B14F-4D97-AF65-F5344CB8AC3E}">
        <p14:creationId xmlns:p14="http://schemas.microsoft.com/office/powerpoint/2010/main" val="200546417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479376" y="116632"/>
            <a:ext cx="8697912" cy="709613"/>
          </a:xfrm>
        </p:spPr>
        <p:txBody>
          <a:bodyPr anchor="b">
            <a:normAutofit fontScale="90000"/>
          </a:bodyPr>
          <a:lstStyle/>
          <a:p>
            <a:r>
              <a:rPr lang="en-US" altLang="zh-CN" sz="3200" b="1" dirty="0" smtClean="0">
                <a:solidFill>
                  <a:schemeClr val="tx2"/>
                </a:solidFill>
                <a:latin typeface="微软雅黑" panose="020B0503020204020204" pitchFamily="34" charset="-122"/>
              </a:rPr>
              <a:t>3</a:t>
            </a:r>
            <a:r>
              <a:rPr lang="zh-CN" altLang="en-US" sz="3200" b="1" dirty="0" smtClean="0">
                <a:solidFill>
                  <a:schemeClr val="tx2"/>
                </a:solidFill>
              </a:rPr>
              <a:t>、</a:t>
            </a:r>
            <a:r>
              <a:rPr lang="zh-CN" altLang="en-US" sz="3200" b="1" dirty="0">
                <a:solidFill>
                  <a:schemeClr val="tx2"/>
                </a:solidFill>
              </a:rPr>
              <a:t>资源回收利用技术</a:t>
            </a:r>
            <a:r>
              <a:rPr lang="zh-CN" altLang="en-US" sz="3200" b="1" dirty="0" smtClean="0">
                <a:solidFill>
                  <a:schemeClr val="tx2"/>
                </a:solidFill>
              </a:rPr>
              <a:t>：</a:t>
            </a:r>
            <a:r>
              <a:rPr lang="zh-CN" altLang="en-US" sz="3200" b="1" dirty="0">
                <a:solidFill>
                  <a:srgbClr val="FF0000"/>
                </a:solidFill>
                <a:ea typeface="黑体" panose="02010609060101010101" pitchFamily="49" charset="-122"/>
              </a:rPr>
              <a:t>混合溶剂连续化回收技术</a:t>
            </a:r>
            <a:endParaRPr lang="zh-CN" altLang="en-US" sz="3200" b="1" dirty="0">
              <a:solidFill>
                <a:schemeClr val="tx2"/>
              </a:solidFill>
            </a:endParaRPr>
          </a:p>
        </p:txBody>
      </p:sp>
      <p:pic>
        <p:nvPicPr>
          <p:cNvPr id="4" name="图片 3"/>
          <p:cNvPicPr>
            <a:picLocks noChangeAspect="1"/>
          </p:cNvPicPr>
          <p:nvPr/>
        </p:nvPicPr>
        <p:blipFill>
          <a:blip r:embed="rId3"/>
          <a:stretch>
            <a:fillRect/>
          </a:stretch>
        </p:blipFill>
        <p:spPr>
          <a:xfrm>
            <a:off x="335360" y="1124744"/>
            <a:ext cx="5785099" cy="3888432"/>
          </a:xfrm>
          <a:prstGeom prst="rect">
            <a:avLst/>
          </a:prstGeom>
        </p:spPr>
      </p:pic>
      <p:sp>
        <p:nvSpPr>
          <p:cNvPr id="3" name="矩形 2"/>
          <p:cNvSpPr/>
          <p:nvPr/>
        </p:nvSpPr>
        <p:spPr>
          <a:xfrm>
            <a:off x="486453" y="6381328"/>
            <a:ext cx="2741456" cy="369332"/>
          </a:xfrm>
          <a:prstGeom prst="rect">
            <a:avLst/>
          </a:prstGeom>
        </p:spPr>
        <p:txBody>
          <a:bodyPr wrap="none">
            <a:spAutoFit/>
          </a:bodyPr>
          <a:lstStyle/>
          <a:p>
            <a:r>
              <a:rPr lang="zh-CN" altLang="en-US" b="1" dirty="0" smtClean="0">
                <a:solidFill>
                  <a:schemeClr val="tx2"/>
                </a:solidFill>
              </a:rPr>
              <a:t>华东理工大学漆志文团队</a:t>
            </a:r>
            <a:endParaRPr lang="zh-CN" altLang="en-US" b="1" dirty="0">
              <a:solidFill>
                <a:schemeClr val="tx2"/>
              </a:solidFill>
            </a:endParaRPr>
          </a:p>
        </p:txBody>
      </p:sp>
      <p:pic>
        <p:nvPicPr>
          <p:cNvPr id="5" name="图片 4"/>
          <p:cNvPicPr>
            <a:picLocks noChangeAspect="1"/>
          </p:cNvPicPr>
          <p:nvPr/>
        </p:nvPicPr>
        <p:blipFill>
          <a:blip r:embed="rId4"/>
          <a:stretch>
            <a:fillRect/>
          </a:stretch>
        </p:blipFill>
        <p:spPr>
          <a:xfrm>
            <a:off x="6960096" y="1042279"/>
            <a:ext cx="4250885" cy="2702014"/>
          </a:xfrm>
          <a:prstGeom prst="rect">
            <a:avLst/>
          </a:prstGeom>
        </p:spPr>
      </p:pic>
      <p:sp>
        <p:nvSpPr>
          <p:cNvPr id="6" name="矩形 5"/>
          <p:cNvSpPr/>
          <p:nvPr/>
        </p:nvSpPr>
        <p:spPr>
          <a:xfrm>
            <a:off x="695400" y="5445224"/>
            <a:ext cx="4031873" cy="646331"/>
          </a:xfrm>
          <a:prstGeom prst="rect">
            <a:avLst/>
          </a:prstGeom>
        </p:spPr>
        <p:txBody>
          <a:bodyPr wrap="none">
            <a:spAutoFit/>
          </a:bodyPr>
          <a:lstStyle/>
          <a:p>
            <a:pPr>
              <a:lnSpc>
                <a:spcPct val="150000"/>
              </a:lnSpc>
            </a:pPr>
            <a:r>
              <a:rPr lang="zh-CN" altLang="en-US" sz="2400" dirty="0">
                <a:latin typeface="黑体" panose="02010609060101010101" pitchFamily="49" charset="-122"/>
                <a:ea typeface="黑体" panose="02010609060101010101" pitchFamily="49" charset="-122"/>
              </a:rPr>
              <a:t>回收</a:t>
            </a:r>
            <a:r>
              <a:rPr lang="en-US" altLang="zh-CN" sz="2400" dirty="0">
                <a:latin typeface="黑体" panose="02010609060101010101" pitchFamily="49" charset="-122"/>
                <a:ea typeface="黑体" panose="02010609060101010101" pitchFamily="49" charset="-122"/>
              </a:rPr>
              <a:t>80%-95%</a:t>
            </a:r>
            <a:r>
              <a:rPr lang="zh-CN" altLang="en-US" sz="2400" dirty="0">
                <a:latin typeface="黑体" panose="02010609060101010101" pitchFamily="49" charset="-122"/>
                <a:ea typeface="黑体" panose="02010609060101010101" pitchFamily="49" charset="-122"/>
              </a:rPr>
              <a:t>溶剂，进行</a:t>
            </a:r>
            <a:r>
              <a:rPr lang="zh-CN" altLang="en-US" sz="2400" dirty="0">
                <a:solidFill>
                  <a:srgbClr val="0000FF"/>
                </a:solidFill>
                <a:latin typeface="黑体" panose="02010609060101010101" pitchFamily="49" charset="-122"/>
                <a:ea typeface="黑体" panose="02010609060101010101" pitchFamily="49" charset="-122"/>
              </a:rPr>
              <a:t>套用</a:t>
            </a:r>
            <a:endParaRPr lang="en-US" altLang="zh-CN" sz="2400" dirty="0">
              <a:solidFill>
                <a:srgbClr val="0000FF"/>
              </a:solidFill>
              <a:latin typeface="黑体" panose="02010609060101010101" pitchFamily="49" charset="-122"/>
              <a:ea typeface="黑体" panose="02010609060101010101" pitchFamily="49" charset="-122"/>
            </a:endParaRPr>
          </a:p>
        </p:txBody>
      </p:sp>
      <p:sp>
        <p:nvSpPr>
          <p:cNvPr id="9" name="Rectangle 1"/>
          <p:cNvSpPr>
            <a:spLocks noChangeArrowheads="1"/>
          </p:cNvSpPr>
          <p:nvPr/>
        </p:nvSpPr>
        <p:spPr bwMode="auto">
          <a:xfrm>
            <a:off x="6060599" y="3846810"/>
            <a:ext cx="6049878" cy="26776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buFont typeface="Wingdings" panose="05000000000000000000" pitchFamily="2" charset="2"/>
              <a:buChar char="l"/>
            </a:pPr>
            <a:r>
              <a:rPr lang="zh-CN" altLang="en-US" sz="1600" dirty="0">
                <a:latin typeface="黑体" panose="02010609060101010101" pitchFamily="49" charset="-122"/>
                <a:ea typeface="黑体" panose="02010609060101010101" pitchFamily="49" charset="-122"/>
              </a:rPr>
              <a:t>四氢呋喃</a:t>
            </a:r>
            <a:r>
              <a:rPr lang="en-US" altLang="zh-CN" sz="1600" dirty="0">
                <a:latin typeface="黑体" panose="02010609060101010101" pitchFamily="49" charset="-122"/>
                <a:ea typeface="黑体" panose="02010609060101010101" pitchFamily="49" charset="-122"/>
              </a:rPr>
              <a:t>-</a:t>
            </a:r>
            <a:r>
              <a:rPr lang="zh-CN" altLang="en-US" sz="1600" dirty="0" smtClean="0">
                <a:latin typeface="黑体" panose="02010609060101010101" pitchFamily="49" charset="-122"/>
                <a:ea typeface="黑体" panose="02010609060101010101" pitchFamily="49" charset="-122"/>
              </a:rPr>
              <a:t>甲醇、四氢呋喃</a:t>
            </a:r>
            <a:r>
              <a:rPr lang="en-US" altLang="zh-CN" sz="1600" dirty="0">
                <a:latin typeface="黑体" panose="02010609060101010101" pitchFamily="49" charset="-122"/>
                <a:ea typeface="黑体" panose="02010609060101010101" pitchFamily="49" charset="-122"/>
              </a:rPr>
              <a:t>-</a:t>
            </a:r>
            <a:r>
              <a:rPr lang="zh-CN" altLang="en-US" sz="1600" dirty="0" smtClean="0">
                <a:latin typeface="黑体" panose="02010609060101010101" pitchFamily="49" charset="-122"/>
                <a:ea typeface="黑体" panose="02010609060101010101" pitchFamily="49" charset="-122"/>
              </a:rPr>
              <a:t>水、</a:t>
            </a:r>
            <a:r>
              <a:rPr lang="en-US" altLang="zh-CN" sz="1600" dirty="0" smtClean="0">
                <a:latin typeface="黑体" panose="02010609060101010101" pitchFamily="49" charset="-122"/>
                <a:ea typeface="黑体" panose="02010609060101010101" pitchFamily="49" charset="-122"/>
              </a:rPr>
              <a:t>ABC-MTBE-THF-</a:t>
            </a:r>
            <a:r>
              <a:rPr lang="zh-CN" altLang="en-US" sz="1600" dirty="0">
                <a:latin typeface="黑体" panose="02010609060101010101" pitchFamily="49" charset="-122"/>
                <a:ea typeface="黑体" panose="02010609060101010101" pitchFamily="49" charset="-122"/>
              </a:rPr>
              <a:t>水</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丁酯</a:t>
            </a:r>
            <a:endParaRPr lang="en-US" altLang="zh-CN" sz="160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en-US" altLang="zh-CN" sz="1600" dirty="0">
                <a:latin typeface="黑体" panose="02010609060101010101" pitchFamily="49" charset="-122"/>
                <a:ea typeface="黑体" panose="02010609060101010101" pitchFamily="49" charset="-122"/>
              </a:rPr>
              <a:t>THF-</a:t>
            </a:r>
            <a:r>
              <a:rPr lang="zh-CN" altLang="en-US" sz="1600" dirty="0">
                <a:latin typeface="黑体" panose="02010609060101010101" pitchFamily="49" charset="-122"/>
                <a:ea typeface="黑体" panose="02010609060101010101" pitchFamily="49" charset="-122"/>
              </a:rPr>
              <a:t>甲醇</a:t>
            </a:r>
            <a:r>
              <a:rPr lang="en-US" altLang="zh-CN" sz="1600" dirty="0">
                <a:latin typeface="黑体" panose="02010609060101010101" pitchFamily="49" charset="-122"/>
                <a:ea typeface="黑体" panose="02010609060101010101" pitchFamily="49" charset="-122"/>
              </a:rPr>
              <a:t>-</a:t>
            </a:r>
            <a:r>
              <a:rPr lang="zh-CN" altLang="en-US" sz="1600" dirty="0" smtClean="0">
                <a:latin typeface="黑体" panose="02010609060101010101" pitchFamily="49" charset="-122"/>
                <a:ea typeface="黑体" panose="02010609060101010101" pitchFamily="49" charset="-122"/>
              </a:rPr>
              <a:t>正庚烷、乙腈</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水</a:t>
            </a:r>
            <a:r>
              <a:rPr lang="en-US" altLang="zh-CN" sz="1600" dirty="0">
                <a:latin typeface="黑体" panose="02010609060101010101" pitchFamily="49" charset="-122"/>
                <a:ea typeface="黑体" panose="02010609060101010101" pitchFamily="49" charset="-122"/>
              </a:rPr>
              <a:t>-</a:t>
            </a:r>
            <a:r>
              <a:rPr lang="zh-CN" altLang="en-US" sz="1600" dirty="0" smtClean="0">
                <a:latin typeface="黑体" panose="02010609060101010101" pitchFamily="49" charset="-122"/>
                <a:ea typeface="黑体" panose="02010609060101010101" pitchFamily="49" charset="-122"/>
              </a:rPr>
              <a:t>乙酸、乙酸</a:t>
            </a:r>
            <a:r>
              <a:rPr lang="zh-CN" altLang="en-US" sz="1600" dirty="0">
                <a:latin typeface="黑体" panose="02010609060101010101" pitchFamily="49" charset="-122"/>
                <a:ea typeface="黑体" panose="02010609060101010101" pitchFamily="49" charset="-122"/>
              </a:rPr>
              <a:t>乙酯</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异丙醇</a:t>
            </a:r>
            <a:endParaRPr lang="en-US" altLang="zh-CN" sz="160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en-US" sz="1600" dirty="0">
                <a:latin typeface="黑体" panose="02010609060101010101" pitchFamily="49" charset="-122"/>
                <a:ea typeface="黑体" panose="02010609060101010101" pitchFamily="49" charset="-122"/>
              </a:rPr>
              <a:t>环己烷</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四氢呋喃</a:t>
            </a:r>
            <a:r>
              <a:rPr lang="en-US" altLang="zh-CN" sz="1600" dirty="0">
                <a:latin typeface="黑体" panose="02010609060101010101" pitchFamily="49" charset="-122"/>
                <a:ea typeface="黑体" panose="02010609060101010101" pitchFamily="49" charset="-122"/>
              </a:rPr>
              <a:t>-</a:t>
            </a:r>
            <a:r>
              <a:rPr lang="zh-CN" altLang="en-US" sz="1600" dirty="0" smtClean="0">
                <a:latin typeface="黑体" panose="02010609060101010101" pitchFamily="49" charset="-122"/>
                <a:ea typeface="黑体" panose="02010609060101010101" pitchFamily="49" charset="-122"/>
              </a:rPr>
              <a:t>甲醚、醋酸</a:t>
            </a:r>
            <a:r>
              <a:rPr lang="zh-CN" altLang="en-US" sz="1600" dirty="0">
                <a:latin typeface="黑体" panose="02010609060101010101" pitchFamily="49" charset="-122"/>
                <a:ea typeface="黑体" panose="02010609060101010101" pitchFamily="49" charset="-122"/>
              </a:rPr>
              <a:t>正丙酯</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正丙醇</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丙二醇</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水分离</a:t>
            </a:r>
            <a:endParaRPr lang="en-US" altLang="zh-CN" sz="160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en-US" sz="1600" dirty="0">
                <a:latin typeface="黑体" panose="02010609060101010101" pitchFamily="49" charset="-122"/>
                <a:ea typeface="黑体" panose="02010609060101010101" pitchFamily="49" charset="-122"/>
              </a:rPr>
              <a:t>丙烯酸甲酯净化（除丙烯酸</a:t>
            </a:r>
            <a:r>
              <a:rPr lang="zh-CN" altLang="en-US" sz="1600" dirty="0" smtClean="0">
                <a:latin typeface="黑体" panose="02010609060101010101" pitchFamily="49" charset="-122"/>
                <a:ea typeface="黑体" panose="02010609060101010101" pitchFamily="49" charset="-122"/>
              </a:rPr>
              <a:t>）、生物</a:t>
            </a:r>
            <a:r>
              <a:rPr lang="zh-CN" altLang="en-US" sz="1600" dirty="0">
                <a:latin typeface="黑体" panose="02010609060101010101" pitchFamily="49" charset="-122"/>
                <a:ea typeface="黑体" panose="02010609060101010101" pitchFamily="49" charset="-122"/>
              </a:rPr>
              <a:t>乙醇萃取精馏</a:t>
            </a:r>
            <a:endParaRPr lang="en-US" altLang="zh-CN" sz="160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en-US" sz="1600" dirty="0">
                <a:latin typeface="黑体" panose="02010609060101010101" pitchFamily="49" charset="-122"/>
                <a:ea typeface="黑体" panose="02010609060101010101" pitchFamily="49" charset="-122"/>
              </a:rPr>
              <a:t>海正药业南通基地溶剂分离整体</a:t>
            </a:r>
            <a:r>
              <a:rPr lang="zh-CN" altLang="en-US" sz="1600" dirty="0" smtClean="0">
                <a:latin typeface="黑体" panose="02010609060101010101" pitchFamily="49" charset="-122"/>
                <a:ea typeface="黑体" panose="02010609060101010101" pitchFamily="49" charset="-122"/>
              </a:rPr>
              <a:t>方案、</a:t>
            </a:r>
            <a:r>
              <a:rPr lang="zh-CN" altLang="en-US" sz="1600" dirty="0">
                <a:latin typeface="黑体" panose="02010609060101010101" pitchFamily="49" charset="-122"/>
                <a:ea typeface="黑体" panose="02010609060101010101" pitchFamily="49" charset="-122"/>
              </a:rPr>
              <a:t>海正药业</a:t>
            </a:r>
            <a:endParaRPr lang="en-US" altLang="zh-CN" sz="160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en-US" sz="1600" dirty="0">
                <a:latin typeface="黑体" panose="02010609060101010101" pitchFamily="49" charset="-122"/>
                <a:ea typeface="黑体" panose="02010609060101010101" pitchFamily="49" charset="-122"/>
              </a:rPr>
              <a:t>江苏阿尔法药</a:t>
            </a:r>
            <a:r>
              <a:rPr lang="zh-CN" altLang="en-US" sz="1600" dirty="0" smtClean="0">
                <a:latin typeface="黑体" panose="02010609060101010101" pitchFamily="49" charset="-122"/>
                <a:ea typeface="黑体" panose="02010609060101010101" pitchFamily="49" charset="-122"/>
              </a:rPr>
              <a:t>业、</a:t>
            </a:r>
            <a:r>
              <a:rPr lang="en-US" altLang="zh-CN" sz="1600" dirty="0" smtClean="0">
                <a:latin typeface="黑体" panose="02010609060101010101" pitchFamily="49" charset="-122"/>
                <a:ea typeface="黑体" panose="02010609060101010101" pitchFamily="49" charset="-122"/>
              </a:rPr>
              <a:t>DIC</a:t>
            </a:r>
            <a:r>
              <a:rPr lang="zh-CN" altLang="en-US" sz="1600" dirty="0">
                <a:latin typeface="黑体" panose="02010609060101010101" pitchFamily="49" charset="-122"/>
                <a:ea typeface="黑体" panose="02010609060101010101" pitchFamily="49" charset="-122"/>
              </a:rPr>
              <a:t>油墨（昆山张浦彩印厂）</a:t>
            </a:r>
            <a:endParaRPr lang="en-US" altLang="zh-CN" sz="160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en-US" sz="1600" dirty="0">
                <a:latin typeface="黑体" panose="02010609060101010101" pitchFamily="49" charset="-122"/>
                <a:ea typeface="黑体" panose="02010609060101010101" pitchFamily="49" charset="-122"/>
              </a:rPr>
              <a:t>德国拜耳工程技术服务</a:t>
            </a:r>
            <a:r>
              <a:rPr lang="zh-CN" altLang="en-US" sz="1600" dirty="0" smtClean="0">
                <a:latin typeface="黑体" panose="02010609060101010101" pitchFamily="49" charset="-122"/>
                <a:ea typeface="黑体" panose="02010609060101010101" pitchFamily="49" charset="-122"/>
              </a:rPr>
              <a:t>公司、诺华制药、上海</a:t>
            </a:r>
            <a:r>
              <a:rPr lang="zh-CN" altLang="en-US" sz="1600" dirty="0">
                <a:latin typeface="黑体" panose="02010609060101010101" pitchFamily="49" charset="-122"/>
                <a:ea typeface="黑体" panose="02010609060101010101" pitchFamily="49" charset="-122"/>
              </a:rPr>
              <a:t>星可高纯</a:t>
            </a:r>
            <a:r>
              <a:rPr lang="zh-CN" altLang="en-US" sz="1600" dirty="0" smtClean="0">
                <a:latin typeface="黑体" panose="02010609060101010101" pitchFamily="49" charset="-122"/>
                <a:ea typeface="黑体" panose="02010609060101010101" pitchFamily="49" charset="-122"/>
              </a:rPr>
              <a:t>溶剂</a:t>
            </a:r>
            <a:endParaRPr lang="en-US" altLang="zh-CN" sz="16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55864133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263352" y="87243"/>
            <a:ext cx="8229600" cy="709613"/>
          </a:xfrm>
        </p:spPr>
        <p:txBody>
          <a:bodyPr anchor="b"/>
          <a:lstStyle/>
          <a:p>
            <a:pPr algn="l" eaLnBrk="1" hangingPunct="1"/>
            <a:r>
              <a:rPr lang="en-US" altLang="zh-CN" sz="3200" b="1" dirty="0" smtClean="0">
                <a:solidFill>
                  <a:schemeClr val="tx2"/>
                </a:solidFill>
                <a:latin typeface="微软雅黑" panose="020B0503020204020204" pitchFamily="34" charset="-122"/>
              </a:rPr>
              <a:t>4</a:t>
            </a:r>
            <a:r>
              <a:rPr lang="zh-CN" altLang="en-US" sz="3200" b="1" dirty="0" smtClean="0">
                <a:solidFill>
                  <a:schemeClr val="tx2"/>
                </a:solidFill>
              </a:rPr>
              <a:t>、</a:t>
            </a:r>
            <a:r>
              <a:rPr lang="zh-CN" altLang="en-US" sz="3200" b="1" dirty="0">
                <a:solidFill>
                  <a:schemeClr val="tx2"/>
                </a:solidFill>
              </a:rPr>
              <a:t>末端治理技术：</a:t>
            </a:r>
            <a:r>
              <a:rPr lang="en-US" altLang="zh-CN" sz="3200" b="1" dirty="0">
                <a:solidFill>
                  <a:schemeClr val="tx2"/>
                </a:solidFill>
              </a:rPr>
              <a:t>RTO/</a:t>
            </a:r>
            <a:r>
              <a:rPr lang="zh-CN" altLang="en-US" sz="3200" b="1" dirty="0">
                <a:solidFill>
                  <a:schemeClr val="tx2"/>
                </a:solidFill>
              </a:rPr>
              <a:t>浓缩</a:t>
            </a:r>
            <a:r>
              <a:rPr lang="en-US" altLang="zh-CN" sz="3200" b="1" dirty="0">
                <a:solidFill>
                  <a:schemeClr val="tx2"/>
                </a:solidFill>
              </a:rPr>
              <a:t>-RTO</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118</a:t>
            </a:fld>
            <a:endParaRPr lang="en-US" altLang="zh-CN" sz="1200" b="1"/>
          </a:p>
        </p:txBody>
      </p:sp>
      <p:sp>
        <p:nvSpPr>
          <p:cNvPr id="15" name="矩形 1"/>
          <p:cNvSpPr>
            <a:spLocks noChangeArrowheads="1"/>
          </p:cNvSpPr>
          <p:nvPr/>
        </p:nvSpPr>
        <p:spPr bwMode="auto">
          <a:xfrm>
            <a:off x="1965886" y="1196753"/>
            <a:ext cx="8233803" cy="506213"/>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nSpc>
                <a:spcPct val="150000"/>
              </a:lnSpc>
              <a:spcBef>
                <a:spcPct val="0"/>
              </a:spcBef>
              <a:buNone/>
            </a:pPr>
            <a:r>
              <a:rPr lang="zh-CN" altLang="en-US" sz="2400" b="1" noProof="1">
                <a:solidFill>
                  <a:srgbClr val="000000"/>
                </a:solidFill>
                <a:latin typeface="微软雅黑" panose="020B0503020204020204" pitchFamily="34" charset="-122"/>
              </a:rPr>
              <a:t>连续排放（</a:t>
            </a:r>
            <a:r>
              <a:rPr lang="en-US" altLang="zh-CN" sz="2400" b="1" noProof="1">
                <a:solidFill>
                  <a:srgbClr val="000000"/>
                </a:solidFill>
                <a:latin typeface="微软雅黑" panose="020B0503020204020204" pitchFamily="34" charset="-122"/>
              </a:rPr>
              <a:t>20</a:t>
            </a:r>
            <a:r>
              <a:rPr lang="zh-CN" altLang="en-US" sz="2400" b="1" noProof="1">
                <a:solidFill>
                  <a:srgbClr val="000000"/>
                </a:solidFill>
                <a:latin typeface="微软雅黑" panose="020B0503020204020204" pitchFamily="34" charset="-122"/>
              </a:rPr>
              <a:t>小时以上）；负荷稳定；进口 </a:t>
            </a:r>
            <a:r>
              <a:rPr lang="en-US" altLang="zh-CN" sz="2400" b="1" noProof="1">
                <a:solidFill>
                  <a:srgbClr val="000000"/>
                </a:solidFill>
                <a:latin typeface="微软雅黑" panose="020B0503020204020204" pitchFamily="34" charset="-122"/>
              </a:rPr>
              <a:t>1500ppm</a:t>
            </a:r>
            <a:r>
              <a:rPr lang="zh-CN" altLang="en-US" sz="2400" b="1" noProof="1">
                <a:solidFill>
                  <a:srgbClr val="000000"/>
                </a:solidFill>
                <a:latin typeface="微软雅黑" panose="020B0503020204020204" pitchFamily="34" charset="-122"/>
              </a:rPr>
              <a:t>以上</a:t>
            </a:r>
            <a:endParaRPr lang="zh-CN" altLang="en-US" sz="2400" b="1" baseline="30000" noProof="1">
              <a:solidFill>
                <a:srgbClr val="000000"/>
              </a:solidFill>
              <a:latin typeface="微软雅黑" panose="020B0503020204020204" pitchFamily="34" charset="-122"/>
            </a:endParaRPr>
          </a:p>
        </p:txBody>
      </p:sp>
      <p:sp>
        <p:nvSpPr>
          <p:cNvPr id="11" name="矩形 10"/>
          <p:cNvSpPr/>
          <p:nvPr/>
        </p:nvSpPr>
        <p:spPr>
          <a:xfrm>
            <a:off x="2135561" y="6192521"/>
            <a:ext cx="7453585" cy="553998"/>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lnSpc>
                <a:spcPct val="125000"/>
              </a:lnSpc>
              <a:spcBef>
                <a:spcPct val="0"/>
              </a:spcBef>
              <a:spcAft>
                <a:spcPts val="0"/>
              </a:spcAft>
              <a:buClr>
                <a:srgbClr val="C00000"/>
              </a:buClr>
              <a:buNone/>
            </a:pPr>
            <a:r>
              <a:rPr lang="zh-CN" altLang="en-US" sz="2400" b="1" noProof="1">
                <a:solidFill>
                  <a:srgbClr val="000000"/>
                </a:solidFill>
                <a:latin typeface="微软雅黑" panose="020B0503020204020204" pitchFamily="34" charset="-122"/>
              </a:rPr>
              <a:t>沸石转轮浓缩</a:t>
            </a:r>
            <a:r>
              <a:rPr lang="en-US" altLang="zh-CN" sz="2400" b="1" noProof="1">
                <a:solidFill>
                  <a:srgbClr val="000000"/>
                </a:solidFill>
                <a:latin typeface="微软雅黑" panose="020B0503020204020204" pitchFamily="34" charset="-122"/>
              </a:rPr>
              <a:t>-RTO</a:t>
            </a:r>
            <a:r>
              <a:rPr lang="zh-CN" altLang="en-US" sz="2400" b="1" noProof="1">
                <a:solidFill>
                  <a:srgbClr val="000000"/>
                </a:solidFill>
                <a:latin typeface="微软雅黑" panose="020B0503020204020204" pitchFamily="34" charset="-122"/>
              </a:rPr>
              <a:t>是典型的组合技术</a:t>
            </a:r>
            <a:endParaRPr lang="en-US" altLang="zh-CN" sz="2400" b="1" noProof="1">
              <a:solidFill>
                <a:srgbClr val="000000"/>
              </a:solidFill>
              <a:latin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866865" y="1881029"/>
            <a:ext cx="3980366" cy="2320403"/>
          </a:xfrm>
          <a:prstGeom prst="rect">
            <a:avLst/>
          </a:prstGeom>
        </p:spPr>
      </p:pic>
      <p:pic>
        <p:nvPicPr>
          <p:cNvPr id="12" name="图片 11"/>
          <p:cNvPicPr>
            <a:picLocks noChangeAspect="1"/>
          </p:cNvPicPr>
          <p:nvPr/>
        </p:nvPicPr>
        <p:blipFill rotWithShape="1">
          <a:blip r:embed="rId4"/>
          <a:srcRect t="54566" r="2222"/>
          <a:stretch>
            <a:fillRect/>
          </a:stretch>
        </p:blipFill>
        <p:spPr>
          <a:xfrm>
            <a:off x="2135560" y="4151429"/>
            <a:ext cx="3527806" cy="1893350"/>
          </a:xfrm>
          <a:prstGeom prst="rect">
            <a:avLst/>
          </a:prstGeom>
        </p:spPr>
      </p:pic>
      <p:pic>
        <p:nvPicPr>
          <p:cNvPr id="4" name="图片 3"/>
          <p:cNvPicPr>
            <a:picLocks noChangeAspect="1"/>
          </p:cNvPicPr>
          <p:nvPr/>
        </p:nvPicPr>
        <p:blipFill>
          <a:blip r:embed="rId5"/>
          <a:stretch>
            <a:fillRect/>
          </a:stretch>
        </p:blipFill>
        <p:spPr>
          <a:xfrm>
            <a:off x="5888815" y="2246855"/>
            <a:ext cx="4459971" cy="3145872"/>
          </a:xfrm>
          <a:prstGeom prst="rect">
            <a:avLst/>
          </a:prstGeom>
        </p:spPr>
      </p:pic>
    </p:spTree>
    <p:extLst>
      <p:ext uri="{BB962C8B-B14F-4D97-AF65-F5344CB8AC3E}">
        <p14:creationId xmlns:p14="http://schemas.microsoft.com/office/powerpoint/2010/main" val="299817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263352" y="87243"/>
            <a:ext cx="8229600" cy="709613"/>
          </a:xfrm>
        </p:spPr>
        <p:txBody>
          <a:bodyPr anchor="b"/>
          <a:lstStyle/>
          <a:p>
            <a:pPr algn="l" eaLnBrk="1" hangingPunct="1"/>
            <a:r>
              <a:rPr lang="en-US" altLang="zh-CN" sz="3200" b="1" dirty="0" smtClean="0">
                <a:solidFill>
                  <a:schemeClr val="tx2"/>
                </a:solidFill>
                <a:latin typeface="微软雅黑" panose="020B0503020204020204" pitchFamily="34" charset="-122"/>
              </a:rPr>
              <a:t>4</a:t>
            </a:r>
            <a:r>
              <a:rPr lang="zh-CN" altLang="en-US" sz="3200" b="1" dirty="0" smtClean="0">
                <a:solidFill>
                  <a:schemeClr val="tx2"/>
                </a:solidFill>
              </a:rPr>
              <a:t>、</a:t>
            </a:r>
            <a:r>
              <a:rPr lang="zh-CN" altLang="en-US" sz="3200" b="1" dirty="0">
                <a:solidFill>
                  <a:schemeClr val="tx2"/>
                </a:solidFill>
              </a:rPr>
              <a:t>末端治理技术：</a:t>
            </a:r>
            <a:r>
              <a:rPr lang="en-US" altLang="zh-CN" sz="3200" b="1" dirty="0">
                <a:solidFill>
                  <a:schemeClr val="tx2"/>
                </a:solidFill>
              </a:rPr>
              <a:t>RTO/</a:t>
            </a:r>
            <a:r>
              <a:rPr lang="zh-CN" altLang="en-US" sz="3200" b="1" dirty="0">
                <a:solidFill>
                  <a:schemeClr val="tx2"/>
                </a:solidFill>
              </a:rPr>
              <a:t>浓缩</a:t>
            </a:r>
            <a:r>
              <a:rPr lang="en-US" altLang="zh-CN" sz="3200" b="1" dirty="0">
                <a:solidFill>
                  <a:schemeClr val="tx2"/>
                </a:solidFill>
              </a:rPr>
              <a:t>-RTO</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119</a:t>
            </a:fld>
            <a:endParaRPr lang="en-US" altLang="zh-CN" sz="1200" b="1"/>
          </a:p>
        </p:txBody>
      </p:sp>
      <p:sp>
        <p:nvSpPr>
          <p:cNvPr id="9" name="内容占位符 2"/>
          <p:cNvSpPr txBox="1">
            <a:spLocks/>
          </p:cNvSpPr>
          <p:nvPr/>
        </p:nvSpPr>
        <p:spPr>
          <a:xfrm>
            <a:off x="1643622" y="1151029"/>
            <a:ext cx="4668402"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zh-CN" altLang="en-US" sz="2400" smtClean="0"/>
              <a:t>涂料厂：巴斯夫、</a:t>
            </a:r>
            <a:r>
              <a:rPr lang="en-US" altLang="zh-CN" sz="2400" smtClean="0"/>
              <a:t>PPG</a:t>
            </a:r>
            <a:r>
              <a:rPr lang="zh-CN" altLang="en-US" sz="2400" smtClean="0"/>
              <a:t>等</a:t>
            </a:r>
            <a:endParaRPr lang="en-US" altLang="zh-CN" sz="2400" smtClean="0"/>
          </a:p>
          <a:p>
            <a:pPr fontAlgn="auto">
              <a:spcAft>
                <a:spcPts val="0"/>
              </a:spcAft>
            </a:pPr>
            <a:r>
              <a:rPr lang="zh-CN" altLang="en-US" sz="2400" smtClean="0"/>
              <a:t>油墨厂：东洋油墨、盛威科等</a:t>
            </a:r>
            <a:endParaRPr lang="zh-CN" altLang="en-US" sz="24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2122" y="4149081"/>
            <a:ext cx="3724228" cy="241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图表 3"/>
          <p:cNvGraphicFramePr/>
          <p:nvPr/>
        </p:nvGraphicFramePr>
        <p:xfrm>
          <a:off x="6312025" y="1299397"/>
          <a:ext cx="4108971" cy="2675135"/>
        </p:xfrm>
        <a:graphic>
          <a:graphicData uri="http://schemas.openxmlformats.org/presentationml/2006/ole">
            <mc:AlternateContent xmlns:mc="http://schemas.openxmlformats.org/markup-compatibility/2006">
              <mc:Choice xmlns:v="urn:schemas-microsoft-com:vml" Requires="v">
                <p:oleObj spid="_x0000_s24613" r:id="rId5" imgW="5047615" imgH="3078480" progId="Excel.Chart.8">
                  <p:embed/>
                </p:oleObj>
              </mc:Choice>
              <mc:Fallback>
                <p:oleObj r:id="rId5" imgW="5047615" imgH="3078480" progId="Excel.Chart.8">
                  <p:embed/>
                  <p:pic>
                    <p:nvPicPr>
                      <p:cNvPr id="0" name=""/>
                      <p:cNvPicPr/>
                      <p:nvPr/>
                    </p:nvPicPr>
                    <p:blipFill>
                      <a:blip r:embed="rId6"/>
                      <a:stretch>
                        <a:fillRect/>
                      </a:stretch>
                    </p:blipFill>
                    <p:spPr>
                      <a:xfrm>
                        <a:off x="6312025" y="1299397"/>
                        <a:ext cx="4108971" cy="2675135"/>
                      </a:xfrm>
                      <a:prstGeom prst="rect">
                        <a:avLst/>
                      </a:prstGeom>
                      <a:noFill/>
                      <a:ln w="38100">
                        <a:noFill/>
                        <a:miter/>
                      </a:ln>
                    </p:spPr>
                  </p:pic>
                </p:oleObj>
              </mc:Fallback>
            </mc:AlternateContent>
          </a:graphicData>
        </a:graphic>
      </p:graphicFrame>
      <p:pic>
        <p:nvPicPr>
          <p:cNvPr id="14" name="图片 3"/>
          <p:cNvPicPr>
            <a:picLocks noChangeAspect="1"/>
          </p:cNvPicPr>
          <p:nvPr/>
        </p:nvPicPr>
        <p:blipFill>
          <a:blip r:embed="rId7"/>
          <a:stretch>
            <a:fillRect/>
          </a:stretch>
        </p:blipFill>
        <p:spPr>
          <a:xfrm>
            <a:off x="1945784" y="4273234"/>
            <a:ext cx="4168356" cy="2166925"/>
          </a:xfrm>
          <a:prstGeom prst="rect">
            <a:avLst/>
          </a:prstGeom>
          <a:noFill/>
          <a:ln w="9525">
            <a:noFill/>
          </a:ln>
        </p:spPr>
      </p:pic>
      <p:graphicFrame>
        <p:nvGraphicFramePr>
          <p:cNvPr id="16" name="表格 15"/>
          <p:cNvGraphicFramePr>
            <a:graphicFrameLocks noGrp="1"/>
          </p:cNvGraphicFramePr>
          <p:nvPr/>
        </p:nvGraphicFramePr>
        <p:xfrm>
          <a:off x="1945785" y="2204864"/>
          <a:ext cx="4241793" cy="1944217"/>
        </p:xfrm>
        <a:graphic>
          <a:graphicData uri="http://schemas.openxmlformats.org/drawingml/2006/table">
            <a:tbl>
              <a:tblPr>
                <a:tableStyleId>{5940675A-B579-460E-94D1-54222C63F5DA}</a:tableStyleId>
              </a:tblPr>
              <a:tblGrid>
                <a:gridCol w="785410"/>
                <a:gridCol w="1440160"/>
                <a:gridCol w="2016223"/>
              </a:tblGrid>
              <a:tr h="618961">
                <a:tc>
                  <a:txBody>
                    <a:bodyPr/>
                    <a:lstStyle/>
                    <a:p>
                      <a:pPr algn="ctr" fontAlgn="b"/>
                      <a:r>
                        <a:rPr lang="zh-CN" altLang="en-US" sz="1800" u="none" strike="noStrike" dirty="0">
                          <a:effectLst/>
                        </a:rPr>
                        <a:t>　</a:t>
                      </a:r>
                      <a:endParaRPr lang="zh-CN" altLang="en-US" sz="1800" b="0" i="0" u="none" strike="noStrike" dirty="0">
                        <a:solidFill>
                          <a:srgbClr val="000000"/>
                        </a:solidFill>
                        <a:effectLst/>
                        <a:latin typeface="宋体" panose="02010600030101010101" pitchFamily="2" charset="-122"/>
                      </a:endParaRPr>
                    </a:p>
                  </a:txBody>
                  <a:tcPr marL="9528" marR="9528" marT="9523" marB="0" anchor="b"/>
                </a:tc>
                <a:tc>
                  <a:txBody>
                    <a:bodyPr/>
                    <a:lstStyle/>
                    <a:p>
                      <a:pPr algn="ctr" fontAlgn="b"/>
                      <a:r>
                        <a:rPr lang="zh-CN" altLang="en-US" sz="1800" u="none" strike="noStrike" dirty="0">
                          <a:effectLst/>
                        </a:rPr>
                        <a:t>　</a:t>
                      </a:r>
                      <a:r>
                        <a:rPr lang="en-US" altLang="zh-CN" sz="1800" u="none" strike="noStrike" dirty="0" smtClean="0">
                          <a:effectLst/>
                        </a:rPr>
                        <a:t>TO</a:t>
                      </a:r>
                      <a:endParaRPr lang="zh-CN" altLang="en-US" sz="1800" b="0" i="0" u="none" strike="noStrike" dirty="0">
                        <a:solidFill>
                          <a:srgbClr val="000000"/>
                        </a:solidFill>
                        <a:effectLst/>
                        <a:latin typeface="宋体" panose="02010600030101010101" pitchFamily="2" charset="-122"/>
                      </a:endParaRPr>
                    </a:p>
                  </a:txBody>
                  <a:tcPr marL="9528" marR="9528" marT="9523" marB="0" anchor="b"/>
                </a:tc>
                <a:tc>
                  <a:txBody>
                    <a:bodyPr/>
                    <a:lstStyle/>
                    <a:p>
                      <a:pPr algn="ctr" fontAlgn="b"/>
                      <a:r>
                        <a:rPr lang="en-US" sz="1800" u="none" strike="noStrike" dirty="0">
                          <a:effectLst/>
                        </a:rPr>
                        <a:t>NMHC/mg/m3</a:t>
                      </a:r>
                      <a:endParaRPr lang="en-US" sz="1800" b="0" i="0" u="none" strike="noStrike" dirty="0">
                        <a:solidFill>
                          <a:srgbClr val="000000"/>
                        </a:solidFill>
                        <a:effectLst/>
                        <a:latin typeface="宋体" panose="02010600030101010101" pitchFamily="2" charset="-122"/>
                      </a:endParaRPr>
                    </a:p>
                  </a:txBody>
                  <a:tcPr marL="9528" marR="9528" marT="9523" marB="0" anchor="b"/>
                </a:tc>
              </a:tr>
              <a:tr h="662628">
                <a:tc rowSpan="2">
                  <a:txBody>
                    <a:bodyPr/>
                    <a:lstStyle/>
                    <a:p>
                      <a:pPr algn="ctr" fontAlgn="ctr"/>
                      <a:r>
                        <a:rPr lang="zh-CN" altLang="en-US" sz="1800" u="none" strike="noStrike">
                          <a:effectLst/>
                        </a:rPr>
                        <a:t>排气筒出口</a:t>
                      </a:r>
                      <a:endParaRPr lang="zh-CN" altLang="en-US" sz="1800" b="0" i="0" u="none" strike="noStrike">
                        <a:solidFill>
                          <a:srgbClr val="000000"/>
                        </a:solidFill>
                        <a:effectLst/>
                        <a:latin typeface="宋体" panose="02010600030101010101" pitchFamily="2" charset="-122"/>
                      </a:endParaRPr>
                    </a:p>
                  </a:txBody>
                  <a:tcPr marL="9528" marR="9528" marT="9523" marB="0" anchor="ctr"/>
                </a:tc>
                <a:tc>
                  <a:txBody>
                    <a:bodyPr/>
                    <a:lstStyle/>
                    <a:p>
                      <a:pPr algn="ctr" fontAlgn="b"/>
                      <a:r>
                        <a:rPr lang="zh-CN" altLang="en-US" sz="1800" u="none" strike="noStrike">
                          <a:effectLst/>
                        </a:rPr>
                        <a:t>在线仪器测定</a:t>
                      </a:r>
                      <a:endParaRPr lang="zh-CN" altLang="en-US" sz="1800" b="0" i="0" u="none" strike="noStrike">
                        <a:solidFill>
                          <a:srgbClr val="000000"/>
                        </a:solidFill>
                        <a:effectLst/>
                        <a:latin typeface="宋体" panose="02010600030101010101" pitchFamily="2" charset="-122"/>
                      </a:endParaRPr>
                    </a:p>
                  </a:txBody>
                  <a:tcPr marL="9528" marR="9528" marT="9523" marB="0" anchor="b"/>
                </a:tc>
                <a:tc>
                  <a:txBody>
                    <a:bodyPr/>
                    <a:lstStyle/>
                    <a:p>
                      <a:pPr algn="ctr" fontAlgn="b"/>
                      <a:r>
                        <a:rPr lang="en-US" altLang="zh-CN" sz="1800" u="none" strike="noStrike" dirty="0">
                          <a:effectLst/>
                        </a:rPr>
                        <a:t>4.43</a:t>
                      </a:r>
                      <a:endParaRPr lang="en-US" altLang="zh-CN" sz="1800" b="0" i="0" u="none" strike="noStrike" dirty="0">
                        <a:solidFill>
                          <a:srgbClr val="000000"/>
                        </a:solidFill>
                        <a:effectLst/>
                        <a:latin typeface="宋体" panose="02010600030101010101" pitchFamily="2" charset="-122"/>
                      </a:endParaRPr>
                    </a:p>
                  </a:txBody>
                  <a:tcPr marL="9528" marR="9528" marT="9523" marB="0" anchor="b"/>
                </a:tc>
              </a:tr>
              <a:tr h="662628">
                <a:tc vMerge="1">
                  <a:txBody>
                    <a:bodyPr/>
                    <a:lstStyle/>
                    <a:p>
                      <a:endParaRPr lang="zh-CN"/>
                    </a:p>
                  </a:txBody>
                  <a:tcPr/>
                </a:tc>
                <a:tc>
                  <a:txBody>
                    <a:bodyPr/>
                    <a:lstStyle/>
                    <a:p>
                      <a:pPr algn="ctr" fontAlgn="b"/>
                      <a:r>
                        <a:rPr lang="zh-CN" altLang="en-US" sz="1800" u="none" strike="noStrike">
                          <a:effectLst/>
                        </a:rPr>
                        <a:t>企业在线数据</a:t>
                      </a:r>
                      <a:endParaRPr lang="zh-CN" altLang="en-US" sz="1800" b="0" i="0" u="none" strike="noStrike">
                        <a:solidFill>
                          <a:srgbClr val="000000"/>
                        </a:solidFill>
                        <a:effectLst/>
                        <a:latin typeface="宋体" panose="02010600030101010101" pitchFamily="2" charset="-122"/>
                      </a:endParaRPr>
                    </a:p>
                  </a:txBody>
                  <a:tcPr marL="9528" marR="9528" marT="9523" marB="0" anchor="b"/>
                </a:tc>
                <a:tc>
                  <a:txBody>
                    <a:bodyPr/>
                    <a:lstStyle/>
                    <a:p>
                      <a:pPr algn="ctr" fontAlgn="b"/>
                      <a:r>
                        <a:rPr lang="en-US" altLang="zh-CN" sz="1800" u="none" strike="noStrike" dirty="0">
                          <a:effectLst/>
                        </a:rPr>
                        <a:t>1.69</a:t>
                      </a:r>
                      <a:endParaRPr lang="en-US" altLang="zh-CN" sz="1800" b="0" i="0" u="none" strike="noStrike" dirty="0">
                        <a:solidFill>
                          <a:srgbClr val="000000"/>
                        </a:solidFill>
                        <a:effectLst/>
                        <a:latin typeface="宋体" panose="02010600030101010101" pitchFamily="2" charset="-122"/>
                      </a:endParaRPr>
                    </a:p>
                  </a:txBody>
                  <a:tcPr marL="9528" marR="9528" marT="9523" marB="0" anchor="b"/>
                </a:tc>
              </a:tr>
            </a:tbl>
          </a:graphicData>
        </a:graphic>
      </p:graphicFrame>
    </p:spTree>
    <p:extLst>
      <p:ext uri="{BB962C8B-B14F-4D97-AF65-F5344CB8AC3E}">
        <p14:creationId xmlns:p14="http://schemas.microsoft.com/office/powerpoint/2010/main" val="21088850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a:latin typeface="+mj-ea"/>
                <a:sym typeface="Arial" panose="020B0604020202020204" pitchFamily="34" charset="0"/>
              </a:rPr>
              <a:t>1</a:t>
            </a:r>
            <a:r>
              <a:rPr lang="zh-CN" altLang="en-US" dirty="0">
                <a:latin typeface="+mj-ea"/>
                <a:sym typeface="Arial" panose="020B0604020202020204" pitchFamily="34" charset="0"/>
              </a:rPr>
              <a:t>、涂料的基本概念</a:t>
            </a:r>
            <a:endParaRPr lang="zh-CN" altLang="en-US" sz="2800" dirty="0">
              <a:solidFill>
                <a:srgbClr val="FF0000"/>
              </a:solidFill>
              <a:latin typeface="+mj-ea"/>
            </a:endParaRPr>
          </a:p>
        </p:txBody>
      </p:sp>
      <p:sp>
        <p:nvSpPr>
          <p:cNvPr id="13315" name="幻灯片编号占位符 3"/>
          <p:cNvSpPr txBox="1">
            <a:spLocks noGrp="1" noChangeArrowheads="1"/>
          </p:cNvSpPr>
          <p:nvPr/>
        </p:nvSpPr>
        <p:spPr bwMode="auto">
          <a:xfrm>
            <a:off x="9689744" y="6377819"/>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12</a:t>
            </a:fld>
            <a:endParaRPr lang="en-US" altLang="zh-CN" sz="1200" b="1">
              <a:latin typeface="微软雅黑" panose="020B0503020204020204" pitchFamily="34" charset="-122"/>
            </a:endParaRPr>
          </a:p>
        </p:txBody>
      </p:sp>
      <p:graphicFrame>
        <p:nvGraphicFramePr>
          <p:cNvPr id="7" name="表格 6"/>
          <p:cNvGraphicFramePr>
            <a:graphicFrameLocks noGrp="1"/>
          </p:cNvGraphicFramePr>
          <p:nvPr>
            <p:extLst>
              <p:ext uri="{D42A27DB-BD31-4B8C-83A1-F6EECF244321}">
                <p14:modId xmlns:p14="http://schemas.microsoft.com/office/powerpoint/2010/main" val="1997547636"/>
              </p:ext>
            </p:extLst>
          </p:nvPr>
        </p:nvGraphicFramePr>
        <p:xfrm>
          <a:off x="479376" y="1037633"/>
          <a:ext cx="11089233" cy="4632223"/>
        </p:xfrm>
        <a:graphic>
          <a:graphicData uri="http://schemas.openxmlformats.org/drawingml/2006/table">
            <a:tbl>
              <a:tblPr>
                <a:tableStyleId>{5940675A-B579-460E-94D1-54222C63F5DA}</a:tableStyleId>
              </a:tblPr>
              <a:tblGrid>
                <a:gridCol w="1446424"/>
                <a:gridCol w="1446424"/>
                <a:gridCol w="5303544"/>
                <a:gridCol w="2892841"/>
              </a:tblGrid>
              <a:tr h="269368">
                <a:tc rowSpan="3" gridSpan="2">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水性涂料</a:t>
                      </a:r>
                    </a:p>
                    <a:p>
                      <a:pPr algn="ctr" fontAlgn="ctr"/>
                      <a:r>
                        <a:rPr lang="zh-CN" altLang="en-US" sz="1800" u="none" strike="noStrike" dirty="0">
                          <a:effectLst/>
                          <a:latin typeface="微软雅黑" panose="020B0503020204020204" pitchFamily="34" charset="-122"/>
                          <a:ea typeface="微软雅黑" panose="020B0503020204020204" pitchFamily="34" charset="-122"/>
                        </a:rPr>
                        <a:t>　</a:t>
                      </a:r>
                    </a:p>
                    <a:p>
                      <a:pPr algn="ctr" fontAlgn="ctr"/>
                      <a:r>
                        <a:rPr lang="zh-CN" altLang="en-US" sz="1800" u="none" strike="noStrike" dirty="0">
                          <a:effectLst/>
                          <a:latin typeface="微软雅黑" panose="020B0503020204020204" pitchFamily="34" charset="-122"/>
                          <a:ea typeface="微软雅黑" panose="020B0503020204020204" pitchFamily="34" charset="-122"/>
                        </a:rPr>
                        <a:t>　</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rowSpan="3" hMerge="1">
                  <a:txBody>
                    <a:bodyPr/>
                    <a:lstStyle/>
                    <a:p>
                      <a:endParaRPr lang="zh-CN"/>
                    </a:p>
                  </a:txBody>
                  <a:tcP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建筑内外墙涂料</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en-US" altLang="zh-CN" sz="1800" u="none" strike="noStrike">
                          <a:effectLst/>
                          <a:latin typeface="微软雅黑" panose="020B0503020204020204" pitchFamily="34" charset="-122"/>
                          <a:ea typeface="微软雅黑" panose="020B0503020204020204" pitchFamily="34" charset="-122"/>
                          <a:cs typeface="Times New Roman" panose="02020603050405020304" pitchFamily="18" charset="0"/>
                        </a:rPr>
                        <a:t>30.4%</a:t>
                      </a:r>
                      <a:endParaRPr lang="en-US" altLang="zh-CN" sz="1800" b="0" i="0" u="none" strike="noStrike">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954" marR="5954" marT="5954" marB="0" anchor="ctr"/>
                </a:tc>
              </a:tr>
              <a:tr h="269368">
                <a:tc gridSpan="2" vMerge="1">
                  <a:txBody>
                    <a:bodyPr/>
                    <a:lstStyle/>
                    <a:p>
                      <a:endParaRPr lang="zh-CN"/>
                    </a:p>
                  </a:txBody>
                  <a:tcPr marL="5955" marR="5955" marT="5955" marB="0" anchor="ctr"/>
                </a:tc>
                <a:tc hMerge="1" vMerge="1">
                  <a:txBody>
                    <a:bodyPr/>
                    <a:lstStyle/>
                    <a:p>
                      <a:endParaRPr lang="zh-CN"/>
                    </a:p>
                  </a:txBody>
                  <a:tcP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水性汽车原厂漆</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en-US" altLang="zh-CN" sz="1800" u="none" strike="noStrike">
                          <a:effectLst/>
                          <a:latin typeface="微软雅黑" panose="020B0503020204020204" pitchFamily="34" charset="-122"/>
                          <a:ea typeface="微软雅黑" panose="020B0503020204020204" pitchFamily="34" charset="-122"/>
                          <a:cs typeface="Times New Roman" panose="02020603050405020304" pitchFamily="18" charset="0"/>
                        </a:rPr>
                        <a:t>2.2%</a:t>
                      </a:r>
                      <a:endParaRPr lang="en-US" altLang="zh-CN" sz="1800" b="0" i="0" u="none" strike="noStrike">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954" marR="5954" marT="5954" marB="0" anchor="ctr"/>
                </a:tc>
              </a:tr>
              <a:tr h="269368">
                <a:tc gridSpan="2" vMerge="1">
                  <a:txBody>
                    <a:bodyPr/>
                    <a:lstStyle/>
                    <a:p>
                      <a:endParaRPr lang="zh-CN"/>
                    </a:p>
                  </a:txBody>
                  <a:tcPr marL="5955" marR="5955" marT="5955" marB="0" anchor="ctr"/>
                </a:tc>
                <a:tc hMerge="1" vMerge="1">
                  <a:txBody>
                    <a:bodyPr/>
                    <a:lstStyle/>
                    <a:p>
                      <a:endParaRPr lang="zh-CN"/>
                    </a:p>
                  </a:txBody>
                  <a:tcP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水性木器涂料</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en-US" altLang="zh-CN" sz="1800" u="none" strike="noStrike">
                          <a:effectLst/>
                          <a:latin typeface="微软雅黑" panose="020B0503020204020204" pitchFamily="34" charset="-122"/>
                          <a:ea typeface="微软雅黑" panose="020B0503020204020204" pitchFamily="34" charset="-122"/>
                          <a:cs typeface="Times New Roman" panose="02020603050405020304" pitchFamily="18" charset="0"/>
                        </a:rPr>
                        <a:t>0.8%</a:t>
                      </a:r>
                      <a:endParaRPr lang="en-US" altLang="zh-CN" sz="1800" b="0" i="0" u="none" strike="noStrike">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954" marR="5954" marT="5954" marB="0" anchor="ctr"/>
                </a:tc>
              </a:tr>
              <a:tr h="415795">
                <a:tc rowSpan="11">
                  <a:txBody>
                    <a:bodyPr/>
                    <a:lstStyle/>
                    <a:p>
                      <a:pPr algn="ctr" fontAlgn="ctr"/>
                      <a:r>
                        <a:rPr lang="zh-CN" altLang="en-US" sz="1800" u="none" strike="noStrike" dirty="0" smtClean="0">
                          <a:effectLst/>
                          <a:latin typeface="微软雅黑" panose="020B0503020204020204" pitchFamily="34" charset="-122"/>
                          <a:ea typeface="微软雅黑" panose="020B0503020204020204" pitchFamily="34" charset="-122"/>
                        </a:rPr>
                        <a:t>溶剂型涂料</a:t>
                      </a:r>
                      <a:r>
                        <a:rPr lang="zh-CN" altLang="en-US" sz="1800" u="none" strike="noStrike" dirty="0">
                          <a:effectLst/>
                          <a:latin typeface="微软雅黑" panose="020B0503020204020204" pitchFamily="34" charset="-122"/>
                          <a:ea typeface="微软雅黑" panose="020B0503020204020204" pitchFamily="34" charset="-122"/>
                        </a:rPr>
                        <a:t>　</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rowSpan="2">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钢结构涂料</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p>
                      <a:pPr algn="ctr" fontAlgn="ctr"/>
                      <a:r>
                        <a:rPr lang="zh-CN" altLang="en-US" sz="1800" u="none" strike="noStrike" dirty="0">
                          <a:effectLst/>
                          <a:latin typeface="微软雅黑" panose="020B0503020204020204" pitchFamily="34" charset="-122"/>
                          <a:ea typeface="微软雅黑" panose="020B0503020204020204" pitchFamily="34" charset="-122"/>
                        </a:rPr>
                        <a:t>　</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建筑钢结构涂料</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en-US" altLang="zh-CN" sz="1800" u="none" strike="noStrike" dirty="0">
                          <a:effectLst/>
                          <a:latin typeface="微软雅黑" panose="020B0503020204020204" pitchFamily="34" charset="-122"/>
                          <a:ea typeface="微软雅黑" panose="020B0503020204020204" pitchFamily="34" charset="-122"/>
                          <a:cs typeface="Times New Roman" panose="02020603050405020304" pitchFamily="18" charset="0"/>
                        </a:rPr>
                        <a:t>2.6%</a:t>
                      </a:r>
                      <a:endParaRPr lang="en-US" altLang="zh-CN" sz="1800" b="0" i="0" u="none" strike="noStrike"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954" marR="5954" marT="5954" marB="0" anchor="ctr"/>
                </a:tc>
              </a:tr>
              <a:tr h="272543">
                <a:tc vMerge="1">
                  <a:txBody>
                    <a:bodyPr/>
                    <a:lstStyle/>
                    <a:p>
                      <a:endParaRPr lang="zh-CN"/>
                    </a:p>
                  </a:txBody>
                  <a:tcPr marL="5955" marR="5955" marT="5955" marB="0" anchor="ctr"/>
                </a:tc>
                <a:tc vMerge="1">
                  <a:txBody>
                    <a:bodyPr/>
                    <a:lstStyle/>
                    <a:p>
                      <a:endParaRPr lang="zh-CN"/>
                    </a:p>
                  </a:txBody>
                  <a:tcPr marL="5954" marR="5954" marT="5956"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其他钢结构涂料（如桥梁、海洋工程等）</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en-US" altLang="zh-CN" sz="1800" u="none" strike="noStrike">
                          <a:effectLst/>
                          <a:latin typeface="微软雅黑" panose="020B0503020204020204" pitchFamily="34" charset="-122"/>
                          <a:ea typeface="微软雅黑" panose="020B0503020204020204" pitchFamily="34" charset="-122"/>
                          <a:cs typeface="Times New Roman" panose="02020603050405020304" pitchFamily="18" charset="0"/>
                        </a:rPr>
                        <a:t>3.7%</a:t>
                      </a:r>
                      <a:endParaRPr lang="en-US" altLang="zh-CN" sz="1800" b="0" i="0" u="none" strike="noStrike">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954" marR="5954" marT="5954" marB="0" anchor="ctr"/>
                </a:tc>
              </a:tr>
              <a:tr h="298546">
                <a:tc vMerge="1">
                  <a:txBody>
                    <a:bodyPr/>
                    <a:lstStyle/>
                    <a:p>
                      <a:endParaRPr lang="zh-CN"/>
                    </a:p>
                  </a:txBody>
                  <a:tcPr marL="5955" marR="5955" marT="5955" marB="0" anchor="ctr"/>
                </a:tc>
                <a:tc rowSpan="2">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汽车</a:t>
                      </a:r>
                      <a:r>
                        <a:rPr lang="zh-CN" altLang="en-US" sz="1800" u="none" strike="noStrike" dirty="0" smtClean="0">
                          <a:effectLst/>
                          <a:latin typeface="微软雅黑" panose="020B0503020204020204" pitchFamily="34" charset="-122"/>
                          <a:ea typeface="微软雅黑" panose="020B0503020204020204" pitchFamily="34" charset="-122"/>
                        </a:rPr>
                        <a:t>漆</a:t>
                      </a:r>
                      <a:r>
                        <a:rPr lang="zh-CN" altLang="en-US" sz="1800" u="none" strike="noStrike" dirty="0">
                          <a:effectLst/>
                          <a:latin typeface="微软雅黑" panose="020B0503020204020204" pitchFamily="34" charset="-122"/>
                          <a:ea typeface="微软雅黑" panose="020B0503020204020204" pitchFamily="34" charset="-122"/>
                        </a:rPr>
                        <a:t>　</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溶剂型汽车原厂漆</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en-US" altLang="zh-CN" sz="1800" u="none" strike="noStrike" dirty="0">
                          <a:effectLst/>
                          <a:latin typeface="微软雅黑" panose="020B0503020204020204" pitchFamily="34" charset="-122"/>
                          <a:ea typeface="微软雅黑" panose="020B0503020204020204" pitchFamily="34" charset="-122"/>
                          <a:cs typeface="Times New Roman" panose="02020603050405020304" pitchFamily="18" charset="0"/>
                        </a:rPr>
                        <a:t>1.5%</a:t>
                      </a:r>
                      <a:endParaRPr lang="en-US" altLang="zh-CN" sz="1800" b="0" i="0" u="none" strike="noStrike"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954" marR="5954" marT="5954" marB="0" anchor="ctr"/>
                </a:tc>
              </a:tr>
              <a:tr h="269368">
                <a:tc vMerge="1">
                  <a:txBody>
                    <a:bodyPr/>
                    <a:lstStyle/>
                    <a:p>
                      <a:endParaRPr lang="zh-CN"/>
                    </a:p>
                  </a:txBody>
                  <a:tcPr marL="5955" marR="5955" marT="5955" marB="0" anchor="ctr"/>
                </a:tc>
                <a:tc vMerge="1">
                  <a:txBody>
                    <a:bodyPr/>
                    <a:lstStyle/>
                    <a:p>
                      <a:endParaRPr lang="zh-CN"/>
                    </a:p>
                  </a:txBody>
                  <a:tcPr marL="5954" marR="5954" marT="5956"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汽车修补漆</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en-US" altLang="zh-CN" sz="1800" u="none" strike="noStrike">
                          <a:effectLst/>
                          <a:latin typeface="微软雅黑" panose="020B0503020204020204" pitchFamily="34" charset="-122"/>
                          <a:ea typeface="微软雅黑" panose="020B0503020204020204" pitchFamily="34" charset="-122"/>
                          <a:cs typeface="Times New Roman" panose="02020603050405020304" pitchFamily="18" charset="0"/>
                        </a:rPr>
                        <a:t>1.1%</a:t>
                      </a:r>
                      <a:endParaRPr lang="en-US" altLang="zh-CN" sz="1800" b="0" i="0" u="none" strike="noStrike">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954" marR="5954" marT="5954" marB="0" anchor="ctr"/>
                </a:tc>
              </a:tr>
              <a:tr h="269368">
                <a:tc vMerge="1">
                  <a:txBody>
                    <a:bodyPr/>
                    <a:lstStyle/>
                    <a:p>
                      <a:endParaRPr lang="zh-CN"/>
                    </a:p>
                  </a:txBody>
                  <a:tcPr marL="5955" marR="5955" marT="595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船舶</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船舶涂料</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en-US" altLang="zh-CN" sz="1800" u="none" strike="noStrike">
                          <a:effectLst/>
                          <a:latin typeface="微软雅黑" panose="020B0503020204020204" pitchFamily="34" charset="-122"/>
                          <a:ea typeface="微软雅黑" panose="020B0503020204020204" pitchFamily="34" charset="-122"/>
                          <a:cs typeface="Times New Roman" panose="02020603050405020304" pitchFamily="18" charset="0"/>
                        </a:rPr>
                        <a:t>1.3%</a:t>
                      </a:r>
                      <a:endParaRPr lang="en-US" altLang="zh-CN" sz="1800" b="0" i="0" u="none" strike="noStrike">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954" marR="5954" marT="5954" marB="0" anchor="ctr"/>
                </a:tc>
              </a:tr>
              <a:tr h="272543">
                <a:tc vMerge="1">
                  <a:txBody>
                    <a:bodyPr/>
                    <a:lstStyle/>
                    <a:p>
                      <a:endParaRPr lang="zh-CN"/>
                    </a:p>
                  </a:txBody>
                  <a:tcPr marL="5955" marR="5955" marT="595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工程机械</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工程机械涂料</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en-US" altLang="zh-CN" sz="1800" u="none" strike="noStrike">
                          <a:effectLst/>
                          <a:latin typeface="微软雅黑" panose="020B0503020204020204" pitchFamily="34" charset="-122"/>
                          <a:ea typeface="微软雅黑" panose="020B0503020204020204" pitchFamily="34" charset="-122"/>
                          <a:cs typeface="Times New Roman" panose="02020603050405020304" pitchFamily="18" charset="0"/>
                        </a:rPr>
                        <a:t>2.6%</a:t>
                      </a:r>
                      <a:endParaRPr lang="en-US" altLang="zh-CN" sz="1800" b="0" i="0" u="none" strike="noStrike">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954" marR="5954" marT="5954" marB="0" anchor="ctr"/>
                </a:tc>
              </a:tr>
              <a:tr h="269368">
                <a:tc vMerge="1">
                  <a:txBody>
                    <a:bodyPr/>
                    <a:lstStyle/>
                    <a:p>
                      <a:endParaRPr lang="zh-CN"/>
                    </a:p>
                  </a:txBody>
                  <a:tcPr marL="5955" marR="5955" marT="595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集装箱</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集装箱涂料（溶剂型）</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en-US" altLang="zh-CN" sz="1800" u="none" strike="noStrike">
                          <a:effectLst/>
                          <a:latin typeface="微软雅黑" panose="020B0503020204020204" pitchFamily="34" charset="-122"/>
                          <a:ea typeface="微软雅黑" panose="020B0503020204020204" pitchFamily="34" charset="-122"/>
                          <a:cs typeface="Times New Roman" panose="02020603050405020304" pitchFamily="18" charset="0"/>
                        </a:rPr>
                        <a:t>0.9%</a:t>
                      </a:r>
                      <a:endParaRPr lang="en-US" altLang="zh-CN" sz="1800" b="0" i="0" u="none" strike="noStrike">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954" marR="5954" marT="5954" marB="0" anchor="ctr"/>
                </a:tc>
              </a:tr>
              <a:tr h="272543">
                <a:tc vMerge="1">
                  <a:txBody>
                    <a:bodyPr/>
                    <a:lstStyle/>
                    <a:p>
                      <a:endParaRPr lang="zh-CN"/>
                    </a:p>
                  </a:txBody>
                  <a:tcPr marL="5955" marR="5955" marT="595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卷材涂料</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卷材涂料</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en-US" altLang="zh-CN" sz="1800" u="none" strike="noStrike">
                          <a:effectLst/>
                          <a:latin typeface="微软雅黑" panose="020B0503020204020204" pitchFamily="34" charset="-122"/>
                          <a:ea typeface="微软雅黑" panose="020B0503020204020204" pitchFamily="34" charset="-122"/>
                          <a:cs typeface="Times New Roman" panose="02020603050405020304" pitchFamily="18" charset="0"/>
                        </a:rPr>
                        <a:t>2.6%</a:t>
                      </a:r>
                      <a:endParaRPr lang="en-US" altLang="zh-CN" sz="1800" b="0" i="0" u="none" strike="noStrike">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954" marR="5954" marT="5954" marB="0" anchor="ctr"/>
                </a:tc>
              </a:tr>
              <a:tr h="272543">
                <a:tc vMerge="1">
                  <a:txBody>
                    <a:bodyPr/>
                    <a:lstStyle/>
                    <a:p>
                      <a:endParaRPr lang="zh-CN"/>
                    </a:p>
                  </a:txBody>
                  <a:tcPr marL="5955" marR="5955" marT="5955"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家具制造</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zh-CN" altLang="en-US" sz="1800" u="none" strike="noStrike">
                          <a:effectLst/>
                          <a:latin typeface="微软雅黑" panose="020B0503020204020204" pitchFamily="34" charset="-122"/>
                          <a:ea typeface="微软雅黑" panose="020B0503020204020204" pitchFamily="34" charset="-122"/>
                        </a:rPr>
                        <a:t>溶剂型木器涂料</a:t>
                      </a:r>
                      <a:endParaRPr lang="zh-CN" altLang="en-US" sz="1800" b="0" i="0" u="none" strike="noStrike">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en-US" altLang="zh-CN" sz="1800" u="none" strike="noStrike" dirty="0">
                          <a:effectLst/>
                          <a:latin typeface="微软雅黑" panose="020B0503020204020204" pitchFamily="34" charset="-122"/>
                          <a:ea typeface="微软雅黑" panose="020B0503020204020204" pitchFamily="34" charset="-122"/>
                          <a:cs typeface="Times New Roman" panose="02020603050405020304" pitchFamily="18" charset="0"/>
                        </a:rPr>
                        <a:t>5.5%</a:t>
                      </a:r>
                      <a:endParaRPr lang="en-US" altLang="zh-CN" sz="1800" b="0" i="0" u="none" strike="noStrike"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954" marR="5954" marT="5954" marB="0" anchor="ctr"/>
                </a:tc>
              </a:tr>
              <a:tr h="269368">
                <a:tc vMerge="1">
                  <a:txBody>
                    <a:bodyPr/>
                    <a:lstStyle/>
                    <a:p>
                      <a:endParaRPr lang="zh-CN"/>
                    </a:p>
                  </a:txBody>
                  <a:tcPr marL="5955" marR="5955" marT="5955" marB="0" anchor="ctr"/>
                </a:tc>
                <a:tc rowSpan="2">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其他</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其他</a:t>
                      </a:r>
                      <a:r>
                        <a:rPr lang="zh-CN" altLang="en-US" sz="1800" u="none" strike="noStrike" dirty="0" smtClean="0">
                          <a:effectLst/>
                          <a:latin typeface="微软雅黑" panose="020B0503020204020204" pitchFamily="34" charset="-122"/>
                          <a:ea typeface="微软雅黑" panose="020B0503020204020204" pitchFamily="34" charset="-122"/>
                        </a:rPr>
                        <a:t>工业防腐涂料</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en-US" altLang="zh-CN" sz="1800" u="none" strike="noStrike" dirty="0" smtClean="0">
                          <a:effectLst/>
                          <a:latin typeface="微软雅黑" panose="020B0503020204020204" pitchFamily="34" charset="-122"/>
                          <a:ea typeface="微软雅黑" panose="020B0503020204020204" pitchFamily="34" charset="-122"/>
                          <a:cs typeface="Times New Roman" panose="02020603050405020304" pitchFamily="18" charset="0"/>
                        </a:rPr>
                        <a:t>6.3%</a:t>
                      </a:r>
                      <a:endParaRPr lang="en-US" altLang="zh-CN" sz="1800" b="0" i="0" u="none" strike="noStrike"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954" marR="5954" marT="5954" marB="0" anchor="ctr"/>
                </a:tc>
              </a:tr>
              <a:tr h="520138">
                <a:tc vMerge="1">
                  <a:txBody>
                    <a:bodyPr/>
                    <a:lstStyle/>
                    <a:p>
                      <a:endParaRPr lang="zh-CN"/>
                    </a:p>
                  </a:txBody>
                  <a:tcPr marL="5955" marR="5955" marT="5955" marB="0" anchor="ctr"/>
                </a:tc>
                <a:tc vMerge="1">
                  <a:txBody>
                    <a:bodyPr/>
                    <a:lstStyle/>
                    <a:p>
                      <a:endParaRPr lang="zh-CN"/>
                    </a:p>
                  </a:txBody>
                  <a:tcPr marL="5954" marR="5954" marT="5956" marB="0" anchor="ctr"/>
                </a:tc>
                <a:tc>
                  <a:txBody>
                    <a:bodyPr/>
                    <a:lstStyle/>
                    <a:p>
                      <a:pPr algn="ctr" fontAlgn="ctr"/>
                      <a:r>
                        <a:rPr lang="zh-CN" altLang="en-US" sz="1800" u="none" strike="noStrike" dirty="0" smtClean="0">
                          <a:effectLst/>
                          <a:latin typeface="微软雅黑" panose="020B0503020204020204" pitchFamily="34" charset="-122"/>
                          <a:ea typeface="微软雅黑" panose="020B0503020204020204" pitchFamily="34" charset="-122"/>
                        </a:rPr>
                        <a:t>其他涂料（包括市政、轻工、电子产品等各类量大面广的涂料）*</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a:txBody>
                    <a:bodyPr/>
                    <a:lstStyle/>
                    <a:p>
                      <a:pPr algn="ctr" fontAlgn="ctr"/>
                      <a:r>
                        <a:rPr lang="en-US" altLang="zh-CN" sz="1800" u="none" strike="noStrike" dirty="0">
                          <a:effectLst/>
                          <a:latin typeface="微软雅黑" panose="020B0503020204020204" pitchFamily="34" charset="-122"/>
                          <a:ea typeface="微软雅黑" panose="020B0503020204020204" pitchFamily="34" charset="-122"/>
                          <a:cs typeface="Times New Roman" panose="02020603050405020304" pitchFamily="18" charset="0"/>
                        </a:rPr>
                        <a:t>27.6%</a:t>
                      </a:r>
                      <a:endParaRPr lang="en-US" altLang="zh-CN" sz="1800" b="0" i="0" u="none" strike="noStrike"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954" marR="5954" marT="5954" marB="0" anchor="ctr"/>
                </a:tc>
              </a:tr>
              <a:tr h="269368">
                <a:tc gridSpan="3">
                  <a:txBody>
                    <a:bodyPr/>
                    <a:lstStyle/>
                    <a:p>
                      <a:pPr algn="ctr" fontAlgn="ctr"/>
                      <a:r>
                        <a:rPr lang="zh-CN" altLang="en-US" sz="1800" u="none" strike="noStrike" dirty="0" smtClean="0">
                          <a:effectLst/>
                          <a:latin typeface="微软雅黑" panose="020B0503020204020204" pitchFamily="34" charset="-122"/>
                          <a:ea typeface="微软雅黑" panose="020B0503020204020204" pitchFamily="34" charset="-122"/>
                        </a:rPr>
                        <a:t>粉末涂料</a:t>
                      </a:r>
                      <a:endParaRPr lang="zh-CN" altLang="en-US" sz="1800" b="0" i="0" u="none" strike="noStrike" dirty="0" smtClean="0">
                        <a:solidFill>
                          <a:srgbClr val="000000"/>
                        </a:solidFill>
                        <a:effectLst/>
                        <a:latin typeface="微软雅黑" panose="020B0503020204020204" pitchFamily="34" charset="-122"/>
                        <a:ea typeface="微软雅黑" panose="020B0503020204020204" pitchFamily="34" charset="-122"/>
                      </a:endParaRPr>
                    </a:p>
                  </a:txBody>
                  <a:tcPr marL="5954" marR="5954" marT="5954" marB="0" anchor="ctr"/>
                </a:tc>
                <a:tc hMerge="1">
                  <a:txBody>
                    <a:bodyPr/>
                    <a:lstStyle/>
                    <a:p>
                      <a:endParaRPr lang="zh-CN"/>
                    </a:p>
                  </a:txBody>
                  <a:tcPr marL="5955" marR="5955" marT="5955" marB="0" anchor="ctr"/>
                </a:tc>
                <a:tc hMerge="1">
                  <a:txBody>
                    <a:bodyPr/>
                    <a:lstStyle/>
                    <a:p>
                      <a:endParaRPr lang="zh-CN"/>
                    </a:p>
                  </a:txBody>
                  <a:tcPr marL="5955" marR="5955" marT="5955" marB="0" anchor="ctr"/>
                </a:tc>
                <a:tc>
                  <a:txBody>
                    <a:bodyPr/>
                    <a:lstStyle/>
                    <a:p>
                      <a:pPr algn="ctr" fontAlgn="ctr"/>
                      <a:r>
                        <a:rPr lang="en-US" altLang="zh-CN" sz="1800" u="none" strike="noStrike" dirty="0" smtClean="0">
                          <a:effectLst/>
                          <a:latin typeface="微软雅黑" panose="020B0503020204020204" pitchFamily="34" charset="-122"/>
                          <a:ea typeface="微软雅黑" panose="020B0503020204020204" pitchFamily="34" charset="-122"/>
                          <a:cs typeface="Times New Roman" panose="02020603050405020304" pitchFamily="18" charset="0"/>
                        </a:rPr>
                        <a:t>10.9%</a:t>
                      </a:r>
                      <a:endParaRPr lang="en-US" altLang="zh-CN" sz="1800" b="0" i="0" u="none" strike="noStrike" dirty="0" smtClean="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5954" marR="5954" marT="5954" marB="0" anchor="ctr"/>
                </a:tc>
              </a:tr>
            </a:tbl>
          </a:graphicData>
        </a:graphic>
      </p:graphicFrame>
      <p:sp>
        <p:nvSpPr>
          <p:cNvPr id="8" name="文本框 51"/>
          <p:cNvSpPr txBox="1">
            <a:spLocks noChangeArrowheads="1"/>
          </p:cNvSpPr>
          <p:nvPr/>
        </p:nvSpPr>
        <p:spPr bwMode="auto">
          <a:xfrm>
            <a:off x="6485434" y="5674936"/>
            <a:ext cx="5083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1800" dirty="0">
                <a:latin typeface="Arial" panose="020B0604020202020204" pitchFamily="34" charset="0"/>
                <a:ea typeface="微软雅黑 Light" panose="020B0502040204020203" pitchFamily="34" charset="-122"/>
              </a:rPr>
              <a:t>来自中国涂料工业协会不完全统计数据（</a:t>
            </a:r>
            <a:r>
              <a:rPr lang="en-US" altLang="zh-CN" sz="1800" dirty="0">
                <a:latin typeface="Arial" panose="020B0604020202020204" pitchFamily="34" charset="0"/>
                <a:ea typeface="微软雅黑 Light" panose="020B0502040204020203" pitchFamily="34" charset="-122"/>
              </a:rPr>
              <a:t>2017</a:t>
            </a:r>
            <a:r>
              <a:rPr lang="zh-CN" altLang="en-US" sz="1800" dirty="0">
                <a:latin typeface="Arial" panose="020B0604020202020204" pitchFamily="34" charset="0"/>
                <a:ea typeface="微软雅黑 Light" panose="020B0502040204020203" pitchFamily="34" charset="-122"/>
              </a:rPr>
              <a:t>）</a:t>
            </a:r>
          </a:p>
        </p:txBody>
      </p:sp>
      <p:sp>
        <p:nvSpPr>
          <p:cNvPr id="9" name="矩形 8"/>
          <p:cNvSpPr/>
          <p:nvPr/>
        </p:nvSpPr>
        <p:spPr>
          <a:xfrm>
            <a:off x="665163" y="6081713"/>
            <a:ext cx="10255373" cy="553998"/>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1200"/>
              </a:spcAft>
              <a:buClr>
                <a:srgbClr val="C00000"/>
              </a:buClr>
              <a:buFont typeface="Arial" panose="020B0604020202020204" pitchFamily="34" charset="0"/>
              <a:buNone/>
              <a:defRPr/>
            </a:pPr>
            <a:r>
              <a:rPr lang="zh-CN" altLang="en-US" sz="2400" b="1" dirty="0" smtClean="0">
                <a:latin typeface="微软雅黑" panose="020B0503020204020204" pitchFamily="34" charset="-122"/>
                <a:sym typeface="+mn-ea"/>
              </a:rPr>
              <a:t>溶剂型涂料仍占</a:t>
            </a:r>
            <a:r>
              <a:rPr lang="en-US" altLang="zh-CN" sz="2400" b="1" dirty="0" smtClean="0">
                <a:latin typeface="微软雅黑" panose="020B0503020204020204" pitchFamily="34" charset="-122"/>
                <a:sym typeface="+mn-ea"/>
              </a:rPr>
              <a:t>55.8%</a:t>
            </a:r>
            <a:r>
              <a:rPr lang="zh-CN" altLang="en-US" sz="2400" b="1" dirty="0" smtClean="0">
                <a:latin typeface="微软雅黑" panose="020B0503020204020204" pitchFamily="34" charset="-122"/>
                <a:sym typeface="+mn-ea"/>
              </a:rPr>
              <a:t>，是</a:t>
            </a:r>
            <a:r>
              <a:rPr lang="en-US" altLang="zh-CN" sz="2400" b="1" dirty="0" smtClean="0">
                <a:latin typeface="微软雅黑" panose="020B0503020204020204" pitchFamily="34" charset="-122"/>
                <a:sym typeface="+mn-ea"/>
              </a:rPr>
              <a:t>VOCs</a:t>
            </a:r>
            <a:r>
              <a:rPr lang="zh-CN" altLang="en-US" sz="2400" b="1" dirty="0" smtClean="0">
                <a:latin typeface="微软雅黑" panose="020B0503020204020204" pitchFamily="34" charset="-122"/>
                <a:sym typeface="+mn-ea"/>
              </a:rPr>
              <a:t>排放的主要产品类型</a:t>
            </a:r>
            <a:endParaRPr lang="zh-CN" altLang="en-US" sz="2400" b="1" noProof="1">
              <a:latin typeface="微软雅黑" panose="020B0503020204020204" pitchFamily="34" charset="-122"/>
              <a:sym typeface="+mn-ea"/>
            </a:endParaRPr>
          </a:p>
        </p:txBody>
      </p:sp>
      <p:sp>
        <p:nvSpPr>
          <p:cNvPr id="10" name="文本框 51"/>
          <p:cNvSpPr txBox="1">
            <a:spLocks noChangeArrowheads="1"/>
          </p:cNvSpPr>
          <p:nvPr/>
        </p:nvSpPr>
        <p:spPr bwMode="auto">
          <a:xfrm>
            <a:off x="428625" y="5627688"/>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1800">
                <a:latin typeface="Arial" panose="020B0604020202020204" pitchFamily="34" charset="0"/>
                <a:ea typeface="微软雅黑 Light" panose="020B0502040204020203" pitchFamily="34" charset="-122"/>
              </a:rPr>
              <a:t>*：无分类统计数据</a:t>
            </a:r>
          </a:p>
        </p:txBody>
      </p:sp>
    </p:spTree>
    <p:extLst>
      <p:ext uri="{BB962C8B-B14F-4D97-AF65-F5344CB8AC3E}">
        <p14:creationId xmlns:p14="http://schemas.microsoft.com/office/powerpoint/2010/main" val="137551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388932" y="149731"/>
            <a:ext cx="9235460" cy="542966"/>
          </a:xfrm>
        </p:spPr>
        <p:txBody>
          <a:bodyPr anchor="b"/>
          <a:lstStyle/>
          <a:p>
            <a:pPr algn="l" eaLnBrk="1" hangingPunct="1"/>
            <a:r>
              <a:rPr lang="en-US" altLang="zh-CN" sz="3200" b="1" dirty="0" smtClean="0">
                <a:solidFill>
                  <a:schemeClr val="tx2"/>
                </a:solidFill>
                <a:latin typeface="微软雅黑" panose="020B0503020204020204" pitchFamily="34" charset="-122"/>
              </a:rPr>
              <a:t>4</a:t>
            </a:r>
            <a:r>
              <a:rPr lang="zh-CN" altLang="en-US" sz="3200" b="1" dirty="0" smtClean="0">
                <a:solidFill>
                  <a:schemeClr val="tx2"/>
                </a:solidFill>
                <a:latin typeface="微软雅黑" panose="020B0503020204020204" pitchFamily="34" charset="-122"/>
              </a:rPr>
              <a:t>、</a:t>
            </a:r>
            <a:r>
              <a:rPr lang="zh-CN" altLang="en-US" sz="3200" b="1" dirty="0" smtClean="0">
                <a:solidFill>
                  <a:schemeClr val="tx2"/>
                </a:solidFill>
              </a:rPr>
              <a:t>末端</a:t>
            </a:r>
            <a:r>
              <a:rPr lang="zh-CN" altLang="en-US" sz="3200" b="1" dirty="0">
                <a:solidFill>
                  <a:schemeClr val="tx2"/>
                </a:solidFill>
              </a:rPr>
              <a:t>治理技术：</a:t>
            </a:r>
            <a:r>
              <a:rPr lang="en-US" altLang="zh-CN" sz="3200" b="1" dirty="0">
                <a:solidFill>
                  <a:schemeClr val="tx2"/>
                </a:solidFill>
              </a:rPr>
              <a:t>RTO/</a:t>
            </a:r>
            <a:r>
              <a:rPr lang="zh-CN" altLang="en-US" sz="3200" b="1" dirty="0">
                <a:solidFill>
                  <a:schemeClr val="tx2"/>
                </a:solidFill>
              </a:rPr>
              <a:t>沸石转轮浓缩</a:t>
            </a:r>
            <a:r>
              <a:rPr lang="en-US" altLang="zh-CN" sz="3200" b="1" dirty="0">
                <a:solidFill>
                  <a:schemeClr val="tx2"/>
                </a:solidFill>
              </a:rPr>
              <a:t>RTO</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120</a:t>
            </a:fld>
            <a:endParaRPr lang="en-US" altLang="zh-CN" sz="1200" b="1"/>
          </a:p>
        </p:txBody>
      </p:sp>
      <p:sp>
        <p:nvSpPr>
          <p:cNvPr id="15" name="矩形 1"/>
          <p:cNvSpPr>
            <a:spLocks noChangeArrowheads="1"/>
          </p:cNvSpPr>
          <p:nvPr/>
        </p:nvSpPr>
        <p:spPr bwMode="auto">
          <a:xfrm>
            <a:off x="8875734" y="1196752"/>
            <a:ext cx="1249795" cy="506213"/>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nSpc>
                <a:spcPct val="150000"/>
              </a:lnSpc>
              <a:spcBef>
                <a:spcPct val="0"/>
              </a:spcBef>
              <a:buNone/>
            </a:pPr>
            <a:r>
              <a:rPr lang="zh-CN" altLang="en-US" sz="2400" b="1" noProof="1">
                <a:solidFill>
                  <a:srgbClr val="000000"/>
                </a:solidFill>
                <a:latin typeface="微软雅黑" panose="020B0503020204020204" pitchFamily="34" charset="-122"/>
              </a:rPr>
              <a:t>问题</a:t>
            </a:r>
            <a:endParaRPr lang="zh-CN" altLang="en-US" sz="2400" b="1" baseline="30000" noProof="1">
              <a:solidFill>
                <a:srgbClr val="000000"/>
              </a:solidFill>
              <a:latin typeface="微软雅黑" panose="020B0503020204020204" pitchFamily="34" charset="-122"/>
            </a:endParaRPr>
          </a:p>
        </p:txBody>
      </p:sp>
      <p:sp>
        <p:nvSpPr>
          <p:cNvPr id="11" name="矩形 10"/>
          <p:cNvSpPr/>
          <p:nvPr/>
        </p:nvSpPr>
        <p:spPr>
          <a:xfrm>
            <a:off x="2047047" y="6301743"/>
            <a:ext cx="7453585" cy="553998"/>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lnSpc>
                <a:spcPct val="125000"/>
              </a:lnSpc>
              <a:spcBef>
                <a:spcPct val="0"/>
              </a:spcBef>
              <a:spcAft>
                <a:spcPts val="0"/>
              </a:spcAft>
              <a:buClr>
                <a:srgbClr val="C00000"/>
              </a:buClr>
              <a:buNone/>
            </a:pPr>
            <a:r>
              <a:rPr lang="zh-CN" altLang="en-US" sz="2400" b="1" noProof="1">
                <a:solidFill>
                  <a:srgbClr val="000000"/>
                </a:solidFill>
                <a:latin typeface="微软雅黑" panose="020B0503020204020204" pitchFamily="34" charset="-122"/>
              </a:rPr>
              <a:t>大马拉小车的现象严重：受制于严格的标准和管理</a:t>
            </a:r>
            <a:endParaRPr lang="en-US" altLang="zh-CN" sz="2400" b="1" noProof="1">
              <a:solidFill>
                <a:srgbClr val="000000"/>
              </a:solidFill>
              <a:latin typeface="微软雅黑" panose="020B0503020204020204" pitchFamily="34" charset="-122"/>
            </a:endParaRPr>
          </a:p>
        </p:txBody>
      </p:sp>
      <p:graphicFrame>
        <p:nvGraphicFramePr>
          <p:cNvPr id="9" name="图表 8"/>
          <p:cNvGraphicFramePr/>
          <p:nvPr>
            <p:extLst>
              <p:ext uri="{D42A27DB-BD31-4B8C-83A1-F6EECF244321}">
                <p14:modId xmlns:p14="http://schemas.microsoft.com/office/powerpoint/2010/main" val="1274886089"/>
              </p:ext>
            </p:extLst>
          </p:nvPr>
        </p:nvGraphicFramePr>
        <p:xfrm>
          <a:off x="767408" y="906301"/>
          <a:ext cx="5328592"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10" name="文本框 9"/>
          <p:cNvSpPr txBox="1"/>
          <p:nvPr/>
        </p:nvSpPr>
        <p:spPr>
          <a:xfrm>
            <a:off x="7248128" y="1849648"/>
            <a:ext cx="3905734" cy="3732149"/>
          </a:xfrm>
          <a:prstGeom prst="rect">
            <a:avLst/>
          </a:prstGeom>
          <a:ln>
            <a:noFill/>
          </a:ln>
          <a:effectLst/>
        </p:spPr>
        <p:style>
          <a:lnRef idx="1">
            <a:schemeClr val="accent5"/>
          </a:lnRef>
          <a:fillRef idx="2">
            <a:schemeClr val="accent5"/>
          </a:fillRef>
          <a:effectRef idx="1">
            <a:schemeClr val="accent5"/>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just">
              <a:spcBef>
                <a:spcPct val="0"/>
              </a:spcBef>
              <a:spcAft>
                <a:spcPts val="1200"/>
              </a:spcAft>
              <a:buClr>
                <a:srgbClr val="C00000"/>
              </a:buClr>
              <a:buNone/>
            </a:pPr>
            <a:r>
              <a:rPr lang="zh-CN" altLang="en-US" sz="2400" b="1" dirty="0">
                <a:solidFill>
                  <a:srgbClr val="000000"/>
                </a:solidFill>
                <a:latin typeface="微软雅黑" panose="020B0503020204020204" pitchFamily="34" charset="-122"/>
              </a:rPr>
              <a:t>负荷不稳定，进口浓度太低；能耗高，出口浓度不稳定；</a:t>
            </a:r>
            <a:endParaRPr lang="en-US" altLang="zh-CN" sz="2400" b="1" dirty="0">
              <a:solidFill>
                <a:srgbClr val="000000"/>
              </a:solidFill>
              <a:latin typeface="微软雅黑" panose="020B0503020204020204" pitchFamily="34" charset="-122"/>
            </a:endParaRPr>
          </a:p>
          <a:p>
            <a:pPr algn="just">
              <a:spcBef>
                <a:spcPct val="0"/>
              </a:spcBef>
              <a:spcAft>
                <a:spcPts val="1200"/>
              </a:spcAft>
              <a:buClr>
                <a:srgbClr val="C00000"/>
              </a:buClr>
              <a:buNone/>
            </a:pPr>
            <a:r>
              <a:rPr lang="zh-CN" altLang="en-US" sz="2400" b="1" dirty="0">
                <a:solidFill>
                  <a:srgbClr val="000000"/>
                </a:solidFill>
                <a:latin typeface="微软雅黑" panose="020B0503020204020204" pitchFamily="34" charset="-122"/>
              </a:rPr>
              <a:t>出口</a:t>
            </a:r>
            <a:r>
              <a:rPr lang="en-US" altLang="zh-CN" sz="2400" b="1" dirty="0">
                <a:solidFill>
                  <a:srgbClr val="000000"/>
                </a:solidFill>
                <a:latin typeface="微软雅黑" panose="020B0503020204020204" pitchFamily="34" charset="-122"/>
              </a:rPr>
              <a:t>NOx</a:t>
            </a:r>
            <a:r>
              <a:rPr lang="zh-CN" altLang="en-US" sz="2400" b="1" dirty="0">
                <a:solidFill>
                  <a:srgbClr val="000000"/>
                </a:solidFill>
                <a:latin typeface="微软雅黑" panose="020B0503020204020204" pitchFamily="34" charset="-122"/>
              </a:rPr>
              <a:t>不稳定，高的可达到几十</a:t>
            </a:r>
            <a:r>
              <a:rPr lang="en-US" altLang="zh-CN" sz="2400" b="1" dirty="0">
                <a:solidFill>
                  <a:srgbClr val="000000"/>
                </a:solidFill>
                <a:latin typeface="微软雅黑" panose="020B0503020204020204" pitchFamily="34" charset="-122"/>
              </a:rPr>
              <a:t>mg/m3,</a:t>
            </a:r>
            <a:r>
              <a:rPr lang="zh-CN" altLang="en-US" sz="2400" b="1" dirty="0">
                <a:solidFill>
                  <a:srgbClr val="000000"/>
                </a:solidFill>
                <a:latin typeface="微软雅黑" panose="020B0503020204020204" pitchFamily="34" charset="-122"/>
              </a:rPr>
              <a:t>甚至上百。</a:t>
            </a:r>
            <a:endParaRPr lang="en-US" altLang="zh-CN" sz="2400" b="1" dirty="0">
              <a:solidFill>
                <a:srgbClr val="000000"/>
              </a:solidFill>
              <a:latin typeface="微软雅黑" panose="020B0503020204020204" pitchFamily="34" charset="-122"/>
            </a:endParaRPr>
          </a:p>
          <a:p>
            <a:pPr algn="just">
              <a:spcBef>
                <a:spcPct val="0"/>
              </a:spcBef>
              <a:spcAft>
                <a:spcPts val="1200"/>
              </a:spcAft>
              <a:buClr>
                <a:srgbClr val="C00000"/>
              </a:buClr>
              <a:buNone/>
            </a:pPr>
            <a:r>
              <a:rPr lang="zh-CN" altLang="en-US" sz="2400" b="1" dirty="0">
                <a:solidFill>
                  <a:srgbClr val="000000"/>
                </a:solidFill>
                <a:latin typeface="微软雅黑" panose="020B0503020204020204" pitchFamily="34" charset="-122"/>
              </a:rPr>
              <a:t>沸石浓缩：技术依赖于国外近</a:t>
            </a:r>
            <a:r>
              <a:rPr lang="en-US" altLang="zh-CN" sz="2400" b="1" dirty="0">
                <a:solidFill>
                  <a:srgbClr val="000000"/>
                </a:solidFill>
                <a:latin typeface="微软雅黑" panose="020B0503020204020204" pitchFamily="34" charset="-122"/>
              </a:rPr>
              <a:t>100%</a:t>
            </a:r>
            <a:r>
              <a:rPr lang="zh-CN" altLang="en-US" sz="2400" b="1" dirty="0">
                <a:solidFill>
                  <a:srgbClr val="000000"/>
                </a:solidFill>
                <a:latin typeface="微软雅黑" panose="020B0503020204020204" pitchFamily="34" charset="-122"/>
              </a:rPr>
              <a:t>。</a:t>
            </a:r>
            <a:endParaRPr lang="en-US" altLang="zh-CN" sz="2400" b="1" dirty="0">
              <a:solidFill>
                <a:srgbClr val="000000"/>
              </a:solidFill>
              <a:latin typeface="微软雅黑" panose="020B0503020204020204" pitchFamily="34" charset="-122"/>
            </a:endParaRPr>
          </a:p>
          <a:p>
            <a:pPr algn="just">
              <a:spcBef>
                <a:spcPct val="0"/>
              </a:spcBef>
              <a:spcAft>
                <a:spcPts val="1200"/>
              </a:spcAft>
              <a:buClr>
                <a:srgbClr val="C00000"/>
              </a:buClr>
              <a:buNone/>
            </a:pPr>
            <a:r>
              <a:rPr lang="zh-CN" altLang="en-US" sz="2400" b="1" dirty="0">
                <a:solidFill>
                  <a:srgbClr val="000000"/>
                </a:solidFill>
                <a:latin typeface="微软雅黑" panose="020B0503020204020204" pitchFamily="34" charset="-122"/>
              </a:rPr>
              <a:t>安全问题：安全距离</a:t>
            </a:r>
            <a:endParaRPr lang="en-US" altLang="zh-CN" sz="2400" b="1" dirty="0">
              <a:solidFill>
                <a:srgbClr val="000000"/>
              </a:solidFill>
              <a:latin typeface="微软雅黑" panose="020B0503020204020204" pitchFamily="34" charset="-122"/>
            </a:endParaRPr>
          </a:p>
        </p:txBody>
      </p:sp>
      <p:sp>
        <p:nvSpPr>
          <p:cNvPr id="13" name="Rectangle 78"/>
          <p:cNvSpPr>
            <a:spLocks noChangeArrowheads="1"/>
          </p:cNvSpPr>
          <p:nvPr/>
        </p:nvSpPr>
        <p:spPr bwMode="auto">
          <a:xfrm>
            <a:off x="263352" y="4725144"/>
            <a:ext cx="5976664" cy="1467378"/>
          </a:xfrm>
          <a:prstGeom prst="rect">
            <a:avLst/>
          </a:prstGeom>
          <a:solidFill>
            <a:srgbClr val="FFFF00"/>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2200" b="1" kern="0" dirty="0">
                <a:latin typeface="黑体" panose="02010609060101010101" pitchFamily="49" charset="-122"/>
                <a:ea typeface="黑体" panose="02010609060101010101" pitchFamily="49" charset="-122"/>
              </a:rPr>
              <a:t>上海的一些实测结果：</a:t>
            </a:r>
            <a:endParaRPr lang="en-US" altLang="zh-CN" sz="2200" b="1" kern="0" dirty="0">
              <a:latin typeface="黑体" panose="02010609060101010101" pitchFamily="49" charset="-122"/>
              <a:ea typeface="黑体" panose="02010609060101010101" pitchFamily="49" charset="-122"/>
            </a:endParaRPr>
          </a:p>
          <a:p>
            <a:pPr algn="just">
              <a:defRPr/>
            </a:pPr>
            <a:r>
              <a:rPr lang="zh-CN" altLang="en-US" sz="2200" b="1" kern="0" dirty="0">
                <a:latin typeface="黑体" panose="02010609060101010101" pitchFamily="49" charset="-122"/>
                <a:ea typeface="黑体" panose="02010609060101010101" pitchFamily="49" charset="-122"/>
              </a:rPr>
              <a:t>进口：</a:t>
            </a:r>
            <a:r>
              <a:rPr lang="en-US" altLang="zh-CN" sz="2200" b="1" kern="0" dirty="0" smtClean="0">
                <a:latin typeface="黑体" panose="02010609060101010101" pitchFamily="49" charset="-122"/>
                <a:ea typeface="黑体" panose="02010609060101010101" pitchFamily="49" charset="-122"/>
              </a:rPr>
              <a:t>22~760mg/m</a:t>
            </a:r>
            <a:r>
              <a:rPr lang="en-US" altLang="zh-CN" sz="2200" b="1" kern="0" baseline="30000" dirty="0" smtClean="0">
                <a:latin typeface="黑体" panose="02010609060101010101" pitchFamily="49" charset="-122"/>
                <a:ea typeface="黑体" panose="02010609060101010101" pitchFamily="49" charset="-122"/>
              </a:rPr>
              <a:t>3   </a:t>
            </a:r>
            <a:r>
              <a:rPr lang="zh-CN" altLang="en-US" sz="2200" b="1" kern="0" dirty="0" smtClean="0">
                <a:latin typeface="黑体" panose="02010609060101010101" pitchFamily="49" charset="-122"/>
                <a:ea typeface="黑体" panose="02010609060101010101" pitchFamily="49" charset="-122"/>
              </a:rPr>
              <a:t>出口</a:t>
            </a:r>
            <a:r>
              <a:rPr lang="zh-CN" altLang="en-US" sz="2200" b="1" kern="0" dirty="0">
                <a:latin typeface="黑体" panose="02010609060101010101" pitchFamily="49" charset="-122"/>
                <a:ea typeface="黑体" panose="02010609060101010101" pitchFamily="49" charset="-122"/>
              </a:rPr>
              <a:t>：</a:t>
            </a:r>
            <a:r>
              <a:rPr lang="en-US" altLang="zh-CN" sz="2200" b="1" kern="0" dirty="0">
                <a:latin typeface="黑体" panose="02010609060101010101" pitchFamily="49" charset="-122"/>
                <a:ea typeface="黑体" panose="02010609060101010101" pitchFamily="49" charset="-122"/>
              </a:rPr>
              <a:t>0.7~66.5mg/m</a:t>
            </a:r>
            <a:r>
              <a:rPr lang="en-US" altLang="zh-CN" sz="2200" b="1" kern="0" baseline="30000" dirty="0">
                <a:latin typeface="黑体" panose="02010609060101010101" pitchFamily="49" charset="-122"/>
                <a:ea typeface="黑体" panose="02010609060101010101" pitchFamily="49" charset="-122"/>
              </a:rPr>
              <a:t>3</a:t>
            </a:r>
            <a:endParaRPr lang="en-US" altLang="zh-CN" sz="2200" b="1" kern="0" dirty="0">
              <a:latin typeface="黑体" panose="02010609060101010101" pitchFamily="49" charset="-122"/>
              <a:ea typeface="黑体" panose="02010609060101010101" pitchFamily="49" charset="-122"/>
            </a:endParaRPr>
          </a:p>
          <a:p>
            <a:pPr algn="just">
              <a:defRPr/>
            </a:pPr>
            <a:r>
              <a:rPr lang="zh-CN" altLang="en-US" sz="2200" b="1" kern="0" dirty="0">
                <a:latin typeface="黑体" panose="02010609060101010101" pitchFamily="49" charset="-122"/>
                <a:ea typeface="黑体" panose="02010609060101010101" pitchFamily="49" charset="-122"/>
              </a:rPr>
              <a:t>效率：理论</a:t>
            </a:r>
            <a:r>
              <a:rPr lang="en-US" altLang="zh-CN" sz="2200" b="1" kern="0" dirty="0">
                <a:latin typeface="黑体" panose="02010609060101010101" pitchFamily="49" charset="-122"/>
                <a:ea typeface="黑体" panose="02010609060101010101" pitchFamily="49" charset="-122"/>
              </a:rPr>
              <a:t>99%</a:t>
            </a:r>
            <a:r>
              <a:rPr lang="zh-CN" altLang="en-US" sz="2200" b="1" kern="0" dirty="0">
                <a:latin typeface="黑体" panose="02010609060101010101" pitchFamily="49" charset="-122"/>
                <a:ea typeface="黑体" panose="02010609060101010101" pitchFamily="49" charset="-122"/>
              </a:rPr>
              <a:t>；实际</a:t>
            </a:r>
            <a:r>
              <a:rPr lang="en-US" altLang="zh-CN" sz="2200" b="1" kern="0" dirty="0">
                <a:latin typeface="黑体" panose="02010609060101010101" pitchFamily="49" charset="-122"/>
                <a:ea typeface="黑体" panose="02010609060101010101" pitchFamily="49" charset="-122"/>
              </a:rPr>
              <a:t>81%~98%</a:t>
            </a:r>
            <a:r>
              <a:rPr lang="zh-CN" altLang="en-US" sz="2200" b="1" kern="0" dirty="0" smtClean="0">
                <a:latin typeface="黑体" panose="02010609060101010101" pitchFamily="49" charset="-122"/>
                <a:ea typeface="黑体" panose="02010609060101010101" pitchFamily="49" charset="-122"/>
              </a:rPr>
              <a:t>； </a:t>
            </a:r>
            <a:endParaRPr lang="en-US" altLang="zh-CN" sz="2200" b="1" kern="0" dirty="0" smtClean="0">
              <a:latin typeface="黑体" panose="02010609060101010101" pitchFamily="49" charset="-122"/>
              <a:ea typeface="黑体" panose="02010609060101010101" pitchFamily="49" charset="-122"/>
            </a:endParaRPr>
          </a:p>
          <a:p>
            <a:pPr algn="just">
              <a:defRPr/>
            </a:pPr>
            <a:r>
              <a:rPr lang="zh-CN" altLang="en-US" sz="2200" b="1" kern="0" dirty="0" smtClean="0">
                <a:latin typeface="黑体" panose="02010609060101010101" pitchFamily="49" charset="-122"/>
                <a:ea typeface="黑体" panose="02010609060101010101" pitchFamily="49" charset="-122"/>
              </a:rPr>
              <a:t>出口</a:t>
            </a:r>
            <a:r>
              <a:rPr lang="en-US" altLang="zh-CN" sz="2200" b="1" kern="0" dirty="0">
                <a:latin typeface="黑体" panose="02010609060101010101" pitchFamily="49" charset="-122"/>
                <a:ea typeface="黑体" panose="02010609060101010101" pitchFamily="49" charset="-122"/>
              </a:rPr>
              <a:t>NOx:0-1.75mg/m</a:t>
            </a:r>
            <a:r>
              <a:rPr lang="en-US" altLang="zh-CN" sz="2200" b="1" kern="0" baseline="30000" dirty="0">
                <a:latin typeface="黑体" panose="02010609060101010101" pitchFamily="49" charset="-122"/>
                <a:ea typeface="黑体" panose="02010609060101010101" pitchFamily="49" charset="-122"/>
              </a:rPr>
              <a:t>3</a:t>
            </a:r>
            <a:endParaRPr lang="en-US" altLang="zh-CN" sz="2200" b="1" kern="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68145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388932" y="149731"/>
            <a:ext cx="9235460" cy="542966"/>
          </a:xfrm>
        </p:spPr>
        <p:txBody>
          <a:bodyPr anchor="b"/>
          <a:lstStyle/>
          <a:p>
            <a:pPr algn="l" eaLnBrk="1" hangingPunct="1"/>
            <a:r>
              <a:rPr lang="en-US" altLang="zh-CN" sz="3200" b="1" dirty="0" smtClean="0">
                <a:solidFill>
                  <a:schemeClr val="tx2"/>
                </a:solidFill>
                <a:latin typeface="微软雅黑" panose="020B0503020204020204" pitchFamily="34" charset="-122"/>
              </a:rPr>
              <a:t>4</a:t>
            </a:r>
            <a:r>
              <a:rPr lang="zh-CN" altLang="en-US" sz="3200" b="1" dirty="0" smtClean="0">
                <a:solidFill>
                  <a:schemeClr val="tx2"/>
                </a:solidFill>
                <a:latin typeface="微软雅黑" panose="020B0503020204020204" pitchFamily="34" charset="-122"/>
              </a:rPr>
              <a:t>、</a:t>
            </a:r>
            <a:r>
              <a:rPr lang="zh-CN" altLang="en-US" sz="3200" b="1" dirty="0" smtClean="0">
                <a:solidFill>
                  <a:schemeClr val="tx2"/>
                </a:solidFill>
              </a:rPr>
              <a:t>末端</a:t>
            </a:r>
            <a:r>
              <a:rPr lang="zh-CN" altLang="en-US" sz="3200" b="1" dirty="0">
                <a:solidFill>
                  <a:schemeClr val="tx2"/>
                </a:solidFill>
              </a:rPr>
              <a:t>治理技术：</a:t>
            </a:r>
            <a:r>
              <a:rPr lang="en-US" altLang="zh-CN" sz="3200" b="1" dirty="0">
                <a:solidFill>
                  <a:schemeClr val="tx2"/>
                </a:solidFill>
              </a:rPr>
              <a:t>RTO/</a:t>
            </a:r>
            <a:r>
              <a:rPr lang="zh-CN" altLang="en-US" sz="3200" b="1" dirty="0">
                <a:solidFill>
                  <a:schemeClr val="tx2"/>
                </a:solidFill>
              </a:rPr>
              <a:t>沸石转轮浓缩</a:t>
            </a:r>
            <a:r>
              <a:rPr lang="en-US" altLang="zh-CN" sz="3200" b="1" dirty="0">
                <a:solidFill>
                  <a:schemeClr val="tx2"/>
                </a:solidFill>
              </a:rPr>
              <a:t>RTO</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121</a:t>
            </a:fld>
            <a:endParaRPr lang="en-US" altLang="zh-CN" sz="1200" b="1"/>
          </a:p>
        </p:txBody>
      </p:sp>
      <p:sp>
        <p:nvSpPr>
          <p:cNvPr id="12" name="内容占位符 1"/>
          <p:cNvSpPr txBox="1">
            <a:spLocks/>
          </p:cNvSpPr>
          <p:nvPr/>
        </p:nvSpPr>
        <p:spPr>
          <a:xfrm>
            <a:off x="191344" y="1052736"/>
            <a:ext cx="11665296" cy="52516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5000"/>
              </a:lnSpc>
              <a:spcAft>
                <a:spcPts val="0"/>
              </a:spcAft>
            </a:pPr>
            <a:r>
              <a:rPr lang="zh-CN" altLang="zh-CN" sz="2400" smtClean="0"/>
              <a:t>某涂料有限公司对企业的高浓度</a:t>
            </a:r>
            <a:r>
              <a:rPr lang="en-US" altLang="zh-CN" sz="2400" smtClean="0"/>
              <a:t>VOCs</a:t>
            </a:r>
            <a:r>
              <a:rPr lang="zh-CN" altLang="zh-CN" sz="2400" smtClean="0"/>
              <a:t>产生的废气收集后直接进入</a:t>
            </a:r>
            <a:r>
              <a:rPr lang="en-US" altLang="zh-CN" sz="2400" smtClean="0"/>
              <a:t>RTO</a:t>
            </a:r>
            <a:r>
              <a:rPr lang="zh-CN" altLang="zh-CN" sz="2400" smtClean="0"/>
              <a:t>处置，风量为</a:t>
            </a:r>
            <a:r>
              <a:rPr lang="en-US" altLang="zh-CN" sz="2400" smtClean="0"/>
              <a:t>8000m</a:t>
            </a:r>
            <a:r>
              <a:rPr lang="en-US" altLang="zh-CN" sz="2400" baseline="30000" smtClean="0"/>
              <a:t>3</a:t>
            </a:r>
            <a:r>
              <a:rPr lang="en-US" altLang="zh-CN" sz="2400" smtClean="0"/>
              <a:t>/h</a:t>
            </a:r>
            <a:r>
              <a:rPr lang="zh-CN" altLang="zh-CN" sz="2400" smtClean="0"/>
              <a:t>，</a:t>
            </a:r>
            <a:r>
              <a:rPr lang="zh-CN" altLang="zh-CN" sz="2400" smtClean="0">
                <a:solidFill>
                  <a:srgbClr val="C00000"/>
                </a:solidFill>
              </a:rPr>
              <a:t>投资约</a:t>
            </a:r>
            <a:r>
              <a:rPr lang="en-US" altLang="zh-CN" sz="2400" smtClean="0">
                <a:solidFill>
                  <a:srgbClr val="C00000"/>
                </a:solidFill>
              </a:rPr>
              <a:t>600~700</a:t>
            </a:r>
            <a:r>
              <a:rPr lang="zh-CN" altLang="zh-CN" sz="2400" smtClean="0">
                <a:solidFill>
                  <a:srgbClr val="C00000"/>
                </a:solidFill>
              </a:rPr>
              <a:t>万人民币</a:t>
            </a:r>
            <a:r>
              <a:rPr lang="zh-CN" altLang="zh-CN" sz="2400" smtClean="0"/>
              <a:t>，运行费用约为</a:t>
            </a:r>
            <a:r>
              <a:rPr lang="en-US" altLang="zh-CN" sz="2400" smtClean="0"/>
              <a:t>50~100</a:t>
            </a:r>
            <a:r>
              <a:rPr lang="zh-CN" altLang="zh-CN" sz="2400" smtClean="0"/>
              <a:t>万元，使用天然气作为燃料，消耗量约为</a:t>
            </a:r>
            <a:r>
              <a:rPr lang="en-US" altLang="zh-CN" sz="2400" smtClean="0"/>
              <a:t>10m</a:t>
            </a:r>
            <a:r>
              <a:rPr lang="en-US" altLang="zh-CN" sz="2400" baseline="30000" smtClean="0"/>
              <a:t>3</a:t>
            </a:r>
            <a:r>
              <a:rPr lang="en-US" altLang="zh-CN" sz="2400" smtClean="0"/>
              <a:t>/h</a:t>
            </a:r>
            <a:r>
              <a:rPr lang="zh-CN" altLang="zh-CN" sz="2400" smtClean="0"/>
              <a:t>。</a:t>
            </a:r>
          </a:p>
          <a:p>
            <a:pPr fontAlgn="auto">
              <a:lnSpc>
                <a:spcPct val="125000"/>
              </a:lnSpc>
              <a:spcAft>
                <a:spcPts val="0"/>
              </a:spcAft>
            </a:pPr>
            <a:r>
              <a:rPr lang="zh-CN" altLang="zh-CN" sz="2400" smtClean="0"/>
              <a:t>某涂料有限公司则对企业的所有废气收集后经过除尘器后，进入直接</a:t>
            </a:r>
            <a:r>
              <a:rPr lang="en-US" altLang="zh-CN" sz="2400" smtClean="0"/>
              <a:t>RTO</a:t>
            </a:r>
            <a:r>
              <a:rPr lang="zh-CN" altLang="zh-CN" sz="2400" smtClean="0"/>
              <a:t>装置，风量约为</a:t>
            </a:r>
            <a:r>
              <a:rPr lang="en-US" altLang="zh-CN" sz="2400" smtClean="0"/>
              <a:t>13000m</a:t>
            </a:r>
            <a:r>
              <a:rPr lang="en-US" altLang="zh-CN" sz="2400" baseline="30000" smtClean="0"/>
              <a:t>3</a:t>
            </a:r>
            <a:r>
              <a:rPr lang="en-US" altLang="zh-CN" sz="2400" smtClean="0"/>
              <a:t>/h</a:t>
            </a:r>
            <a:r>
              <a:rPr lang="zh-CN" altLang="zh-CN" sz="2400" smtClean="0"/>
              <a:t>，</a:t>
            </a:r>
            <a:r>
              <a:rPr lang="zh-CN" altLang="zh-CN" sz="2400" smtClean="0">
                <a:solidFill>
                  <a:srgbClr val="C00000"/>
                </a:solidFill>
              </a:rPr>
              <a:t>投资约</a:t>
            </a:r>
            <a:r>
              <a:rPr lang="en-US" altLang="zh-CN" sz="2400" smtClean="0">
                <a:solidFill>
                  <a:srgbClr val="C00000"/>
                </a:solidFill>
              </a:rPr>
              <a:t>1500</a:t>
            </a:r>
            <a:r>
              <a:rPr lang="zh-CN" altLang="zh-CN" sz="2400" smtClean="0">
                <a:solidFill>
                  <a:srgbClr val="C00000"/>
                </a:solidFill>
              </a:rPr>
              <a:t>万</a:t>
            </a:r>
            <a:r>
              <a:rPr lang="zh-CN" altLang="zh-CN" sz="2400" smtClean="0"/>
              <a:t>（含有管道费用等），使用轻柴油作为燃料，每年的消耗量约</a:t>
            </a:r>
            <a:r>
              <a:rPr lang="en-US" altLang="zh-CN" sz="2400" smtClean="0"/>
              <a:t>10t</a:t>
            </a:r>
            <a:r>
              <a:rPr lang="zh-CN" altLang="zh-CN" sz="2400" smtClean="0"/>
              <a:t>。</a:t>
            </a:r>
          </a:p>
          <a:p>
            <a:pPr fontAlgn="auto">
              <a:lnSpc>
                <a:spcPct val="125000"/>
              </a:lnSpc>
              <a:spcAft>
                <a:spcPts val="0"/>
              </a:spcAft>
            </a:pPr>
            <a:r>
              <a:rPr lang="zh-CN" altLang="zh-CN" sz="2400" smtClean="0"/>
              <a:t>某油墨企业对企业的所有废气收集后经过除尘器后，进入直接</a:t>
            </a:r>
            <a:r>
              <a:rPr lang="en-US" altLang="zh-CN" sz="2400" smtClean="0"/>
              <a:t>RTO</a:t>
            </a:r>
            <a:r>
              <a:rPr lang="zh-CN" altLang="zh-CN" sz="2400" smtClean="0"/>
              <a:t>装置，风量约为</a:t>
            </a:r>
            <a:r>
              <a:rPr lang="en-US" altLang="zh-CN" sz="2400" smtClean="0"/>
              <a:t>30000m</a:t>
            </a:r>
            <a:r>
              <a:rPr lang="en-US" altLang="zh-CN" sz="2400" baseline="30000" smtClean="0"/>
              <a:t>3</a:t>
            </a:r>
            <a:r>
              <a:rPr lang="en-US" altLang="zh-CN" sz="2400" smtClean="0"/>
              <a:t>/h</a:t>
            </a:r>
            <a:r>
              <a:rPr lang="zh-CN" altLang="zh-CN" sz="2400" smtClean="0"/>
              <a:t>，</a:t>
            </a:r>
            <a:r>
              <a:rPr lang="zh-CN" altLang="zh-CN" sz="2400" smtClean="0">
                <a:solidFill>
                  <a:srgbClr val="C00000"/>
                </a:solidFill>
              </a:rPr>
              <a:t>投资约</a:t>
            </a:r>
            <a:r>
              <a:rPr lang="en-US" altLang="zh-CN" sz="2400" smtClean="0">
                <a:solidFill>
                  <a:srgbClr val="C00000"/>
                </a:solidFill>
              </a:rPr>
              <a:t>500</a:t>
            </a:r>
            <a:r>
              <a:rPr lang="zh-CN" altLang="zh-CN" sz="2400" smtClean="0">
                <a:solidFill>
                  <a:srgbClr val="C00000"/>
                </a:solidFill>
              </a:rPr>
              <a:t>万左右</a:t>
            </a:r>
            <a:r>
              <a:rPr lang="zh-CN" altLang="zh-CN" sz="2400" smtClean="0"/>
              <a:t>，使用天然气作为燃料。</a:t>
            </a:r>
          </a:p>
          <a:p>
            <a:pPr fontAlgn="auto">
              <a:lnSpc>
                <a:spcPct val="125000"/>
              </a:lnSpc>
              <a:spcAft>
                <a:spcPts val="0"/>
              </a:spcAft>
            </a:pPr>
            <a:r>
              <a:rPr lang="zh-CN" altLang="zh-CN" sz="2400" smtClean="0"/>
              <a:t>某胶粘剂企业对企业的主要废气收集后，经过除尘器后，进入直接</a:t>
            </a:r>
            <a:r>
              <a:rPr lang="en-US" altLang="zh-CN" sz="2400" smtClean="0"/>
              <a:t>RTO</a:t>
            </a:r>
            <a:r>
              <a:rPr lang="zh-CN" altLang="zh-CN" sz="2400" smtClean="0"/>
              <a:t>装置，风量约</a:t>
            </a:r>
            <a:r>
              <a:rPr lang="en-US" altLang="zh-CN" sz="2400" smtClean="0"/>
              <a:t>40000m</a:t>
            </a:r>
            <a:r>
              <a:rPr lang="en-US" altLang="zh-CN" sz="2400" baseline="30000" smtClean="0"/>
              <a:t>3</a:t>
            </a:r>
            <a:r>
              <a:rPr lang="en-US" altLang="zh-CN" sz="2400" smtClean="0"/>
              <a:t>/h</a:t>
            </a:r>
            <a:r>
              <a:rPr lang="zh-CN" altLang="zh-CN" sz="2400" smtClean="0"/>
              <a:t>，</a:t>
            </a:r>
            <a:r>
              <a:rPr lang="zh-CN" altLang="zh-CN" sz="2400" smtClean="0">
                <a:solidFill>
                  <a:srgbClr val="C00000"/>
                </a:solidFill>
              </a:rPr>
              <a:t>投资约</a:t>
            </a:r>
            <a:r>
              <a:rPr lang="en-US" altLang="zh-CN" sz="2400" smtClean="0">
                <a:solidFill>
                  <a:srgbClr val="C00000"/>
                </a:solidFill>
              </a:rPr>
              <a:t>500</a:t>
            </a:r>
            <a:r>
              <a:rPr lang="zh-CN" altLang="zh-CN" sz="2400" smtClean="0">
                <a:solidFill>
                  <a:srgbClr val="C00000"/>
                </a:solidFill>
              </a:rPr>
              <a:t>万左右</a:t>
            </a:r>
            <a:r>
              <a:rPr lang="zh-CN" altLang="zh-CN" sz="2400" smtClean="0"/>
              <a:t>，使用轻柴油作为燃料。</a:t>
            </a:r>
            <a:endParaRPr lang="zh-CN" altLang="zh-CN" sz="2400" dirty="0"/>
          </a:p>
        </p:txBody>
      </p:sp>
    </p:spTree>
    <p:extLst>
      <p:ext uri="{BB962C8B-B14F-4D97-AF65-F5344CB8AC3E}">
        <p14:creationId xmlns:p14="http://schemas.microsoft.com/office/powerpoint/2010/main" val="203949523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263352" y="87243"/>
            <a:ext cx="9721080" cy="709613"/>
          </a:xfrm>
        </p:spPr>
        <p:txBody>
          <a:bodyPr anchor="b">
            <a:normAutofit/>
          </a:bodyPr>
          <a:lstStyle/>
          <a:p>
            <a:pPr algn="l" eaLnBrk="1" hangingPunct="1"/>
            <a:r>
              <a:rPr lang="en-US" altLang="zh-CN" sz="3200" b="1" dirty="0" smtClean="0">
                <a:solidFill>
                  <a:schemeClr val="tx2"/>
                </a:solidFill>
              </a:rPr>
              <a:t>4</a:t>
            </a:r>
            <a:r>
              <a:rPr lang="zh-CN" altLang="en-US" sz="3200" b="1" dirty="0" smtClean="0">
                <a:solidFill>
                  <a:schemeClr val="tx2"/>
                </a:solidFill>
              </a:rPr>
              <a:t>、</a:t>
            </a:r>
            <a:r>
              <a:rPr lang="zh-CN" altLang="en-US" sz="3200" b="1" dirty="0">
                <a:solidFill>
                  <a:schemeClr val="tx2"/>
                </a:solidFill>
              </a:rPr>
              <a:t>末端治理技术：</a:t>
            </a:r>
            <a:r>
              <a:rPr lang="en-US" altLang="zh-CN" sz="3200" b="1" dirty="0">
                <a:solidFill>
                  <a:schemeClr val="tx2"/>
                </a:solidFill>
              </a:rPr>
              <a:t>RTO/</a:t>
            </a:r>
            <a:r>
              <a:rPr lang="zh-CN" altLang="en-US" sz="3200" b="1" dirty="0">
                <a:solidFill>
                  <a:schemeClr val="tx2"/>
                </a:solidFill>
              </a:rPr>
              <a:t>浓缩</a:t>
            </a:r>
            <a:r>
              <a:rPr lang="en-US" altLang="zh-CN" sz="3200" b="1" dirty="0">
                <a:solidFill>
                  <a:schemeClr val="tx2"/>
                </a:solidFill>
              </a:rPr>
              <a:t>-</a:t>
            </a:r>
            <a:r>
              <a:rPr lang="en-US" altLang="zh-CN" sz="3200" b="1" dirty="0" smtClean="0">
                <a:solidFill>
                  <a:schemeClr val="tx2"/>
                </a:solidFill>
              </a:rPr>
              <a:t>RTO-</a:t>
            </a:r>
            <a:r>
              <a:rPr lang="zh-CN" altLang="en-US" sz="3200" b="1" dirty="0" smtClean="0">
                <a:solidFill>
                  <a:schemeClr val="tx2"/>
                </a:solidFill>
              </a:rPr>
              <a:t>资源化的典型案例</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9624392" y="646109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122</a:t>
            </a:fld>
            <a:endParaRPr lang="en-US" altLang="zh-CN" sz="1200" b="1"/>
          </a:p>
        </p:txBody>
      </p:sp>
      <p:sp>
        <p:nvSpPr>
          <p:cNvPr id="15" name="矩形 1"/>
          <p:cNvSpPr>
            <a:spLocks noChangeArrowheads="1"/>
          </p:cNvSpPr>
          <p:nvPr/>
        </p:nvSpPr>
        <p:spPr bwMode="auto">
          <a:xfrm>
            <a:off x="2760644" y="1127310"/>
            <a:ext cx="3103940" cy="506213"/>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nSpc>
                <a:spcPct val="150000"/>
              </a:lnSpc>
              <a:spcBef>
                <a:spcPct val="0"/>
              </a:spcBef>
              <a:buNone/>
            </a:pPr>
            <a:r>
              <a:rPr lang="zh-CN" altLang="en-US" sz="2400" b="1" noProof="1" smtClean="0">
                <a:solidFill>
                  <a:srgbClr val="000000"/>
                </a:solidFill>
                <a:latin typeface="微软雅黑" panose="020B0503020204020204" pitchFamily="34" charset="-122"/>
              </a:rPr>
              <a:t>苏高新：长兴电子</a:t>
            </a:r>
            <a:endParaRPr lang="zh-CN" altLang="en-US" sz="2400" b="1" baseline="30000" noProof="1">
              <a:solidFill>
                <a:srgbClr val="000000"/>
              </a:solidFill>
              <a:latin typeface="微软雅黑" panose="020B0503020204020204" pitchFamily="34" charset="-122"/>
            </a:endParaRPr>
          </a:p>
        </p:txBody>
      </p:sp>
      <p:sp>
        <p:nvSpPr>
          <p:cNvPr id="9" name="Freeform 3"/>
          <p:cNvSpPr/>
          <p:nvPr/>
        </p:nvSpPr>
        <p:spPr bwMode="gray">
          <a:xfrm rot="16200000" flipV="1">
            <a:off x="4514460" y="4633818"/>
            <a:ext cx="3035831" cy="417757"/>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16" h="2256">
                <a:moveTo>
                  <a:pt x="0" y="2240"/>
                </a:moveTo>
                <a:cubicBezTo>
                  <a:pt x="276" y="2109"/>
                  <a:pt x="1182" y="1474"/>
                  <a:pt x="1122" y="702"/>
                </a:cubicBezTo>
                <a:lnTo>
                  <a:pt x="972" y="744"/>
                </a:lnTo>
                <a:cubicBezTo>
                  <a:pt x="988" y="702"/>
                  <a:pt x="1140" y="436"/>
                  <a:pt x="1140" y="438"/>
                </a:cubicBezTo>
                <a:lnTo>
                  <a:pt x="1422" y="642"/>
                </a:lnTo>
                <a:cubicBezTo>
                  <a:pt x="1422" y="642"/>
                  <a:pt x="1260" y="672"/>
                  <a:pt x="1272" y="672"/>
                </a:cubicBezTo>
                <a:cubicBezTo>
                  <a:pt x="1428" y="1008"/>
                  <a:pt x="1620" y="1350"/>
                  <a:pt x="1968" y="1284"/>
                </a:cubicBezTo>
                <a:cubicBezTo>
                  <a:pt x="2316" y="1218"/>
                  <a:pt x="2460" y="576"/>
                  <a:pt x="2466" y="318"/>
                </a:cubicBezTo>
                <a:lnTo>
                  <a:pt x="2280" y="318"/>
                </a:lnTo>
                <a:lnTo>
                  <a:pt x="2598" y="0"/>
                </a:lnTo>
                <a:lnTo>
                  <a:pt x="2898" y="330"/>
                </a:lnTo>
                <a:lnTo>
                  <a:pt x="2724" y="324"/>
                </a:lnTo>
                <a:cubicBezTo>
                  <a:pt x="2724" y="325"/>
                  <a:pt x="2760" y="1284"/>
                  <a:pt x="3210" y="1302"/>
                </a:cubicBezTo>
                <a:cubicBezTo>
                  <a:pt x="3660" y="1320"/>
                  <a:pt x="3816" y="912"/>
                  <a:pt x="3870" y="654"/>
                </a:cubicBezTo>
                <a:lnTo>
                  <a:pt x="3702" y="642"/>
                </a:lnTo>
                <a:lnTo>
                  <a:pt x="3984" y="420"/>
                </a:lnTo>
                <a:lnTo>
                  <a:pt x="4182" y="678"/>
                </a:lnTo>
                <a:lnTo>
                  <a:pt x="4026" y="672"/>
                </a:lnTo>
                <a:cubicBezTo>
                  <a:pt x="4032" y="678"/>
                  <a:pt x="3960" y="1862"/>
                  <a:pt x="5016" y="2225"/>
                </a:cubicBezTo>
                <a:cubicBezTo>
                  <a:pt x="3438" y="2232"/>
                  <a:pt x="1092" y="2256"/>
                  <a:pt x="0" y="2240"/>
                </a:cubicBezTo>
                <a:close/>
              </a:path>
            </a:pathLst>
          </a:custGeom>
          <a:gradFill rotWithShape="1">
            <a:gsLst>
              <a:gs pos="27000">
                <a:srgbClr val="C0C0C0"/>
              </a:gs>
              <a:gs pos="100000">
                <a:sysClr val="window" lastClr="FFFFFF"/>
              </a:gs>
            </a:gsLst>
            <a:lin ang="5400000" scaled="1"/>
          </a:grad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pic>
        <p:nvPicPr>
          <p:cNvPr id="12" name="圖片 1"/>
          <p:cNvPicPr>
            <a:picLocks noChangeAspect="1"/>
          </p:cNvPicPr>
          <p:nvPr/>
        </p:nvPicPr>
        <p:blipFill>
          <a:blip r:embed="rId3"/>
          <a:stretch>
            <a:fillRect/>
          </a:stretch>
        </p:blipFill>
        <p:spPr>
          <a:xfrm>
            <a:off x="150624" y="1131933"/>
            <a:ext cx="1894701" cy="1287787"/>
          </a:xfrm>
          <a:prstGeom prst="rect">
            <a:avLst/>
          </a:prstGeom>
        </p:spPr>
      </p:pic>
      <p:sp>
        <p:nvSpPr>
          <p:cNvPr id="2" name="矩形 1"/>
          <p:cNvSpPr/>
          <p:nvPr/>
        </p:nvSpPr>
        <p:spPr>
          <a:xfrm>
            <a:off x="977945" y="6449985"/>
            <a:ext cx="3661047" cy="323165"/>
          </a:xfrm>
          <a:prstGeom prst="rect">
            <a:avLst/>
          </a:prstGeom>
        </p:spPr>
        <p:txBody>
          <a:bodyPr wrap="square">
            <a:spAutoFit/>
          </a:bodyPr>
          <a:lstStyle/>
          <a:p>
            <a:pPr lvl="0">
              <a:lnSpc>
                <a:spcPts val="1800"/>
              </a:lnSpc>
              <a:spcBef>
                <a:spcPts val="500"/>
              </a:spcBef>
              <a:spcAft>
                <a:spcPts val="500"/>
              </a:spcAft>
            </a:pPr>
            <a:r>
              <a:rPr lang="zh-TW" altLang="en-US" dirty="0">
                <a:latin typeface="SimHei" charset="-122"/>
                <a:ea typeface="SimHei" charset="-122"/>
              </a:rPr>
              <a:t>品牌：</a:t>
            </a:r>
            <a:r>
              <a:rPr lang="zh-TW" altLang="en-US" dirty="0" smtClean="0">
                <a:latin typeface="SimHei" charset="-122"/>
                <a:ea typeface="SimHei" charset="-122"/>
              </a:rPr>
              <a:t>ALSTOM</a:t>
            </a:r>
            <a:r>
              <a:rPr lang="zh-CN" altLang="en-US" dirty="0" smtClean="0">
                <a:latin typeface="SimHei" charset="-122"/>
                <a:ea typeface="SimHei" charset="-122"/>
              </a:rPr>
              <a:t>，</a:t>
            </a:r>
            <a:r>
              <a:rPr lang="zh-TW" altLang="en-US" dirty="0" smtClean="0">
                <a:latin typeface="SimHei" charset="-122"/>
                <a:ea typeface="SimHei" charset="-122"/>
              </a:rPr>
              <a:t>产地</a:t>
            </a:r>
            <a:r>
              <a:rPr lang="zh-TW" altLang="en-US" dirty="0">
                <a:latin typeface="SimHei" charset="-122"/>
                <a:ea typeface="SimHei" charset="-122"/>
              </a:rPr>
              <a:t>：日</a:t>
            </a:r>
            <a:r>
              <a:rPr lang="zh-CN" altLang="zh-TW" dirty="0">
                <a:latin typeface="SimHei" charset="-122"/>
                <a:ea typeface="SimHei" charset="-122"/>
              </a:rPr>
              <a:t>本</a:t>
            </a:r>
          </a:p>
        </p:txBody>
      </p:sp>
      <p:pic>
        <p:nvPicPr>
          <p:cNvPr id="13" name="圖片 38" descr="RTO"/>
          <p:cNvPicPr>
            <a:picLocks noChangeAspect="1"/>
          </p:cNvPicPr>
          <p:nvPr/>
        </p:nvPicPr>
        <p:blipFill>
          <a:blip r:embed="rId4"/>
          <a:stretch>
            <a:fillRect/>
          </a:stretch>
        </p:blipFill>
        <p:spPr>
          <a:xfrm>
            <a:off x="0" y="2571165"/>
            <a:ext cx="5879976" cy="3935418"/>
          </a:xfrm>
          <a:prstGeom prst="rect">
            <a:avLst/>
          </a:prstGeom>
          <a:noFill/>
          <a:ln w="9525">
            <a:noFill/>
            <a:miter/>
          </a:ln>
        </p:spPr>
      </p:pic>
      <p:sp>
        <p:nvSpPr>
          <p:cNvPr id="16" name="Rectangle 153"/>
          <p:cNvSpPr/>
          <p:nvPr/>
        </p:nvSpPr>
        <p:spPr>
          <a:xfrm>
            <a:off x="3374628" y="3064971"/>
            <a:ext cx="920750" cy="358775"/>
          </a:xfrm>
          <a:prstGeom prst="rect">
            <a:avLst/>
          </a:prstGeom>
          <a:noFill/>
          <a:ln w="15875" cap="flat" cmpd="sng">
            <a:noFill/>
            <a:prstDash val="solid"/>
            <a:miter/>
            <a:headEnd type="none" w="med" len="med"/>
            <a:tailEnd type="none" w="med" len="med"/>
          </a:ln>
        </p:spPr>
        <p:txBody>
          <a:bodyPr anchor="ctr" anchorCtr="1"/>
          <a:lstStyle/>
          <a:p>
            <a:pPr lvl="0" algn="ctr">
              <a:lnSpc>
                <a:spcPct val="80000"/>
              </a:lnSpc>
              <a:spcBef>
                <a:spcPct val="50000"/>
              </a:spcBef>
              <a:spcAft>
                <a:spcPts val="600"/>
              </a:spcAft>
            </a:pPr>
            <a:r>
              <a:rPr lang="zh-CN" altLang="en-US" sz="1200" b="1" dirty="0">
                <a:latin typeface="SimHei" charset="0"/>
                <a:ea typeface="SimHei" charset="0"/>
              </a:rPr>
              <a:t>余热锅炉</a:t>
            </a:r>
            <a:endParaRPr lang="zh-CN" altLang="en-US" sz="1200" b="1" i="1" dirty="0">
              <a:latin typeface="SimHei" charset="0"/>
              <a:ea typeface="SimHei" charset="0"/>
            </a:endParaRPr>
          </a:p>
        </p:txBody>
      </p:sp>
      <p:sp>
        <p:nvSpPr>
          <p:cNvPr id="17" name="Rectangle 168"/>
          <p:cNvSpPr/>
          <p:nvPr/>
        </p:nvSpPr>
        <p:spPr>
          <a:xfrm>
            <a:off x="2005012" y="2132903"/>
            <a:ext cx="1275080" cy="278765"/>
          </a:xfrm>
          <a:prstGeom prst="rect">
            <a:avLst/>
          </a:prstGeom>
          <a:solidFill>
            <a:srgbClr val="92D050"/>
          </a:solidFill>
          <a:ln w="12700" cap="flat" cmpd="sng">
            <a:solidFill>
              <a:schemeClr val="tx1"/>
            </a:solidFill>
            <a:prstDash val="solid"/>
            <a:miter/>
            <a:headEnd type="none" w="med" len="med"/>
            <a:tailEnd type="none" w="med" len="med"/>
          </a:ln>
        </p:spPr>
        <p:txBody>
          <a:bodyPr wrap="none" anchor="ctr"/>
          <a:lstStyle/>
          <a:p>
            <a:pPr lvl="0" algn="ctr"/>
            <a:r>
              <a:rPr lang="zh-CN" altLang="en-US" sz="1400" b="1" dirty="0">
                <a:latin typeface="SimHei" charset="0"/>
                <a:ea typeface="SimHei" charset="0"/>
              </a:rPr>
              <a:t>涂胶烘箱</a:t>
            </a:r>
          </a:p>
        </p:txBody>
      </p:sp>
      <p:sp>
        <p:nvSpPr>
          <p:cNvPr id="18" name="Rectangle 169"/>
          <p:cNvSpPr/>
          <p:nvPr/>
        </p:nvSpPr>
        <p:spPr>
          <a:xfrm>
            <a:off x="3336607" y="2121473"/>
            <a:ext cx="1302385" cy="280670"/>
          </a:xfrm>
          <a:prstGeom prst="rect">
            <a:avLst/>
          </a:prstGeom>
          <a:solidFill>
            <a:srgbClr val="92D050"/>
          </a:solidFill>
          <a:ln w="9525" cap="flat" cmpd="sng">
            <a:solidFill>
              <a:srgbClr val="000000"/>
            </a:solidFill>
            <a:prstDash val="solid"/>
            <a:miter/>
            <a:headEnd type="none" w="med" len="med"/>
            <a:tailEnd type="none" w="med" len="med"/>
          </a:ln>
        </p:spPr>
        <p:txBody>
          <a:bodyPr anchor="t"/>
          <a:lstStyle/>
          <a:p>
            <a:pPr lvl="0"/>
            <a:r>
              <a:rPr lang="zh-CN" altLang="en-US" sz="1400" b="1">
                <a:latin typeface="SimHei" charset="0"/>
                <a:ea typeface="SimHei" charset="0"/>
              </a:rPr>
              <a:t>吸收式冰水机</a:t>
            </a:r>
          </a:p>
        </p:txBody>
      </p:sp>
      <p:sp>
        <p:nvSpPr>
          <p:cNvPr id="19" name="AutoShape 170"/>
          <p:cNvSpPr/>
          <p:nvPr/>
        </p:nvSpPr>
        <p:spPr>
          <a:xfrm rot="-5400000">
            <a:off x="3611101" y="2619774"/>
            <a:ext cx="493711" cy="155605"/>
          </a:xfrm>
          <a:prstGeom prst="rightArrow">
            <a:avLst>
              <a:gd name="adj1" fmla="val 50000"/>
              <a:gd name="adj2" fmla="val 174257"/>
            </a:avLst>
          </a:prstGeom>
          <a:solidFill>
            <a:srgbClr val="FFCC03"/>
          </a:solidFill>
          <a:ln w="9525" cap="flat" cmpd="sng">
            <a:solidFill>
              <a:srgbClr val="FFCC03"/>
            </a:solidFill>
            <a:prstDash val="solid"/>
            <a:miter/>
            <a:headEnd type="none" w="med" len="med"/>
            <a:tailEnd type="none" w="med" len="med"/>
          </a:ln>
        </p:spPr>
        <p:txBody>
          <a:bodyPr vert="eaVert" wrap="none" anchor="ctr"/>
          <a:lstStyle/>
          <a:p>
            <a:pPr lvl="0"/>
            <a:endParaRPr lang="zh-TW" altLang="en-US">
              <a:latin typeface="SimHei" charset="0"/>
              <a:ea typeface="SimHei" charset="0"/>
            </a:endParaRPr>
          </a:p>
        </p:txBody>
      </p:sp>
      <p:sp>
        <p:nvSpPr>
          <p:cNvPr id="20" name="Rectangle 171"/>
          <p:cNvSpPr/>
          <p:nvPr/>
        </p:nvSpPr>
        <p:spPr>
          <a:xfrm>
            <a:off x="4681537" y="2123378"/>
            <a:ext cx="914400" cy="280988"/>
          </a:xfrm>
          <a:prstGeom prst="rect">
            <a:avLst/>
          </a:prstGeom>
          <a:solidFill>
            <a:srgbClr val="92D050"/>
          </a:solidFill>
          <a:ln w="9525" cap="flat" cmpd="sng">
            <a:solidFill>
              <a:srgbClr val="000000"/>
            </a:solidFill>
            <a:prstDash val="solid"/>
            <a:miter/>
            <a:headEnd type="none" w="med" len="med"/>
            <a:tailEnd type="none" w="med" len="med"/>
          </a:ln>
        </p:spPr>
        <p:txBody>
          <a:bodyPr anchor="t"/>
          <a:lstStyle/>
          <a:p>
            <a:pPr lvl="0"/>
            <a:r>
              <a:rPr lang="zh-CN" altLang="en-US" sz="1400" b="1">
                <a:latin typeface="SimHei" charset="0"/>
                <a:ea typeface="SimHei" charset="0"/>
              </a:rPr>
              <a:t>  空调</a:t>
            </a:r>
          </a:p>
        </p:txBody>
      </p:sp>
      <p:sp>
        <p:nvSpPr>
          <p:cNvPr id="21" name="Rectangle 176"/>
          <p:cNvSpPr/>
          <p:nvPr/>
        </p:nvSpPr>
        <p:spPr>
          <a:xfrm>
            <a:off x="3994785" y="2579626"/>
            <a:ext cx="846137" cy="254635"/>
          </a:xfrm>
          <a:prstGeom prst="rect">
            <a:avLst/>
          </a:prstGeom>
          <a:noFill/>
          <a:ln w="9525">
            <a:noFill/>
            <a:miter/>
          </a:ln>
        </p:spPr>
        <p:txBody>
          <a:bodyPr anchor="t">
            <a:spAutoFit/>
          </a:bodyPr>
          <a:lstStyle/>
          <a:p>
            <a:pPr lvl="0">
              <a:lnSpc>
                <a:spcPct val="80000"/>
              </a:lnSpc>
              <a:spcBef>
                <a:spcPct val="50000"/>
              </a:spcBef>
            </a:pPr>
            <a:r>
              <a:rPr lang="zh-CN" altLang="en-US" sz="1200" b="1">
                <a:latin typeface="SimHei" charset="0"/>
                <a:ea typeface="SimHei" charset="0"/>
              </a:rPr>
              <a:t>蒸汽</a:t>
            </a:r>
          </a:p>
        </p:txBody>
      </p:sp>
      <p:sp>
        <p:nvSpPr>
          <p:cNvPr id="22" name="Line 95"/>
          <p:cNvSpPr/>
          <p:nvPr/>
        </p:nvSpPr>
        <p:spPr>
          <a:xfrm flipH="1">
            <a:off x="2627630" y="2882521"/>
            <a:ext cx="2592387" cy="0"/>
          </a:xfrm>
          <a:prstGeom prst="line">
            <a:avLst/>
          </a:prstGeom>
          <a:ln w="57150" cap="flat" cmpd="sng">
            <a:solidFill>
              <a:srgbClr val="FFCC03"/>
            </a:solidFill>
            <a:prstDash val="solid"/>
            <a:round/>
            <a:headEnd type="none" w="med" len="med"/>
            <a:tailEnd type="none" w="med" len="med"/>
          </a:ln>
        </p:spPr>
        <p:txBody>
          <a:bodyPr anchor="t"/>
          <a:lstStyle/>
          <a:p>
            <a:pPr lvl="0"/>
            <a:endParaRPr lang="zh-TW" altLang="en-US">
              <a:latin typeface="Arial" charset="0"/>
              <a:ea typeface="新細明體" pitchFamily="18" charset="-120"/>
            </a:endParaRPr>
          </a:p>
        </p:txBody>
      </p:sp>
      <p:sp>
        <p:nvSpPr>
          <p:cNvPr id="23" name="Line 96"/>
          <p:cNvSpPr/>
          <p:nvPr/>
        </p:nvSpPr>
        <p:spPr>
          <a:xfrm flipH="1" flipV="1">
            <a:off x="5208905" y="2522158"/>
            <a:ext cx="0" cy="360363"/>
          </a:xfrm>
          <a:prstGeom prst="line">
            <a:avLst/>
          </a:prstGeom>
          <a:ln w="57150" cap="flat" cmpd="sng">
            <a:solidFill>
              <a:srgbClr val="FFCC03"/>
            </a:solidFill>
            <a:prstDash val="solid"/>
            <a:round/>
            <a:headEnd type="none" w="med" len="med"/>
            <a:tailEnd type="triangle" w="med" len="med"/>
          </a:ln>
        </p:spPr>
        <p:txBody>
          <a:bodyPr anchor="t"/>
          <a:lstStyle/>
          <a:p>
            <a:pPr lvl="0"/>
            <a:endParaRPr lang="zh-TW" altLang="en-US">
              <a:latin typeface="Arial" charset="0"/>
              <a:ea typeface="新細明體" pitchFamily="18" charset="-120"/>
            </a:endParaRPr>
          </a:p>
        </p:txBody>
      </p:sp>
      <p:sp>
        <p:nvSpPr>
          <p:cNvPr id="24" name="Line 97"/>
          <p:cNvSpPr/>
          <p:nvPr/>
        </p:nvSpPr>
        <p:spPr>
          <a:xfrm flipH="1" flipV="1">
            <a:off x="2627630" y="2522158"/>
            <a:ext cx="0" cy="360363"/>
          </a:xfrm>
          <a:prstGeom prst="line">
            <a:avLst/>
          </a:prstGeom>
          <a:ln w="57150" cap="flat" cmpd="sng">
            <a:solidFill>
              <a:srgbClr val="FFCC03"/>
            </a:solidFill>
            <a:prstDash val="solid"/>
            <a:round/>
            <a:headEnd type="none" w="med" len="med"/>
            <a:tailEnd type="triangle" w="med" len="med"/>
          </a:ln>
        </p:spPr>
        <p:txBody>
          <a:bodyPr anchor="t"/>
          <a:lstStyle/>
          <a:p>
            <a:pPr lvl="0"/>
            <a:endParaRPr lang="zh-TW" altLang="en-US">
              <a:latin typeface="Arial" charset="0"/>
              <a:ea typeface="新細明體" pitchFamily="18" charset="-120"/>
            </a:endParaRPr>
          </a:p>
        </p:txBody>
      </p:sp>
      <p:sp>
        <p:nvSpPr>
          <p:cNvPr id="25" name="文字方塊 99"/>
          <p:cNvSpPr txBox="1"/>
          <p:nvPr/>
        </p:nvSpPr>
        <p:spPr>
          <a:xfrm>
            <a:off x="6888088" y="1297799"/>
            <a:ext cx="4668536" cy="1200329"/>
          </a:xfrm>
          <a:prstGeom prst="rect">
            <a:avLst/>
          </a:prstGeom>
          <a:noFill/>
          <a:ln w="9525">
            <a:noFill/>
          </a:ln>
        </p:spPr>
        <p:txBody>
          <a:bodyPr wrap="square" anchor="t">
            <a:spAutoFit/>
          </a:bodyPr>
          <a:lstStyle/>
          <a:p>
            <a:pPr lvl="0" fontAlgn="base"/>
            <a:r>
              <a:rPr lang="zh-CN" altLang="zh-TW" sz="2400" u="none" strike="noStrike" noProof="1">
                <a:ln>
                  <a:noFill/>
                </a:ln>
                <a:effectLst/>
                <a:uLnTx/>
                <a:uFillTx/>
                <a:latin typeface="SimHei" charset="0"/>
                <a:ea typeface="SimHei" charset="0"/>
                <a:cs typeface="+mn-cs"/>
              </a:rPr>
              <a:t>燃烧炉最大处理量</a:t>
            </a:r>
            <a:r>
              <a:rPr lang="zh-CN" altLang="zh-TW" sz="2400" u="none" strike="noStrike" noProof="1" smtClean="0">
                <a:ln>
                  <a:noFill/>
                </a:ln>
                <a:effectLst/>
                <a:uLnTx/>
                <a:uFillTx/>
                <a:latin typeface="SimHei" charset="0"/>
                <a:ea typeface="SimHei" charset="0"/>
                <a:cs typeface="+mn-cs"/>
              </a:rPr>
              <a:t>：</a:t>
            </a:r>
            <a:r>
              <a:rPr lang="zh-CN" altLang="zh-TW" sz="2400" b="1" u="none" strike="noStrike" noProof="1" smtClean="0">
                <a:ln>
                  <a:noFill/>
                </a:ln>
                <a:solidFill>
                  <a:schemeClr val="accent1">
                    <a:lumMod val="50000"/>
                  </a:schemeClr>
                </a:solidFill>
                <a:effectLst/>
                <a:uLnTx/>
                <a:uFillTx/>
                <a:latin typeface="SimHei" charset="0"/>
                <a:ea typeface="SimHei" charset="0"/>
                <a:cs typeface="+mn-cs"/>
              </a:rPr>
              <a:t>36000</a:t>
            </a:r>
            <a:r>
              <a:rPr lang="zh-CN" altLang="zh-TW" sz="2400" b="1" u="none" strike="noStrike" noProof="1">
                <a:ln>
                  <a:noFill/>
                </a:ln>
                <a:solidFill>
                  <a:schemeClr val="accent1">
                    <a:lumMod val="50000"/>
                  </a:schemeClr>
                </a:solidFill>
                <a:effectLst/>
                <a:uLnTx/>
                <a:uFillTx/>
                <a:latin typeface="SimHei" charset="0"/>
                <a:ea typeface="SimHei" charset="0"/>
                <a:cs typeface="+mn-cs"/>
              </a:rPr>
              <a:t>m</a:t>
            </a:r>
            <a:r>
              <a:rPr lang="zh-CN" altLang="zh-TW" sz="2400" b="1" u="none" strike="noStrike" baseline="30000" noProof="1">
                <a:ln>
                  <a:noFill/>
                </a:ln>
                <a:solidFill>
                  <a:schemeClr val="accent1">
                    <a:lumMod val="50000"/>
                  </a:schemeClr>
                </a:solidFill>
                <a:effectLst/>
                <a:uLnTx/>
                <a:uFillTx/>
                <a:latin typeface="SimHei" charset="0"/>
                <a:ea typeface="SimHei" charset="0"/>
                <a:cs typeface="+mn-cs"/>
              </a:rPr>
              <a:t>3</a:t>
            </a:r>
            <a:r>
              <a:rPr lang="zh-CN" altLang="zh-TW" sz="2400" b="1" u="none" strike="noStrike" noProof="1">
                <a:ln>
                  <a:noFill/>
                </a:ln>
                <a:solidFill>
                  <a:schemeClr val="accent1">
                    <a:lumMod val="50000"/>
                  </a:schemeClr>
                </a:solidFill>
                <a:effectLst/>
                <a:uLnTx/>
                <a:uFillTx/>
                <a:latin typeface="SimHei" charset="0"/>
                <a:ea typeface="SimHei" charset="0"/>
                <a:cs typeface="+mn-cs"/>
              </a:rPr>
              <a:t>/</a:t>
            </a:r>
            <a:r>
              <a:rPr lang="zh-CN" altLang="zh-TW" sz="2400" b="1" u="none" strike="noStrike" noProof="1" smtClean="0">
                <a:ln>
                  <a:noFill/>
                </a:ln>
                <a:solidFill>
                  <a:schemeClr val="accent1">
                    <a:lumMod val="50000"/>
                  </a:schemeClr>
                </a:solidFill>
                <a:effectLst/>
                <a:uLnTx/>
                <a:uFillTx/>
                <a:latin typeface="SimHei" charset="0"/>
                <a:ea typeface="SimHei" charset="0"/>
                <a:cs typeface="+mn-cs"/>
              </a:rPr>
              <a:t>h</a:t>
            </a:r>
            <a:endParaRPr lang="en-US" altLang="zh-CN" sz="2400" noProof="1">
              <a:latin typeface="SimHei" charset="0"/>
              <a:ea typeface="SimHei" charset="0"/>
              <a:cs typeface="+mn-cs"/>
            </a:endParaRPr>
          </a:p>
          <a:p>
            <a:pPr lvl="0" fontAlgn="base"/>
            <a:r>
              <a:rPr lang="zh-CN" altLang="zh-TW" sz="2400" u="none" strike="noStrike" noProof="1" smtClean="0">
                <a:ln>
                  <a:noFill/>
                </a:ln>
                <a:effectLst/>
                <a:uLnTx/>
                <a:uFillTx/>
                <a:latin typeface="SimHei" charset="0"/>
                <a:ea typeface="SimHei" charset="0"/>
                <a:cs typeface="+mn-cs"/>
              </a:rPr>
              <a:t>燃烧</a:t>
            </a:r>
            <a:r>
              <a:rPr lang="zh-CN" altLang="zh-TW" sz="2400" u="none" strike="noStrike" noProof="1">
                <a:ln>
                  <a:noFill/>
                </a:ln>
                <a:effectLst/>
                <a:uLnTx/>
                <a:uFillTx/>
                <a:latin typeface="SimHei" charset="0"/>
                <a:ea typeface="SimHei" charset="0"/>
                <a:cs typeface="+mn-cs"/>
              </a:rPr>
              <a:t>炉最大溶剂负荷</a:t>
            </a:r>
            <a:r>
              <a:rPr lang="zh-CN" altLang="zh-TW" sz="2400" u="none" strike="noStrike" noProof="1" smtClean="0">
                <a:ln>
                  <a:noFill/>
                </a:ln>
                <a:effectLst/>
                <a:uLnTx/>
                <a:uFillTx/>
                <a:latin typeface="SimHei" charset="0"/>
                <a:ea typeface="SimHei" charset="0"/>
                <a:cs typeface="+mn-cs"/>
              </a:rPr>
              <a:t>：</a:t>
            </a:r>
            <a:r>
              <a:rPr lang="zh-CN" altLang="zh-TW" sz="2400" b="1" u="none" strike="noStrike" noProof="1" smtClean="0">
                <a:ln>
                  <a:noFill/>
                </a:ln>
                <a:solidFill>
                  <a:schemeClr val="accent1">
                    <a:lumMod val="50000"/>
                  </a:schemeClr>
                </a:solidFill>
                <a:effectLst/>
                <a:uLnTx/>
                <a:uFillTx/>
                <a:latin typeface="SimHei" charset="0"/>
                <a:ea typeface="SimHei" charset="0"/>
                <a:cs typeface="+mn-cs"/>
              </a:rPr>
              <a:t>350</a:t>
            </a:r>
            <a:r>
              <a:rPr lang="zh-CN" altLang="zh-TW" sz="2400" b="1" u="none" strike="noStrike" noProof="1">
                <a:ln>
                  <a:noFill/>
                </a:ln>
                <a:solidFill>
                  <a:schemeClr val="accent1">
                    <a:lumMod val="50000"/>
                  </a:schemeClr>
                </a:solidFill>
                <a:effectLst/>
                <a:uLnTx/>
                <a:uFillTx/>
                <a:latin typeface="SimHei" charset="0"/>
                <a:ea typeface="SimHei" charset="0"/>
                <a:cs typeface="+mn-cs"/>
              </a:rPr>
              <a:t>kg</a:t>
            </a:r>
            <a:r>
              <a:rPr lang="zh-CN" altLang="zh-TW" sz="2400" b="1" u="none" strike="noStrike" noProof="1" smtClean="0">
                <a:ln>
                  <a:noFill/>
                </a:ln>
                <a:solidFill>
                  <a:schemeClr val="accent1">
                    <a:lumMod val="50000"/>
                  </a:schemeClr>
                </a:solidFill>
                <a:effectLst/>
                <a:uLnTx/>
                <a:uFillTx/>
                <a:latin typeface="SimHei" charset="0"/>
                <a:ea typeface="SimHei" charset="0"/>
                <a:cs typeface="+mn-cs"/>
              </a:rPr>
              <a:t>/h</a:t>
            </a:r>
            <a:r>
              <a:rPr lang="zh-CN" altLang="zh-TW" sz="2400" u="none" strike="noStrike" noProof="1" smtClean="0">
                <a:ln>
                  <a:noFill/>
                </a:ln>
                <a:effectLst/>
                <a:uLnTx/>
                <a:uFillTx/>
                <a:latin typeface="SimHei" charset="0"/>
                <a:ea typeface="SimHei" charset="0"/>
                <a:cs typeface="+mn-cs"/>
              </a:rPr>
              <a:t> </a:t>
            </a:r>
            <a:endParaRPr lang="en-US" altLang="zh-CN" sz="2400" u="none" strike="noStrike" noProof="1" smtClean="0">
              <a:ln>
                <a:noFill/>
              </a:ln>
              <a:effectLst/>
              <a:uLnTx/>
              <a:uFillTx/>
              <a:latin typeface="SimHei" charset="0"/>
              <a:ea typeface="SimHei" charset="0"/>
              <a:cs typeface="+mn-cs"/>
            </a:endParaRPr>
          </a:p>
          <a:p>
            <a:pPr lvl="0" fontAlgn="base"/>
            <a:r>
              <a:rPr lang="zh-CN" altLang="zh-TW" sz="2400" u="none" strike="noStrike" noProof="1" smtClean="0">
                <a:ln>
                  <a:noFill/>
                </a:ln>
                <a:effectLst/>
                <a:uLnTx/>
                <a:uFillTx/>
                <a:latin typeface="SimHei" charset="0"/>
                <a:ea typeface="SimHei" charset="0"/>
                <a:cs typeface="+mn-cs"/>
              </a:rPr>
              <a:t>燃烧炉处理效率：</a:t>
            </a:r>
            <a:r>
              <a:rPr lang="zh-CN" altLang="zh-TW" sz="2400" b="1" u="none" strike="noStrike" noProof="1" smtClean="0">
                <a:ln>
                  <a:noFill/>
                </a:ln>
                <a:solidFill>
                  <a:schemeClr val="accent1">
                    <a:lumMod val="50000"/>
                  </a:schemeClr>
                </a:solidFill>
                <a:effectLst/>
                <a:uLnTx/>
                <a:uFillTx/>
                <a:latin typeface="SimHei" charset="0"/>
                <a:ea typeface="SimHei" charset="0"/>
                <a:cs typeface="+mn-cs"/>
              </a:rPr>
              <a:t>99％以上</a:t>
            </a:r>
            <a:endParaRPr lang="zh-CN" altLang="zh-TW" sz="2400" b="1" u="none" strike="noStrike" noProof="1">
              <a:ln>
                <a:noFill/>
              </a:ln>
              <a:solidFill>
                <a:schemeClr val="accent1">
                  <a:lumMod val="50000"/>
                </a:schemeClr>
              </a:solidFill>
              <a:effectLst/>
              <a:uLnTx/>
              <a:uFillTx/>
              <a:latin typeface="SimHei" charset="0"/>
              <a:ea typeface="SimHei" charset="0"/>
              <a:cs typeface="+mn-cs"/>
            </a:endParaRPr>
          </a:p>
        </p:txBody>
      </p:sp>
      <p:sp>
        <p:nvSpPr>
          <p:cNvPr id="4" name="椭圆 3"/>
          <p:cNvSpPr/>
          <p:nvPr/>
        </p:nvSpPr>
        <p:spPr>
          <a:xfrm>
            <a:off x="3280092" y="3062224"/>
            <a:ext cx="1119983" cy="3575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橢圓 7"/>
          <p:cNvSpPr/>
          <p:nvPr/>
        </p:nvSpPr>
        <p:spPr>
          <a:xfrm>
            <a:off x="6708254" y="2960020"/>
            <a:ext cx="2393950" cy="868363"/>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TW" b="1" strike="noStrike" noProof="1">
                <a:solidFill>
                  <a:schemeClr val="tx1"/>
                </a:solidFill>
                <a:latin typeface="SimHei" charset="0"/>
                <a:ea typeface="SimHei" charset="0"/>
              </a:rPr>
              <a:t>2018</a:t>
            </a:r>
            <a:r>
              <a:rPr lang="zh-CN" altLang="en-US" b="1" strike="noStrike" noProof="1">
                <a:solidFill>
                  <a:schemeClr val="tx1"/>
                </a:solidFill>
                <a:latin typeface="SimHei" charset="0"/>
                <a:ea typeface="SimHei" charset="0"/>
              </a:rPr>
              <a:t>年比</a:t>
            </a:r>
            <a:r>
              <a:rPr lang="en-US" altLang="zh-CN" b="1" strike="noStrike" noProof="1">
                <a:solidFill>
                  <a:schemeClr val="tx1"/>
                </a:solidFill>
                <a:latin typeface="SimHei" charset="0"/>
                <a:ea typeface="SimHei" charset="0"/>
              </a:rPr>
              <a:t>2017</a:t>
            </a:r>
            <a:r>
              <a:rPr lang="zh-CN" altLang="en-US" b="1" strike="noStrike" noProof="1">
                <a:solidFill>
                  <a:schemeClr val="tx1"/>
                </a:solidFill>
                <a:latin typeface="SimHei" charset="0"/>
                <a:ea typeface="SimHei" charset="0"/>
              </a:rPr>
              <a:t>年电费降低</a:t>
            </a:r>
            <a:r>
              <a:rPr lang="en-US" altLang="zh-CN" b="1" strike="noStrike" noProof="1">
                <a:solidFill>
                  <a:srgbClr val="FF0000"/>
                </a:solidFill>
                <a:latin typeface="SimHei" charset="0"/>
                <a:ea typeface="SimHei" charset="0"/>
              </a:rPr>
              <a:t>17.6%</a:t>
            </a:r>
          </a:p>
        </p:txBody>
      </p:sp>
      <p:sp>
        <p:nvSpPr>
          <p:cNvPr id="28" name="圓角矩形 8"/>
          <p:cNvSpPr/>
          <p:nvPr/>
        </p:nvSpPr>
        <p:spPr>
          <a:xfrm>
            <a:off x="9254604" y="2999072"/>
            <a:ext cx="2109788" cy="841375"/>
          </a:xfrm>
          <a:prstGeom prst="roundRect">
            <a:avLst/>
          </a:prstGeom>
          <a:solidFill>
            <a:schemeClr val="accent6">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b="1" strike="noStrike" noProof="1">
                <a:solidFill>
                  <a:schemeClr val="tx1"/>
                </a:solidFill>
                <a:latin typeface="SimHei" charset="0"/>
                <a:ea typeface="SimHei" charset="0"/>
                <a:sym typeface="+mn-ea"/>
              </a:rPr>
              <a:t>2018</a:t>
            </a:r>
            <a:r>
              <a:rPr lang="zh-CN" altLang="en-US" b="1" strike="noStrike" noProof="1">
                <a:solidFill>
                  <a:schemeClr val="tx1"/>
                </a:solidFill>
                <a:latin typeface="SimHei" charset="0"/>
                <a:ea typeface="SimHei" charset="0"/>
                <a:sym typeface="+mn-ea"/>
              </a:rPr>
              <a:t>年电费节约：</a:t>
            </a:r>
            <a:endParaRPr lang="zh-CN" altLang="en-US" b="1" strike="noStrike" noProof="1">
              <a:solidFill>
                <a:schemeClr val="tx1"/>
              </a:solidFill>
              <a:latin typeface="SimHei" charset="0"/>
              <a:ea typeface="SimHei" charset="0"/>
            </a:endParaRPr>
          </a:p>
          <a:p>
            <a:pPr algn="ctr" fontAlgn="base"/>
            <a:r>
              <a:rPr lang="en-US" altLang="zh-CN" b="1" strike="noStrike" noProof="1">
                <a:solidFill>
                  <a:srgbClr val="FF0000"/>
                </a:solidFill>
                <a:latin typeface="SimHei" charset="0"/>
                <a:ea typeface="SimHei" charset="0"/>
              </a:rPr>
              <a:t>91.9</a:t>
            </a:r>
            <a:r>
              <a:rPr lang="zh-CN" altLang="en-US" b="1" strike="noStrike" noProof="1">
                <a:solidFill>
                  <a:srgbClr val="FF0000"/>
                </a:solidFill>
                <a:latin typeface="SimHei" charset="0"/>
                <a:ea typeface="SimHei" charset="0"/>
              </a:rPr>
              <a:t>万</a:t>
            </a:r>
            <a:r>
              <a:rPr lang="en-US" altLang="zh-CN" b="1" strike="noStrike" noProof="1">
                <a:solidFill>
                  <a:srgbClr val="FF0000"/>
                </a:solidFill>
                <a:latin typeface="SimHei" charset="0"/>
                <a:ea typeface="SimHei" charset="0"/>
              </a:rPr>
              <a:t>RMB</a:t>
            </a:r>
          </a:p>
        </p:txBody>
      </p:sp>
      <p:sp>
        <p:nvSpPr>
          <p:cNvPr id="29" name="橢圓 4"/>
          <p:cNvSpPr/>
          <p:nvPr/>
        </p:nvSpPr>
        <p:spPr>
          <a:xfrm>
            <a:off x="6709842" y="3923632"/>
            <a:ext cx="2392363" cy="893763"/>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TW" b="1" strike="noStrike" noProof="1">
                <a:solidFill>
                  <a:schemeClr val="tx1"/>
                </a:solidFill>
                <a:latin typeface="SimHei" charset="0"/>
                <a:ea typeface="SimHei" charset="0"/>
              </a:rPr>
              <a:t>2019</a:t>
            </a:r>
            <a:r>
              <a:rPr lang="zh-CN" altLang="en-US" b="1" strike="noStrike" noProof="1">
                <a:solidFill>
                  <a:schemeClr val="tx1"/>
                </a:solidFill>
                <a:latin typeface="SimHei" charset="0"/>
                <a:ea typeface="SimHei" charset="0"/>
              </a:rPr>
              <a:t>年目标：比</a:t>
            </a:r>
            <a:r>
              <a:rPr lang="en-US" altLang="zh-CN" b="1" strike="noStrike" noProof="1">
                <a:solidFill>
                  <a:schemeClr val="tx1"/>
                </a:solidFill>
                <a:latin typeface="SimHei" charset="0"/>
                <a:ea typeface="SimHei" charset="0"/>
              </a:rPr>
              <a:t>2018</a:t>
            </a:r>
            <a:r>
              <a:rPr lang="zh-CN" altLang="en-US" b="1" strike="noStrike" noProof="1">
                <a:solidFill>
                  <a:schemeClr val="tx1"/>
                </a:solidFill>
                <a:latin typeface="SimHei" charset="0"/>
                <a:ea typeface="SimHei" charset="0"/>
              </a:rPr>
              <a:t>年电费降低</a:t>
            </a:r>
            <a:r>
              <a:rPr lang="en-US" altLang="zh-CN" b="1" strike="noStrike" noProof="1">
                <a:solidFill>
                  <a:srgbClr val="FF0000"/>
                </a:solidFill>
                <a:latin typeface="SimHei" charset="0"/>
                <a:ea typeface="SimHei" charset="0"/>
              </a:rPr>
              <a:t>10%</a:t>
            </a:r>
          </a:p>
        </p:txBody>
      </p:sp>
      <p:sp>
        <p:nvSpPr>
          <p:cNvPr id="30" name="圓角矩形 5"/>
          <p:cNvSpPr/>
          <p:nvPr/>
        </p:nvSpPr>
        <p:spPr>
          <a:xfrm>
            <a:off x="9260954" y="3929982"/>
            <a:ext cx="2120900" cy="912813"/>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b="1" strike="noStrike" noProof="1">
                <a:solidFill>
                  <a:schemeClr val="tx1"/>
                </a:solidFill>
                <a:latin typeface="SimHei" charset="0"/>
                <a:ea typeface="SimHei" charset="0"/>
              </a:rPr>
              <a:t>2019</a:t>
            </a:r>
            <a:r>
              <a:rPr lang="zh-CN" altLang="en-US" b="1" strike="noStrike" noProof="1">
                <a:solidFill>
                  <a:schemeClr val="tx1"/>
                </a:solidFill>
                <a:latin typeface="SimHei" charset="0"/>
                <a:ea typeface="SimHei" charset="0"/>
              </a:rPr>
              <a:t>年电费节约目标：</a:t>
            </a:r>
            <a:r>
              <a:rPr lang="en-US" altLang="zh-CN" b="1" strike="noStrike" noProof="1">
                <a:solidFill>
                  <a:srgbClr val="FF0000"/>
                </a:solidFill>
                <a:latin typeface="SimHei" charset="0"/>
                <a:ea typeface="SimHei" charset="0"/>
              </a:rPr>
              <a:t>42.8</a:t>
            </a:r>
            <a:r>
              <a:rPr lang="zh-CN" altLang="en-US" b="1" strike="noStrike" noProof="1">
                <a:solidFill>
                  <a:srgbClr val="FF0000"/>
                </a:solidFill>
                <a:latin typeface="SimHei" charset="0"/>
                <a:ea typeface="SimHei" charset="0"/>
              </a:rPr>
              <a:t>万</a:t>
            </a:r>
            <a:r>
              <a:rPr lang="en-US" altLang="zh-CN" b="1" strike="noStrike" noProof="1">
                <a:solidFill>
                  <a:srgbClr val="FF0000"/>
                </a:solidFill>
                <a:latin typeface="SimHei" charset="0"/>
                <a:ea typeface="SimHei" charset="0"/>
              </a:rPr>
              <a:t>RMB</a:t>
            </a:r>
          </a:p>
        </p:txBody>
      </p:sp>
      <p:cxnSp>
        <p:nvCxnSpPr>
          <p:cNvPr id="6" name="直接箭头连接符 5"/>
          <p:cNvCxnSpPr>
            <a:stCxn id="4" idx="6"/>
          </p:cNvCxnSpPr>
          <p:nvPr/>
        </p:nvCxnSpPr>
        <p:spPr>
          <a:xfrm flipV="1">
            <a:off x="4400075" y="3212976"/>
            <a:ext cx="2093088" cy="2801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6556399" y="5140989"/>
            <a:ext cx="5091609" cy="1200329"/>
          </a:xfrm>
          <a:prstGeom prst="rect">
            <a:avLst/>
          </a:prstGeom>
        </p:spPr>
        <p:txBody>
          <a:bodyPr wrap="square">
            <a:spAutoFit/>
          </a:bodyPr>
          <a:lstStyle/>
          <a:p>
            <a:r>
              <a:rPr lang="zh-CN" altLang="en-US" sz="2400" dirty="0" smtClean="0">
                <a:latin typeface="SimHei" charset="-122"/>
                <a:ea typeface="SimHei" charset="-122"/>
              </a:rPr>
              <a:t>正在开展的计划：</a:t>
            </a:r>
            <a:endParaRPr lang="en-US" altLang="zh-CN" sz="2400" dirty="0" smtClean="0">
              <a:latin typeface="SimHei" charset="-122"/>
              <a:ea typeface="SimHei" charset="-122"/>
            </a:endParaRPr>
          </a:p>
          <a:p>
            <a:r>
              <a:rPr lang="zh-TW" altLang="en-US" sz="2400" dirty="0" smtClean="0">
                <a:latin typeface="SimHei" charset="-122"/>
                <a:ea typeface="SimHei" charset="-122"/>
              </a:rPr>
              <a:t>通过</a:t>
            </a:r>
            <a:r>
              <a:rPr lang="zh-CN" altLang="zh-TW" sz="2400" dirty="0">
                <a:latin typeface="SimHei" charset="-122"/>
                <a:ea typeface="SimHei" charset="-122"/>
              </a:rPr>
              <a:t>改变溶剂</a:t>
            </a:r>
            <a:r>
              <a:rPr lang="zh-CN" altLang="zh-TW" sz="2400" dirty="0" smtClean="0">
                <a:latin typeface="SimHei" charset="-122"/>
                <a:ea typeface="SimHei" charset="-122"/>
              </a:rPr>
              <a:t>配比</a:t>
            </a:r>
            <a:r>
              <a:rPr lang="zh-CN" altLang="en-US" sz="2400" dirty="0">
                <a:latin typeface="SimHei" charset="-122"/>
                <a:ea typeface="SimHei" charset="-122"/>
              </a:rPr>
              <a:t>调整</a:t>
            </a:r>
            <a:r>
              <a:rPr lang="zh-CN" altLang="zh-TW" sz="2400" dirty="0" smtClean="0">
                <a:latin typeface="SimHei" charset="-122"/>
                <a:ea typeface="SimHei" charset="-122"/>
              </a:rPr>
              <a:t>，减少</a:t>
            </a:r>
            <a:r>
              <a:rPr lang="zh-CN" altLang="zh-TW" sz="2400" dirty="0">
                <a:latin typeface="SimHei" charset="-122"/>
                <a:ea typeface="SimHei" charset="-122"/>
              </a:rPr>
              <a:t>原料中溶剂的</a:t>
            </a:r>
            <a:r>
              <a:rPr lang="zh-CN" altLang="zh-TW" sz="2400" dirty="0" smtClean="0">
                <a:latin typeface="SimHei" charset="-122"/>
                <a:ea typeface="SimHei" charset="-122"/>
              </a:rPr>
              <a:t>使用量</a:t>
            </a:r>
            <a:r>
              <a:rPr lang="zh-CN" altLang="en-US" sz="2400" dirty="0" smtClean="0">
                <a:latin typeface="SimHei" charset="-122"/>
                <a:ea typeface="SimHei" charset="-122"/>
              </a:rPr>
              <a:t>，降低</a:t>
            </a:r>
            <a:r>
              <a:rPr lang="en-US" altLang="zh-CN" sz="2400" dirty="0" smtClean="0">
                <a:latin typeface="SimHei" charset="-122"/>
                <a:ea typeface="SimHei" charset="-122"/>
              </a:rPr>
              <a:t>VOCs</a:t>
            </a:r>
            <a:r>
              <a:rPr lang="zh-CN" altLang="en-US" sz="2400" dirty="0" smtClean="0">
                <a:latin typeface="SimHei" charset="-122"/>
                <a:ea typeface="SimHei" charset="-122"/>
              </a:rPr>
              <a:t>排放</a:t>
            </a:r>
            <a:endParaRPr lang="zh-CN" altLang="en-US" sz="2400" dirty="0"/>
          </a:p>
        </p:txBody>
      </p:sp>
    </p:spTree>
    <p:extLst>
      <p:ext uri="{BB962C8B-B14F-4D97-AF65-F5344CB8AC3E}">
        <p14:creationId xmlns:p14="http://schemas.microsoft.com/office/powerpoint/2010/main" val="211289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amond(in)">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amond(in)">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diamond(in)">
                                      <p:cBhvr>
                                        <p:cTn id="17" dur="2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diamond(in)">
                                      <p:cBhvr>
                                        <p:cTn id="2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bldLvl="0" animBg="1"/>
      <p:bldP spid="29" grpId="0" bldLvl="0" animBg="1"/>
      <p:bldP spid="30" grpId="0" bldLvl="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407368" y="141102"/>
            <a:ext cx="8229600" cy="709613"/>
          </a:xfrm>
        </p:spPr>
        <p:txBody>
          <a:bodyPr anchor="b"/>
          <a:lstStyle/>
          <a:p>
            <a:pPr algn="l" eaLnBrk="1" hangingPunct="1"/>
            <a:r>
              <a:rPr lang="en-US" altLang="zh-CN" sz="3200" b="1" dirty="0" smtClean="0">
                <a:solidFill>
                  <a:schemeClr val="tx2"/>
                </a:solidFill>
                <a:latin typeface="微软雅黑" panose="020B0503020204020204" pitchFamily="34" charset="-122"/>
              </a:rPr>
              <a:t>4</a:t>
            </a:r>
            <a:r>
              <a:rPr lang="zh-CN" altLang="en-US" sz="3200" b="1" dirty="0" smtClean="0">
                <a:solidFill>
                  <a:schemeClr val="tx2"/>
                </a:solidFill>
              </a:rPr>
              <a:t>、</a:t>
            </a:r>
            <a:r>
              <a:rPr lang="zh-CN" altLang="en-US" sz="3200" b="1" dirty="0">
                <a:solidFill>
                  <a:schemeClr val="tx2"/>
                </a:solidFill>
              </a:rPr>
              <a:t>末端治理技术：困难企业</a:t>
            </a:r>
            <a:r>
              <a:rPr lang="en-US" altLang="zh-CN" sz="3200" b="1" dirty="0">
                <a:solidFill>
                  <a:schemeClr val="tx2"/>
                </a:solidFill>
              </a:rPr>
              <a:t>—</a:t>
            </a:r>
            <a:r>
              <a:rPr lang="zh-CN" altLang="en-US" sz="3200" b="1" dirty="0">
                <a:solidFill>
                  <a:schemeClr val="tx2"/>
                </a:solidFill>
              </a:rPr>
              <a:t>中等规模</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123</a:t>
            </a:fld>
            <a:endParaRPr lang="en-US" altLang="zh-CN" sz="1200" b="1"/>
          </a:p>
        </p:txBody>
      </p:sp>
      <p:sp>
        <p:nvSpPr>
          <p:cNvPr id="12" name="矩形 1"/>
          <p:cNvSpPr>
            <a:spLocks noChangeArrowheads="1"/>
          </p:cNvSpPr>
          <p:nvPr/>
        </p:nvSpPr>
        <p:spPr bwMode="auto">
          <a:xfrm>
            <a:off x="191344" y="1075152"/>
            <a:ext cx="10153128" cy="1003399"/>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nSpc>
                <a:spcPct val="150000"/>
              </a:lnSpc>
              <a:spcBef>
                <a:spcPct val="0"/>
              </a:spcBef>
              <a:buNone/>
            </a:pPr>
            <a:r>
              <a:rPr lang="zh-CN" altLang="en-US" sz="2400" b="1" noProof="1">
                <a:solidFill>
                  <a:srgbClr val="000000"/>
                </a:solidFill>
                <a:latin typeface="微软雅黑" panose="020B0503020204020204" pitchFamily="34" charset="-122"/>
              </a:rPr>
              <a:t>间歇式生产（涂料、油墨、香料等）浓度</a:t>
            </a:r>
            <a:r>
              <a:rPr lang="en-US" altLang="zh-CN" sz="2400" b="1" noProof="1">
                <a:solidFill>
                  <a:srgbClr val="000000"/>
                </a:solidFill>
                <a:latin typeface="微软雅黑" panose="020B0503020204020204" pitchFamily="34" charset="-122"/>
              </a:rPr>
              <a:t>200-800mg/m3</a:t>
            </a:r>
            <a:r>
              <a:rPr lang="zh-CN" altLang="en-US" sz="2400" b="1" noProof="1">
                <a:solidFill>
                  <a:srgbClr val="000000"/>
                </a:solidFill>
                <a:latin typeface="微软雅黑" panose="020B0503020204020204" pitchFamily="34" charset="-122"/>
              </a:rPr>
              <a:t>：</a:t>
            </a:r>
            <a:endParaRPr lang="en-US" altLang="zh-CN" sz="2400" b="1" noProof="1">
              <a:solidFill>
                <a:srgbClr val="000000"/>
              </a:solidFill>
              <a:latin typeface="微软雅黑" panose="020B0503020204020204" pitchFamily="34" charset="-122"/>
            </a:endParaRPr>
          </a:p>
          <a:p>
            <a:pPr>
              <a:lnSpc>
                <a:spcPct val="150000"/>
              </a:lnSpc>
              <a:spcBef>
                <a:spcPct val="0"/>
              </a:spcBef>
              <a:buNone/>
            </a:pPr>
            <a:r>
              <a:rPr lang="zh-CN" altLang="en-US" sz="2400" b="1" noProof="1">
                <a:solidFill>
                  <a:srgbClr val="000000"/>
                </a:solidFill>
                <a:latin typeface="微软雅黑" panose="020B0503020204020204" pitchFamily="34" charset="-122"/>
              </a:rPr>
              <a:t>催化技术、活性炭吸附</a:t>
            </a:r>
            <a:r>
              <a:rPr lang="en-US" altLang="zh-CN" sz="2400" b="1" noProof="1">
                <a:solidFill>
                  <a:srgbClr val="000000"/>
                </a:solidFill>
                <a:latin typeface="微软雅黑" panose="020B0503020204020204" pitchFamily="34" charset="-122"/>
              </a:rPr>
              <a:t>-</a:t>
            </a:r>
            <a:r>
              <a:rPr lang="zh-CN" altLang="en-US" sz="2400" b="1" noProof="1">
                <a:solidFill>
                  <a:srgbClr val="000000"/>
                </a:solidFill>
                <a:latin typeface="微软雅黑" panose="020B0503020204020204" pitchFamily="34" charset="-122"/>
              </a:rPr>
              <a:t>脱附技术是主流技术</a:t>
            </a:r>
          </a:p>
        </p:txBody>
      </p:sp>
      <p:pic>
        <p:nvPicPr>
          <p:cNvPr id="14" name="图片 13" descr="蓄热右边"/>
          <p:cNvPicPr>
            <a:picLocks noChangeAspect="1"/>
          </p:cNvPicPr>
          <p:nvPr/>
        </p:nvPicPr>
        <p:blipFill>
          <a:blip r:embed="rId3"/>
          <a:stretch>
            <a:fillRect/>
          </a:stretch>
        </p:blipFill>
        <p:spPr>
          <a:xfrm>
            <a:off x="297308" y="2200913"/>
            <a:ext cx="3168352" cy="2541767"/>
          </a:xfrm>
          <a:prstGeom prst="rect">
            <a:avLst/>
          </a:prstGeom>
        </p:spPr>
      </p:pic>
      <p:pic>
        <p:nvPicPr>
          <p:cNvPr id="16" name="图片 1" descr="印刷废气监控图"/>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760" y="2164050"/>
            <a:ext cx="3303545" cy="274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6"/>
          <p:cNvSpPr txBox="1"/>
          <p:nvPr/>
        </p:nvSpPr>
        <p:spPr>
          <a:xfrm>
            <a:off x="263352" y="5120257"/>
            <a:ext cx="11017224" cy="973039"/>
          </a:xfrm>
          <a:prstGeom prst="rect">
            <a:avLst/>
          </a:prstGeom>
          <a:ln>
            <a:noFill/>
          </a:ln>
          <a:effectLst/>
        </p:spPr>
        <p:style>
          <a:lnRef idx="1">
            <a:schemeClr val="accent5"/>
          </a:lnRef>
          <a:fillRef idx="2">
            <a:schemeClr val="accent5"/>
          </a:fillRef>
          <a:effectRef idx="1">
            <a:schemeClr val="accent5"/>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just">
              <a:spcBef>
                <a:spcPct val="0"/>
              </a:spcBef>
              <a:spcAft>
                <a:spcPts val="1200"/>
              </a:spcAft>
              <a:buClr>
                <a:srgbClr val="C00000"/>
              </a:buClr>
              <a:buNone/>
            </a:pPr>
            <a:r>
              <a:rPr lang="zh-CN" altLang="en-US" sz="2400" b="1" dirty="0">
                <a:solidFill>
                  <a:srgbClr val="000000"/>
                </a:solidFill>
                <a:latin typeface="微软雅黑" panose="020B0503020204020204" pitchFamily="34" charset="-122"/>
              </a:rPr>
              <a:t>广谱型催化剂难以保证所有物种达标；催化剂选择专业性强</a:t>
            </a:r>
            <a:endParaRPr lang="en-US" altLang="zh-CN" sz="2400" b="1" dirty="0">
              <a:solidFill>
                <a:srgbClr val="000000"/>
              </a:solidFill>
              <a:latin typeface="微软雅黑" panose="020B0503020204020204" pitchFamily="34" charset="-122"/>
            </a:endParaRPr>
          </a:p>
          <a:p>
            <a:pPr algn="just">
              <a:spcBef>
                <a:spcPct val="0"/>
              </a:spcBef>
              <a:spcAft>
                <a:spcPts val="1200"/>
              </a:spcAft>
              <a:buClr>
                <a:srgbClr val="C00000"/>
              </a:buClr>
              <a:buNone/>
            </a:pPr>
            <a:r>
              <a:rPr lang="zh-CN" altLang="en-US" sz="2400" b="1" dirty="0">
                <a:solidFill>
                  <a:srgbClr val="000000"/>
                </a:solidFill>
                <a:latin typeface="微软雅黑" panose="020B0503020204020204" pitchFamily="34" charset="-122"/>
              </a:rPr>
              <a:t>活性炭吸附脱附：稳定达标有一定难度</a:t>
            </a:r>
            <a:r>
              <a:rPr lang="zh-CN" altLang="en-US" sz="2400" b="1" dirty="0" smtClean="0">
                <a:solidFill>
                  <a:srgbClr val="000000"/>
                </a:solidFill>
                <a:latin typeface="微软雅黑" panose="020B0503020204020204" pitchFamily="34" charset="-122"/>
              </a:rPr>
              <a:t>。</a:t>
            </a:r>
            <a:endParaRPr lang="en-US" altLang="zh-CN" sz="2400" b="1" dirty="0">
              <a:solidFill>
                <a:srgbClr val="000000"/>
              </a:solidFill>
              <a:latin typeface="微软雅黑" panose="020B0503020204020204" pitchFamily="34" charset="-122"/>
            </a:endParaRPr>
          </a:p>
        </p:txBody>
      </p:sp>
      <p:sp>
        <p:nvSpPr>
          <p:cNvPr id="8" name="内容占位符 10"/>
          <p:cNvSpPr txBox="1">
            <a:spLocks/>
          </p:cNvSpPr>
          <p:nvPr/>
        </p:nvSpPr>
        <p:spPr>
          <a:xfrm>
            <a:off x="8040216" y="2278960"/>
            <a:ext cx="3528392" cy="20861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zh-CN" altLang="en-US" sz="2400" dirty="0" smtClean="0">
                <a:latin typeface="+mn-ea"/>
              </a:rPr>
              <a:t>某一案例：</a:t>
            </a:r>
            <a:endParaRPr lang="en-US" altLang="zh-CN" sz="2400" dirty="0" smtClean="0">
              <a:latin typeface="+mn-ea"/>
            </a:endParaRPr>
          </a:p>
          <a:p>
            <a:pPr fontAlgn="auto">
              <a:spcAft>
                <a:spcPts val="0"/>
              </a:spcAft>
            </a:pPr>
            <a:r>
              <a:rPr lang="zh-CN" altLang="en-US" sz="2400" dirty="0" smtClean="0">
                <a:latin typeface="+mn-ea"/>
              </a:rPr>
              <a:t>颗粒物：</a:t>
            </a:r>
            <a:r>
              <a:rPr lang="en-US" altLang="zh-CN" sz="2400" dirty="0" smtClean="0">
                <a:latin typeface="+mn-ea"/>
              </a:rPr>
              <a:t>1.3 mg/m</a:t>
            </a:r>
            <a:r>
              <a:rPr lang="en-US" altLang="zh-CN" sz="2400" baseline="30000" dirty="0" smtClean="0">
                <a:latin typeface="+mn-ea"/>
              </a:rPr>
              <a:t>3</a:t>
            </a:r>
            <a:r>
              <a:rPr lang="zh-CN" altLang="en-US" sz="2400" dirty="0" smtClean="0">
                <a:latin typeface="+mn-ea"/>
              </a:rPr>
              <a:t>，苯 ：</a:t>
            </a:r>
            <a:r>
              <a:rPr lang="en-US" altLang="zh-CN" sz="2400" dirty="0" smtClean="0">
                <a:latin typeface="+mn-ea"/>
              </a:rPr>
              <a:t>ND</a:t>
            </a:r>
            <a:r>
              <a:rPr lang="zh-CN" altLang="en-US" sz="2400" dirty="0" smtClean="0">
                <a:latin typeface="+mn-ea"/>
              </a:rPr>
              <a:t>，甲苯： </a:t>
            </a:r>
            <a:r>
              <a:rPr lang="en-US" altLang="zh-CN" sz="2400" dirty="0" smtClean="0">
                <a:latin typeface="+mn-ea"/>
              </a:rPr>
              <a:t>0.1 mg/m</a:t>
            </a:r>
            <a:r>
              <a:rPr lang="en-US" altLang="zh-CN" sz="2400" baseline="30000" dirty="0" smtClean="0">
                <a:latin typeface="+mn-ea"/>
              </a:rPr>
              <a:t>3</a:t>
            </a:r>
          </a:p>
          <a:p>
            <a:pPr fontAlgn="auto">
              <a:spcAft>
                <a:spcPts val="0"/>
              </a:spcAft>
            </a:pPr>
            <a:r>
              <a:rPr lang="zh-CN" altLang="en-US" sz="2400" dirty="0" smtClean="0">
                <a:latin typeface="+mn-ea"/>
              </a:rPr>
              <a:t> 二甲苯 ：</a:t>
            </a:r>
            <a:r>
              <a:rPr lang="en-US" altLang="zh-CN" sz="2400" dirty="0" smtClean="0">
                <a:latin typeface="+mn-ea"/>
              </a:rPr>
              <a:t>0.08 mg/m</a:t>
            </a:r>
            <a:r>
              <a:rPr lang="en-US" altLang="zh-CN" sz="2400" baseline="30000" dirty="0" smtClean="0">
                <a:latin typeface="+mn-ea"/>
              </a:rPr>
              <a:t>3</a:t>
            </a:r>
            <a:r>
              <a:rPr lang="zh-CN" altLang="en-US" sz="2400" dirty="0" smtClean="0">
                <a:latin typeface="+mn-ea"/>
              </a:rPr>
              <a:t>， </a:t>
            </a:r>
            <a:r>
              <a:rPr lang="en-US" altLang="zh-CN" sz="2400" dirty="0" smtClean="0">
                <a:latin typeface="+mn-ea"/>
              </a:rPr>
              <a:t>NMHC</a:t>
            </a:r>
            <a:r>
              <a:rPr lang="zh-CN" altLang="en-US" sz="2400" dirty="0" smtClean="0">
                <a:latin typeface="+mn-ea"/>
              </a:rPr>
              <a:t>： </a:t>
            </a:r>
            <a:r>
              <a:rPr lang="en-US" altLang="zh-CN" sz="2400" dirty="0" smtClean="0">
                <a:latin typeface="+mn-ea"/>
              </a:rPr>
              <a:t>0.19 mg/m</a:t>
            </a:r>
            <a:r>
              <a:rPr lang="en-US" altLang="zh-CN" sz="2400" baseline="30000" dirty="0" smtClean="0">
                <a:latin typeface="+mn-ea"/>
              </a:rPr>
              <a:t>3</a:t>
            </a:r>
          </a:p>
          <a:p>
            <a:pPr fontAlgn="auto">
              <a:spcAft>
                <a:spcPts val="0"/>
              </a:spcAft>
            </a:pPr>
            <a:endParaRPr lang="zh-CN" altLang="en-US" dirty="0"/>
          </a:p>
        </p:txBody>
      </p:sp>
    </p:spTree>
    <p:extLst>
      <p:ext uri="{BB962C8B-B14F-4D97-AF65-F5344CB8AC3E}">
        <p14:creationId xmlns:p14="http://schemas.microsoft.com/office/powerpoint/2010/main" val="51050746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407368" y="141102"/>
            <a:ext cx="8229600" cy="709613"/>
          </a:xfrm>
        </p:spPr>
        <p:txBody>
          <a:bodyPr anchor="b"/>
          <a:lstStyle/>
          <a:p>
            <a:pPr algn="l" eaLnBrk="1" hangingPunct="1"/>
            <a:r>
              <a:rPr lang="en-US" altLang="zh-CN" sz="3200" b="1" dirty="0" smtClean="0">
                <a:solidFill>
                  <a:schemeClr val="tx2"/>
                </a:solidFill>
                <a:latin typeface="微软雅黑" panose="020B0503020204020204" pitchFamily="34" charset="-122"/>
              </a:rPr>
              <a:t>4</a:t>
            </a:r>
            <a:r>
              <a:rPr lang="zh-CN" altLang="en-US" sz="3200" b="1" dirty="0" smtClean="0">
                <a:solidFill>
                  <a:schemeClr val="tx2"/>
                </a:solidFill>
              </a:rPr>
              <a:t>、</a:t>
            </a:r>
            <a:r>
              <a:rPr lang="zh-CN" altLang="en-US" sz="3200" b="1" dirty="0">
                <a:solidFill>
                  <a:schemeClr val="tx2"/>
                </a:solidFill>
              </a:rPr>
              <a:t>末端治理技术：困难企业</a:t>
            </a:r>
            <a:r>
              <a:rPr lang="en-US" altLang="zh-CN" sz="3200" b="1" dirty="0">
                <a:solidFill>
                  <a:schemeClr val="tx2"/>
                </a:solidFill>
              </a:rPr>
              <a:t>—</a:t>
            </a:r>
            <a:r>
              <a:rPr lang="zh-CN" altLang="en-US" sz="3200" b="1" dirty="0">
                <a:solidFill>
                  <a:schemeClr val="tx2"/>
                </a:solidFill>
              </a:rPr>
              <a:t>中等规模</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124</a:t>
            </a:fld>
            <a:endParaRPr lang="en-US" altLang="zh-CN" sz="1200" b="1"/>
          </a:p>
        </p:txBody>
      </p:sp>
      <p:sp>
        <p:nvSpPr>
          <p:cNvPr id="9" name="内容占位符 2"/>
          <p:cNvSpPr txBox="1">
            <a:spLocks/>
          </p:cNvSpPr>
          <p:nvPr/>
        </p:nvSpPr>
        <p:spPr>
          <a:xfrm>
            <a:off x="407368" y="1124745"/>
            <a:ext cx="11784632" cy="46294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zh-CN" altLang="zh-CN" sz="2400" dirty="0" smtClean="0">
                <a:latin typeface="微软雅黑" panose="020B0503020204020204" pitchFamily="34" charset="-122"/>
                <a:ea typeface="微软雅黑" panose="020B0503020204020204" pitchFamily="34" charset="-122"/>
              </a:rPr>
              <a:t>某船舶涂料有限公司</a:t>
            </a:r>
            <a:r>
              <a:rPr lang="zh-CN" altLang="en-US" sz="2400" dirty="0" smtClean="0">
                <a:latin typeface="微软雅黑" panose="020B0503020204020204" pitchFamily="34" charset="-122"/>
                <a:ea typeface="微软雅黑" panose="020B0503020204020204" pitchFamily="34" charset="-122"/>
              </a:rPr>
              <a:t>：</a:t>
            </a:r>
            <a:r>
              <a:rPr lang="zh-CN" altLang="zh-CN" sz="2400" dirty="0" smtClean="0">
                <a:latin typeface="微软雅黑" panose="020B0503020204020204" pitchFamily="34" charset="-122"/>
                <a:ea typeface="微软雅黑" panose="020B0503020204020204" pitchFamily="34" charset="-122"/>
              </a:rPr>
              <a:t>二甲苯、丁醇等。</a:t>
            </a:r>
          </a:p>
          <a:p>
            <a:pPr fontAlgn="auto">
              <a:spcAft>
                <a:spcPts val="0"/>
              </a:spcAft>
              <a:defRPr/>
            </a:pPr>
            <a:r>
              <a:rPr lang="zh-CN" altLang="zh-CN" sz="2400" dirty="0" smtClean="0">
                <a:latin typeface="微软雅黑" panose="020B0503020204020204" pitchFamily="34" charset="-122"/>
                <a:ea typeface="微软雅黑" panose="020B0503020204020204" pitchFamily="34" charset="-122"/>
              </a:rPr>
              <a:t>设计风量为</a:t>
            </a:r>
            <a:r>
              <a:rPr lang="en-US" altLang="zh-CN" sz="2400" dirty="0" smtClean="0">
                <a:latin typeface="微软雅黑" panose="020B0503020204020204" pitchFamily="34" charset="-122"/>
                <a:ea typeface="微软雅黑" panose="020B0503020204020204" pitchFamily="34" charset="-122"/>
              </a:rPr>
              <a:t>10</a:t>
            </a:r>
            <a:r>
              <a:rPr lang="zh-CN" altLang="zh-CN" sz="2400" dirty="0" smtClean="0">
                <a:latin typeface="微软雅黑" panose="020B0503020204020204" pitchFamily="34" charset="-122"/>
                <a:ea typeface="微软雅黑" panose="020B0503020204020204" pitchFamily="34" charset="-122"/>
              </a:rPr>
              <a:t>万</a:t>
            </a:r>
            <a:r>
              <a:rPr lang="en-US" altLang="zh-CN" sz="2400" dirty="0" smtClean="0">
                <a:latin typeface="微软雅黑" panose="020B0503020204020204" pitchFamily="34" charset="-122"/>
                <a:ea typeface="微软雅黑" panose="020B0503020204020204" pitchFamily="34" charset="-122"/>
              </a:rPr>
              <a:t>m</a:t>
            </a:r>
            <a:r>
              <a:rPr lang="en-US" altLang="zh-CN" sz="2400" baseline="30000" dirty="0" smtClean="0">
                <a:latin typeface="微软雅黑" panose="020B0503020204020204" pitchFamily="34" charset="-122"/>
                <a:ea typeface="微软雅黑" panose="020B0503020204020204" pitchFamily="34" charset="-122"/>
              </a:rPr>
              <a:t>3</a:t>
            </a:r>
            <a:r>
              <a:rPr lang="en-US" altLang="zh-CN" sz="2400" dirty="0" smtClean="0">
                <a:latin typeface="微软雅黑" panose="020B0503020204020204" pitchFamily="34" charset="-122"/>
                <a:ea typeface="微软雅黑" panose="020B0503020204020204" pitchFamily="34" charset="-122"/>
              </a:rPr>
              <a:t>/h</a:t>
            </a:r>
            <a:r>
              <a:rPr lang="zh-CN" altLang="zh-CN" sz="2400" dirty="0" smtClean="0">
                <a:latin typeface="微软雅黑" panose="020B0503020204020204" pitchFamily="34" charset="-122"/>
                <a:ea typeface="微软雅黑" panose="020B0503020204020204" pitchFamily="34" charset="-122"/>
              </a:rPr>
              <a:t>，设计运行风量为</a:t>
            </a:r>
            <a:r>
              <a:rPr lang="en-US" altLang="zh-CN" sz="2400" dirty="0" smtClean="0">
                <a:latin typeface="微软雅黑" panose="020B0503020204020204" pitchFamily="34" charset="-122"/>
                <a:ea typeface="微软雅黑" panose="020B0503020204020204" pitchFamily="34" charset="-122"/>
              </a:rPr>
              <a:t>3-4</a:t>
            </a:r>
            <a:r>
              <a:rPr lang="zh-CN" altLang="zh-CN" sz="2400" dirty="0" smtClean="0">
                <a:latin typeface="微软雅黑" panose="020B0503020204020204" pitchFamily="34" charset="-122"/>
                <a:ea typeface="微软雅黑" panose="020B0503020204020204" pitchFamily="34" charset="-122"/>
              </a:rPr>
              <a:t>万</a:t>
            </a:r>
            <a:r>
              <a:rPr lang="en-US" altLang="zh-CN" sz="2400" dirty="0" smtClean="0">
                <a:latin typeface="微软雅黑" panose="020B0503020204020204" pitchFamily="34" charset="-122"/>
                <a:ea typeface="微软雅黑" panose="020B0503020204020204" pitchFamily="34" charset="-122"/>
              </a:rPr>
              <a:t>m</a:t>
            </a:r>
            <a:r>
              <a:rPr lang="en-US" altLang="zh-CN" sz="2400" baseline="30000" dirty="0" smtClean="0">
                <a:latin typeface="微软雅黑" panose="020B0503020204020204" pitchFamily="34" charset="-122"/>
                <a:ea typeface="微软雅黑" panose="020B0503020204020204" pitchFamily="34" charset="-122"/>
              </a:rPr>
              <a:t>3</a:t>
            </a:r>
            <a:r>
              <a:rPr lang="en-US" altLang="zh-CN" sz="2400" dirty="0" smtClean="0">
                <a:latin typeface="微软雅黑" panose="020B0503020204020204" pitchFamily="34" charset="-122"/>
                <a:ea typeface="微软雅黑" panose="020B0503020204020204" pitchFamily="34" charset="-122"/>
              </a:rPr>
              <a:t>/h</a:t>
            </a:r>
            <a:r>
              <a:rPr lang="zh-CN" altLang="zh-CN" sz="2400" dirty="0" smtClean="0">
                <a:latin typeface="微软雅黑" panose="020B0503020204020204" pitchFamily="34" charset="-122"/>
                <a:ea typeface="微软雅黑" panose="020B0503020204020204" pitchFamily="34" charset="-122"/>
              </a:rPr>
              <a:t>。经过监测，排放浓度基本上能稳定在</a:t>
            </a:r>
            <a:r>
              <a:rPr lang="en-US" altLang="zh-CN" sz="2400" dirty="0" smtClean="0">
                <a:latin typeface="微软雅黑" panose="020B0503020204020204" pitchFamily="34" charset="-122"/>
                <a:ea typeface="微软雅黑" panose="020B0503020204020204" pitchFamily="34" charset="-122"/>
              </a:rPr>
              <a:t>10ppm</a:t>
            </a:r>
            <a:r>
              <a:rPr lang="zh-CN" altLang="zh-CN" sz="2400" dirty="0" smtClean="0">
                <a:latin typeface="微软雅黑" panose="020B0503020204020204" pitchFamily="34" charset="-122"/>
                <a:ea typeface="微软雅黑" panose="020B0503020204020204" pitchFamily="34" charset="-122"/>
              </a:rPr>
              <a:t>左右。</a:t>
            </a:r>
            <a:endParaRPr lang="en-US" altLang="zh-CN" sz="2400" dirty="0" smtClean="0">
              <a:latin typeface="微软雅黑" panose="020B0503020204020204" pitchFamily="34" charset="-122"/>
              <a:ea typeface="微软雅黑" panose="020B0503020204020204" pitchFamily="34" charset="-122"/>
            </a:endParaRPr>
          </a:p>
          <a:p>
            <a:pPr fontAlgn="auto">
              <a:spcAft>
                <a:spcPts val="0"/>
              </a:spcAft>
              <a:defRPr/>
            </a:pPr>
            <a:r>
              <a:rPr lang="zh-CN" altLang="zh-CN" sz="2400" dirty="0" smtClean="0">
                <a:latin typeface="微软雅黑" panose="020B0503020204020204" pitchFamily="34" charset="-122"/>
                <a:ea typeface="微软雅黑" panose="020B0503020204020204" pitchFamily="34" charset="-122"/>
              </a:rPr>
              <a:t>总体上运行成本在</a:t>
            </a:r>
            <a:r>
              <a:rPr lang="en-US" altLang="zh-CN" sz="2400" dirty="0" smtClean="0">
                <a:latin typeface="微软雅黑" panose="020B0503020204020204" pitchFamily="34" charset="-122"/>
                <a:ea typeface="微软雅黑" panose="020B0503020204020204" pitchFamily="34" charset="-122"/>
              </a:rPr>
              <a:t>50</a:t>
            </a:r>
            <a:r>
              <a:rPr lang="zh-CN" altLang="zh-CN" sz="2400" dirty="0" smtClean="0">
                <a:latin typeface="微软雅黑" panose="020B0503020204020204" pitchFamily="34" charset="-122"/>
                <a:ea typeface="微软雅黑" panose="020B0503020204020204" pitchFamily="34" charset="-122"/>
              </a:rPr>
              <a:t>万元</a:t>
            </a:r>
            <a:r>
              <a:rPr lang="en-US" altLang="zh-CN" sz="2400" dirty="0" smtClean="0">
                <a:latin typeface="微软雅黑" panose="020B0503020204020204" pitchFamily="34" charset="-122"/>
                <a:ea typeface="微软雅黑" panose="020B0503020204020204" pitchFamily="34" charset="-122"/>
              </a:rPr>
              <a:t>/</a:t>
            </a:r>
            <a:r>
              <a:rPr lang="zh-CN" altLang="zh-CN" sz="2400" dirty="0" smtClean="0">
                <a:latin typeface="微软雅黑" panose="020B0503020204020204" pitchFamily="34" charset="-122"/>
                <a:ea typeface="微软雅黑" panose="020B0503020204020204" pitchFamily="34" charset="-122"/>
              </a:rPr>
              <a:t>年左右；投资在</a:t>
            </a:r>
            <a:r>
              <a:rPr lang="en-US" altLang="zh-CN" sz="2400" dirty="0" smtClean="0">
                <a:latin typeface="微软雅黑" panose="020B0503020204020204" pitchFamily="34" charset="-122"/>
                <a:ea typeface="微软雅黑" panose="020B0503020204020204" pitchFamily="34" charset="-122"/>
              </a:rPr>
              <a:t>400</a:t>
            </a:r>
            <a:r>
              <a:rPr lang="zh-CN" altLang="zh-CN" sz="2400" dirty="0" smtClean="0">
                <a:latin typeface="微软雅黑" panose="020B0503020204020204" pitchFamily="34" charset="-122"/>
                <a:ea typeface="微软雅黑" panose="020B0503020204020204" pitchFamily="34" charset="-122"/>
              </a:rPr>
              <a:t>万元左右。</a:t>
            </a:r>
          </a:p>
          <a:p>
            <a:pPr fontAlgn="auto">
              <a:spcAft>
                <a:spcPts val="0"/>
              </a:spcAft>
            </a:pPr>
            <a:endParaRPr lang="zh-CN" altLang="en-US" sz="2400" dirty="0">
              <a:latin typeface="微软雅黑" panose="020B0503020204020204" pitchFamily="34" charset="-122"/>
              <a:ea typeface="微软雅黑" panose="020B0503020204020204" pitchFamily="34" charset="-122"/>
            </a:endParaRPr>
          </a:p>
        </p:txBody>
      </p:sp>
      <p:graphicFrame>
        <p:nvGraphicFramePr>
          <p:cNvPr id="10" name="对象 9"/>
          <p:cNvGraphicFramePr>
            <a:graphicFrameLocks noGrp="1" noChangeAspect="1"/>
          </p:cNvGraphicFramePr>
          <p:nvPr>
            <p:extLst>
              <p:ext uri="{D42A27DB-BD31-4B8C-83A1-F6EECF244321}">
                <p14:modId xmlns:p14="http://schemas.microsoft.com/office/powerpoint/2010/main" val="1273124041"/>
              </p:ext>
            </p:extLst>
          </p:nvPr>
        </p:nvGraphicFramePr>
        <p:xfrm>
          <a:off x="1108981" y="2929364"/>
          <a:ext cx="7317469" cy="3492644"/>
        </p:xfrm>
        <a:graphic>
          <a:graphicData uri="http://schemas.openxmlformats.org/presentationml/2006/ole">
            <mc:AlternateContent xmlns:mc="http://schemas.openxmlformats.org/markup-compatibility/2006">
              <mc:Choice xmlns:v="urn:schemas-microsoft-com:vml" Requires="v">
                <p:oleObj spid="_x0000_s25637" name="图表" r:id="rId4" imgW="7810500" imgH="3733800" progId="Excel.Chart.8">
                  <p:embed/>
                </p:oleObj>
              </mc:Choice>
              <mc:Fallback>
                <p:oleObj name="图表" r:id="rId4" imgW="7810500" imgH="3733800" progId="Excel.Char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981" y="2929364"/>
                        <a:ext cx="7317469" cy="349264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34143787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407368" y="141102"/>
            <a:ext cx="8229600" cy="709613"/>
          </a:xfrm>
        </p:spPr>
        <p:txBody>
          <a:bodyPr anchor="b"/>
          <a:lstStyle/>
          <a:p>
            <a:pPr algn="l" eaLnBrk="1" hangingPunct="1"/>
            <a:r>
              <a:rPr lang="en-US" altLang="zh-CN" sz="3200" b="1" dirty="0" smtClean="0">
                <a:solidFill>
                  <a:schemeClr val="tx2"/>
                </a:solidFill>
                <a:latin typeface="微软雅黑" panose="020B0503020204020204" pitchFamily="34" charset="-122"/>
              </a:rPr>
              <a:t>4</a:t>
            </a:r>
            <a:r>
              <a:rPr lang="zh-CN" altLang="en-US" sz="3200" b="1" dirty="0" smtClean="0">
                <a:solidFill>
                  <a:schemeClr val="tx2"/>
                </a:solidFill>
                <a:latin typeface="微软雅黑" panose="020B0503020204020204" pitchFamily="34" charset="-122"/>
              </a:rPr>
              <a:t>、</a:t>
            </a:r>
            <a:r>
              <a:rPr lang="zh-CN" altLang="en-US" sz="3200" b="1" dirty="0" smtClean="0">
                <a:solidFill>
                  <a:schemeClr val="tx2"/>
                </a:solidFill>
              </a:rPr>
              <a:t>末端</a:t>
            </a:r>
            <a:r>
              <a:rPr lang="zh-CN" altLang="en-US" sz="3200" b="1" dirty="0">
                <a:solidFill>
                  <a:schemeClr val="tx2"/>
                </a:solidFill>
              </a:rPr>
              <a:t>治理技术</a:t>
            </a:r>
            <a:r>
              <a:rPr lang="zh-CN" altLang="en-US" sz="3200" b="1" dirty="0" smtClean="0">
                <a:solidFill>
                  <a:schemeClr val="tx2"/>
                </a:solidFill>
              </a:rPr>
              <a:t>：活性炭吸附脱附技术</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125</a:t>
            </a:fld>
            <a:endParaRPr lang="en-US" altLang="zh-CN" sz="1200" b="1"/>
          </a:p>
        </p:txBody>
      </p:sp>
      <p:sp>
        <p:nvSpPr>
          <p:cNvPr id="12" name="矩形 1"/>
          <p:cNvSpPr>
            <a:spLocks noChangeArrowheads="1"/>
          </p:cNvSpPr>
          <p:nvPr/>
        </p:nvSpPr>
        <p:spPr bwMode="auto">
          <a:xfrm>
            <a:off x="857891" y="1106289"/>
            <a:ext cx="10153128" cy="62276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nSpc>
                <a:spcPct val="150000"/>
              </a:lnSpc>
              <a:spcBef>
                <a:spcPct val="0"/>
              </a:spcBef>
              <a:buNone/>
            </a:pPr>
            <a:r>
              <a:rPr lang="zh-CN" altLang="en-US" sz="2400" b="1" noProof="1" smtClean="0">
                <a:solidFill>
                  <a:srgbClr val="000000"/>
                </a:solidFill>
                <a:latin typeface="微软雅黑" panose="020B0503020204020204" pitchFamily="34" charset="-122"/>
              </a:rPr>
              <a:t>活性炭的定制式操作方式</a:t>
            </a:r>
            <a:r>
              <a:rPr lang="en-US" altLang="zh-CN" sz="2400" b="1" noProof="1" smtClean="0">
                <a:solidFill>
                  <a:srgbClr val="000000"/>
                </a:solidFill>
                <a:latin typeface="微软雅黑" panose="020B0503020204020204" pitchFamily="34" charset="-122"/>
              </a:rPr>
              <a:t>+</a:t>
            </a:r>
            <a:r>
              <a:rPr lang="zh-CN" altLang="en-US" sz="2400" b="1" noProof="1" smtClean="0">
                <a:solidFill>
                  <a:srgbClr val="000000"/>
                </a:solidFill>
                <a:latin typeface="微软雅黑" panose="020B0503020204020204" pitchFamily="34" charset="-122"/>
              </a:rPr>
              <a:t>革新式脱附方式</a:t>
            </a:r>
            <a:endParaRPr lang="zh-CN" altLang="en-US" sz="2400" b="1" noProof="1">
              <a:solidFill>
                <a:srgbClr val="000000"/>
              </a:solidFill>
              <a:latin typeface="微软雅黑" panose="020B0503020204020204" pitchFamily="34" charset="-122"/>
            </a:endParaRPr>
          </a:p>
        </p:txBody>
      </p:sp>
      <p:grpSp>
        <p:nvGrpSpPr>
          <p:cNvPr id="9" name="组合 102"/>
          <p:cNvGrpSpPr/>
          <p:nvPr/>
        </p:nvGrpSpPr>
        <p:grpSpPr bwMode="auto">
          <a:xfrm>
            <a:off x="5655495" y="2204864"/>
            <a:ext cx="4904555" cy="3802732"/>
            <a:chOff x="914400" y="1143000"/>
            <a:chExt cx="8216901" cy="4737100"/>
          </a:xfrm>
        </p:grpSpPr>
        <p:sp>
          <p:nvSpPr>
            <p:cNvPr id="10" name="矩形 9"/>
            <p:cNvSpPr/>
            <p:nvPr/>
          </p:nvSpPr>
          <p:spPr>
            <a:xfrm>
              <a:off x="1764425" y="2743200"/>
              <a:ext cx="2404830" cy="2362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1" name="直接连接符 10"/>
            <p:cNvCxnSpPr/>
            <p:nvPr/>
          </p:nvCxnSpPr>
          <p:spPr>
            <a:xfrm>
              <a:off x="2259677" y="2362200"/>
              <a:ext cx="14143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1764425" y="2362200"/>
              <a:ext cx="495252"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3674003" y="2362200"/>
              <a:ext cx="495252"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2259677" y="22098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259677" y="2209800"/>
              <a:ext cx="14143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3674003" y="22098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764425" y="3352800"/>
              <a:ext cx="24048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764425" y="4419600"/>
              <a:ext cx="240483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7309820" y="2743200"/>
              <a:ext cx="919074" cy="2362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4" name="右箭头 23"/>
            <p:cNvSpPr/>
            <p:nvPr/>
          </p:nvSpPr>
          <p:spPr>
            <a:xfrm>
              <a:off x="4240686" y="4419600"/>
              <a:ext cx="2845318"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5" name="左箭头 24"/>
            <p:cNvSpPr/>
            <p:nvPr/>
          </p:nvSpPr>
          <p:spPr>
            <a:xfrm>
              <a:off x="4240686" y="3048000"/>
              <a:ext cx="2845318"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矩形 25"/>
            <p:cNvSpPr/>
            <p:nvPr/>
          </p:nvSpPr>
          <p:spPr>
            <a:xfrm>
              <a:off x="1981097" y="5346700"/>
              <a:ext cx="2019105"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solidFill>
                    <a:schemeClr val="tx1"/>
                  </a:solidFill>
                </a:rPr>
                <a:t>固定吸附床</a:t>
              </a:r>
            </a:p>
          </p:txBody>
        </p:sp>
        <p:sp>
          <p:nvSpPr>
            <p:cNvPr id="27" name="矩形 26"/>
            <p:cNvSpPr/>
            <p:nvPr/>
          </p:nvSpPr>
          <p:spPr>
            <a:xfrm>
              <a:off x="7086004" y="5334000"/>
              <a:ext cx="1485757"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solidFill>
                    <a:schemeClr val="tx1"/>
                  </a:solidFill>
                </a:rPr>
                <a:t>冷凝器</a:t>
              </a:r>
            </a:p>
          </p:txBody>
        </p:sp>
        <p:sp>
          <p:nvSpPr>
            <p:cNvPr id="28" name="右箭头 27"/>
            <p:cNvSpPr/>
            <p:nvPr/>
          </p:nvSpPr>
          <p:spPr>
            <a:xfrm>
              <a:off x="1126312" y="4648200"/>
              <a:ext cx="566683"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上箭头 28"/>
            <p:cNvSpPr/>
            <p:nvPr/>
          </p:nvSpPr>
          <p:spPr>
            <a:xfrm>
              <a:off x="2859694" y="1981200"/>
              <a:ext cx="283341" cy="685800"/>
            </a:xfrm>
            <a:prstGeom prst="up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TextBox 66"/>
            <p:cNvSpPr txBox="1">
              <a:spLocks noChangeArrowheads="1"/>
            </p:cNvSpPr>
            <p:nvPr/>
          </p:nvSpPr>
          <p:spPr bwMode="auto">
            <a:xfrm>
              <a:off x="914400" y="4191000"/>
              <a:ext cx="1015999" cy="37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1350" b="1">
                  <a:latin typeface="Arial" panose="020B0604020202020204" pitchFamily="34" charset="0"/>
                </a:rPr>
                <a:t>废气</a:t>
              </a:r>
            </a:p>
          </p:txBody>
        </p:sp>
        <p:sp>
          <p:nvSpPr>
            <p:cNvPr id="31" name="TextBox 68"/>
            <p:cNvSpPr txBox="1">
              <a:spLocks noChangeArrowheads="1"/>
            </p:cNvSpPr>
            <p:nvPr/>
          </p:nvSpPr>
          <p:spPr bwMode="auto">
            <a:xfrm>
              <a:off x="5246916" y="3733800"/>
              <a:ext cx="1382485" cy="37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1350" b="1">
                  <a:latin typeface="Arial" panose="020B0604020202020204" pitchFamily="34" charset="0"/>
                </a:rPr>
                <a:t>氮气</a:t>
              </a:r>
            </a:p>
          </p:txBody>
        </p:sp>
        <p:sp>
          <p:nvSpPr>
            <p:cNvPr id="32" name="TextBox 71"/>
            <p:cNvSpPr txBox="1">
              <a:spLocks noChangeArrowheads="1"/>
            </p:cNvSpPr>
            <p:nvPr/>
          </p:nvSpPr>
          <p:spPr bwMode="auto">
            <a:xfrm>
              <a:off x="2472268" y="1535668"/>
              <a:ext cx="1045028" cy="37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1350" b="1">
                  <a:latin typeface="Arial" panose="020B0604020202020204" pitchFamily="34" charset="0"/>
                </a:rPr>
                <a:t>排气</a:t>
              </a:r>
            </a:p>
          </p:txBody>
        </p:sp>
        <p:sp>
          <p:nvSpPr>
            <p:cNvPr id="33" name="流程图: 磁盘 32"/>
            <p:cNvSpPr/>
            <p:nvPr/>
          </p:nvSpPr>
          <p:spPr>
            <a:xfrm>
              <a:off x="4952610" y="1143000"/>
              <a:ext cx="1523853" cy="1600200"/>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500" b="1" dirty="0">
                  <a:solidFill>
                    <a:schemeClr val="tx1"/>
                  </a:solidFill>
                </a:rPr>
                <a:t>空分制氮系统</a:t>
              </a:r>
            </a:p>
          </p:txBody>
        </p:sp>
        <p:sp>
          <p:nvSpPr>
            <p:cNvPr id="34" name="下箭头 33"/>
            <p:cNvSpPr/>
            <p:nvPr/>
          </p:nvSpPr>
          <p:spPr>
            <a:xfrm>
              <a:off x="5550247" y="2743200"/>
              <a:ext cx="380963"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35" name="直接连接符 34"/>
            <p:cNvCxnSpPr/>
            <p:nvPr/>
          </p:nvCxnSpPr>
          <p:spPr>
            <a:xfrm>
              <a:off x="7314582" y="2971800"/>
              <a:ext cx="9143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7314582" y="4724400"/>
              <a:ext cx="9143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7695545" y="2971800"/>
              <a:ext cx="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7771738" y="2971800"/>
              <a:ext cx="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7847930" y="2971800"/>
              <a:ext cx="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7924123" y="2971800"/>
              <a:ext cx="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8000316" y="2971800"/>
              <a:ext cx="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8076508" y="2971800"/>
              <a:ext cx="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8152701" y="2971800"/>
              <a:ext cx="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7619353" y="2971800"/>
              <a:ext cx="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7543160" y="2971800"/>
              <a:ext cx="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7466967" y="2971800"/>
              <a:ext cx="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7390775" y="2971800"/>
              <a:ext cx="0" cy="1752600"/>
            </a:xfrm>
            <a:prstGeom prst="line">
              <a:avLst/>
            </a:prstGeom>
          </p:spPr>
          <p:style>
            <a:lnRef idx="1">
              <a:schemeClr val="accent1"/>
            </a:lnRef>
            <a:fillRef idx="0">
              <a:schemeClr val="accent1"/>
            </a:fillRef>
            <a:effectRef idx="0">
              <a:schemeClr val="accent1"/>
            </a:effectRef>
            <a:fontRef idx="minor">
              <a:schemeClr val="tx1"/>
            </a:fontRef>
          </p:style>
        </p:cxnSp>
        <p:sp>
          <p:nvSpPr>
            <p:cNvPr id="48" name="右箭头 47"/>
            <p:cNvSpPr/>
            <p:nvPr/>
          </p:nvSpPr>
          <p:spPr>
            <a:xfrm>
              <a:off x="8228894" y="4800600"/>
              <a:ext cx="457156"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9" name="上箭头 48"/>
            <p:cNvSpPr/>
            <p:nvPr/>
          </p:nvSpPr>
          <p:spPr>
            <a:xfrm>
              <a:off x="2895409" y="3200400"/>
              <a:ext cx="211912" cy="1371600"/>
            </a:xfrm>
            <a:prstGeom prst="up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0" name="TextBox 66"/>
            <p:cNvSpPr txBox="1">
              <a:spLocks noChangeArrowheads="1"/>
            </p:cNvSpPr>
            <p:nvPr/>
          </p:nvSpPr>
          <p:spPr bwMode="auto">
            <a:xfrm>
              <a:off x="8115302" y="4419600"/>
              <a:ext cx="1015999" cy="37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1350" b="1">
                  <a:latin typeface="Arial" panose="020B0604020202020204" pitchFamily="34" charset="0"/>
                </a:rPr>
                <a:t>溶剂</a:t>
              </a:r>
            </a:p>
          </p:txBody>
        </p:sp>
      </p:grpSp>
      <p:sp>
        <p:nvSpPr>
          <p:cNvPr id="51" name="TextBox 104"/>
          <p:cNvSpPr txBox="1">
            <a:spLocks noChangeArrowheads="1"/>
          </p:cNvSpPr>
          <p:nvPr/>
        </p:nvSpPr>
        <p:spPr bwMode="auto">
          <a:xfrm>
            <a:off x="527576" y="1962928"/>
            <a:ext cx="2770585" cy="2031325"/>
          </a:xfrm>
          <a:prstGeom prst="rect">
            <a:avLst/>
          </a:prstGeom>
          <a:noFill/>
          <a:ln w="3175">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Wingdings" panose="05000000000000000000" pitchFamily="2" charset="2"/>
              <a:buChar char="Ø"/>
            </a:pPr>
            <a:r>
              <a:rPr lang="zh-CN" altLang="en-US" sz="1800" b="1">
                <a:solidFill>
                  <a:srgbClr val="FF0000"/>
                </a:solidFill>
                <a:latin typeface="华文楷体" panose="02010600040101010101" pitchFamily="2" charset="-122"/>
                <a:ea typeface="华文楷体" panose="02010600040101010101" pitchFamily="2" charset="-122"/>
              </a:rPr>
              <a:t>使用安全</a:t>
            </a:r>
            <a:endParaRPr lang="en-US" altLang="zh-CN" sz="1800" b="1">
              <a:solidFill>
                <a:srgbClr val="FF0000"/>
              </a:solidFill>
              <a:latin typeface="华文楷体" panose="02010600040101010101" pitchFamily="2" charset="-122"/>
              <a:ea typeface="华文楷体" panose="02010600040101010101" pitchFamily="2" charset="-122"/>
            </a:endParaRPr>
          </a:p>
          <a:p>
            <a:pPr eaLnBrk="1" hangingPunct="1">
              <a:spcBef>
                <a:spcPct val="0"/>
              </a:spcBef>
              <a:buFont typeface="Wingdings" panose="05000000000000000000" pitchFamily="2" charset="2"/>
              <a:buChar char="Ø"/>
            </a:pPr>
            <a:r>
              <a:rPr lang="zh-CN" altLang="en-US" sz="1800">
                <a:latin typeface="华文楷体" panose="02010600040101010101" pitchFamily="2" charset="-122"/>
                <a:ea typeface="华文楷体" panose="02010600040101010101" pitchFamily="2" charset="-122"/>
              </a:rPr>
              <a:t>回收溶剂纯度高，便于</a:t>
            </a:r>
            <a:endParaRPr lang="en-US" altLang="zh-CN" sz="1800">
              <a:latin typeface="华文楷体" panose="02010600040101010101" pitchFamily="2" charset="-122"/>
              <a:ea typeface="华文楷体" panose="02010600040101010101" pitchFamily="2" charset="-122"/>
            </a:endParaRPr>
          </a:p>
          <a:p>
            <a:pPr eaLnBrk="1" hangingPunct="1">
              <a:spcBef>
                <a:spcPct val="0"/>
              </a:spcBef>
              <a:buFont typeface="Arial" panose="020B0604020202020204" pitchFamily="34" charset="0"/>
              <a:buNone/>
            </a:pPr>
            <a:r>
              <a:rPr lang="en-US" altLang="zh-CN" sz="1800">
                <a:latin typeface="华文楷体" panose="02010600040101010101" pitchFamily="2" charset="-122"/>
                <a:ea typeface="华文楷体" panose="02010600040101010101" pitchFamily="2" charset="-122"/>
              </a:rPr>
              <a:t>   </a:t>
            </a:r>
            <a:r>
              <a:rPr lang="zh-CN" altLang="en-US" sz="1800">
                <a:latin typeface="华文楷体" panose="02010600040101010101" pitchFamily="2" charset="-122"/>
                <a:ea typeface="华文楷体" panose="02010600040101010101" pitchFamily="2" charset="-122"/>
              </a:rPr>
              <a:t>后续分离提纯</a:t>
            </a:r>
            <a:endParaRPr lang="en-US" altLang="zh-CN" sz="1800">
              <a:latin typeface="华文楷体" panose="02010600040101010101" pitchFamily="2" charset="-122"/>
              <a:ea typeface="华文楷体" panose="02010600040101010101" pitchFamily="2" charset="-122"/>
            </a:endParaRPr>
          </a:p>
          <a:p>
            <a:pPr eaLnBrk="1" hangingPunct="1">
              <a:spcBef>
                <a:spcPct val="0"/>
              </a:spcBef>
              <a:buFont typeface="Wingdings" panose="05000000000000000000" pitchFamily="2" charset="2"/>
              <a:buChar char="Ø"/>
            </a:pPr>
            <a:r>
              <a:rPr lang="zh-CN" altLang="en-US" sz="1800">
                <a:latin typeface="华文楷体" panose="02010600040101010101" pitchFamily="2" charset="-122"/>
                <a:ea typeface="华文楷体" panose="02010600040101010101" pitchFamily="2" charset="-122"/>
              </a:rPr>
              <a:t>目前技术发展成熟，在</a:t>
            </a:r>
            <a:endParaRPr lang="en-US" altLang="zh-CN" sz="1800">
              <a:latin typeface="华文楷体" panose="02010600040101010101" pitchFamily="2" charset="-122"/>
              <a:ea typeface="华文楷体" panose="02010600040101010101" pitchFamily="2" charset="-122"/>
            </a:endParaRPr>
          </a:p>
          <a:p>
            <a:pPr eaLnBrk="1" hangingPunct="1">
              <a:spcBef>
                <a:spcPct val="0"/>
              </a:spcBef>
              <a:buFont typeface="Arial" panose="020B0604020202020204" pitchFamily="34" charset="0"/>
              <a:buNone/>
            </a:pPr>
            <a:r>
              <a:rPr lang="en-US" altLang="zh-CN" sz="1800">
                <a:latin typeface="华文楷体" panose="02010600040101010101" pitchFamily="2" charset="-122"/>
                <a:ea typeface="华文楷体" panose="02010600040101010101" pitchFamily="2" charset="-122"/>
              </a:rPr>
              <a:t>   </a:t>
            </a:r>
            <a:r>
              <a:rPr lang="zh-CN" altLang="en-US" sz="1800">
                <a:latin typeface="华文楷体" panose="02010600040101010101" pitchFamily="2" charset="-122"/>
                <a:ea typeface="华文楷体" panose="02010600040101010101" pitchFamily="2" charset="-122"/>
              </a:rPr>
              <a:t>包装印刷等行业得到了</a:t>
            </a:r>
            <a:endParaRPr lang="en-US" altLang="zh-CN" sz="1800">
              <a:latin typeface="华文楷体" panose="02010600040101010101" pitchFamily="2" charset="-122"/>
              <a:ea typeface="华文楷体" panose="02010600040101010101" pitchFamily="2" charset="-122"/>
            </a:endParaRPr>
          </a:p>
          <a:p>
            <a:pPr eaLnBrk="1" hangingPunct="1">
              <a:spcBef>
                <a:spcPct val="0"/>
              </a:spcBef>
              <a:buFont typeface="Arial" panose="020B0604020202020204" pitchFamily="34" charset="0"/>
              <a:buNone/>
            </a:pPr>
            <a:r>
              <a:rPr lang="en-US" altLang="zh-CN" sz="1800">
                <a:latin typeface="华文楷体" panose="02010600040101010101" pitchFamily="2" charset="-122"/>
                <a:ea typeface="华文楷体" panose="02010600040101010101" pitchFamily="2" charset="-122"/>
              </a:rPr>
              <a:t>   </a:t>
            </a:r>
            <a:r>
              <a:rPr lang="zh-CN" altLang="en-US" sz="1800">
                <a:latin typeface="华文楷体" panose="02010600040101010101" pitchFamily="2" charset="-122"/>
                <a:ea typeface="华文楷体" panose="02010600040101010101" pitchFamily="2" charset="-122"/>
              </a:rPr>
              <a:t>大量应用</a:t>
            </a:r>
            <a:endParaRPr lang="en-US" altLang="zh-CN" sz="1800">
              <a:latin typeface="华文楷体" panose="02010600040101010101" pitchFamily="2" charset="-122"/>
              <a:ea typeface="华文楷体" panose="02010600040101010101" pitchFamily="2" charset="-122"/>
            </a:endParaRPr>
          </a:p>
          <a:p>
            <a:pPr eaLnBrk="1" hangingPunct="1">
              <a:spcBef>
                <a:spcPct val="0"/>
              </a:spcBef>
              <a:buFont typeface="Wingdings" panose="05000000000000000000" pitchFamily="2" charset="2"/>
              <a:buChar char="Ø"/>
            </a:pPr>
            <a:r>
              <a:rPr lang="zh-CN" altLang="en-US" sz="1800">
                <a:latin typeface="华文楷体" panose="02010600040101010101" pitchFamily="2" charset="-122"/>
                <a:ea typeface="华文楷体" panose="02010600040101010101" pitchFamily="2" charset="-122"/>
              </a:rPr>
              <a:t>采用颗粒状活性炭</a:t>
            </a:r>
            <a:endParaRPr lang="en-US" altLang="zh-CN" sz="1800">
              <a:latin typeface="华文楷体" panose="02010600040101010101" pitchFamily="2" charset="-122"/>
              <a:ea typeface="华文楷体" panose="02010600040101010101" pitchFamily="2" charset="-122"/>
            </a:endParaRPr>
          </a:p>
        </p:txBody>
      </p:sp>
      <p:cxnSp>
        <p:nvCxnSpPr>
          <p:cNvPr id="52" name="直接连接符 51"/>
          <p:cNvCxnSpPr/>
          <p:nvPr/>
        </p:nvCxnSpPr>
        <p:spPr>
          <a:xfrm flipH="1">
            <a:off x="5176590" y="3306130"/>
            <a:ext cx="1143000" cy="800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5176590" y="3306130"/>
            <a:ext cx="1143000" cy="800100"/>
          </a:xfrm>
          <a:prstGeom prst="line">
            <a:avLst/>
          </a:prstGeom>
        </p:spPr>
        <p:style>
          <a:lnRef idx="1">
            <a:schemeClr val="accent1"/>
          </a:lnRef>
          <a:fillRef idx="0">
            <a:schemeClr val="accent1"/>
          </a:fillRef>
          <a:effectRef idx="0">
            <a:schemeClr val="accent1"/>
          </a:effectRef>
          <a:fontRef idx="minor">
            <a:schemeClr val="tx1"/>
          </a:fontRef>
        </p:style>
      </p:cxnSp>
      <p:pic>
        <p:nvPicPr>
          <p:cNvPr id="54" name="Picture 4" descr="C:\Users\luanzhuqian\Desktop\活性炭的应用技术插图绘制\ke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1791" y="4293605"/>
            <a:ext cx="2160984" cy="183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下箭头 54"/>
          <p:cNvSpPr/>
          <p:nvPr/>
        </p:nvSpPr>
        <p:spPr>
          <a:xfrm>
            <a:off x="1536190" y="3948443"/>
            <a:ext cx="647700" cy="5941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文本框 1"/>
          <p:cNvSpPr txBox="1"/>
          <p:nvPr/>
        </p:nvSpPr>
        <p:spPr>
          <a:xfrm>
            <a:off x="7640909" y="6237313"/>
            <a:ext cx="2919141" cy="369332"/>
          </a:xfrm>
          <a:prstGeom prst="rect">
            <a:avLst/>
          </a:prstGeom>
          <a:noFill/>
        </p:spPr>
        <p:txBody>
          <a:bodyPr wrap="square" rtlCol="0">
            <a:spAutoFit/>
          </a:bodyPr>
          <a:lstStyle/>
          <a:p>
            <a:r>
              <a:rPr lang="zh-CN" altLang="en-US" dirty="0" smtClean="0"/>
              <a:t>来自栾志强研究员</a:t>
            </a:r>
            <a:endParaRPr lang="zh-CN" altLang="en-US" dirty="0"/>
          </a:p>
        </p:txBody>
      </p:sp>
    </p:spTree>
    <p:extLst>
      <p:ext uri="{BB962C8B-B14F-4D97-AF65-F5344CB8AC3E}">
        <p14:creationId xmlns:p14="http://schemas.microsoft.com/office/powerpoint/2010/main" val="115662470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407368" y="141102"/>
            <a:ext cx="8229600" cy="709613"/>
          </a:xfrm>
        </p:spPr>
        <p:txBody>
          <a:bodyPr anchor="b"/>
          <a:lstStyle/>
          <a:p>
            <a:pPr algn="l" eaLnBrk="1" hangingPunct="1"/>
            <a:r>
              <a:rPr lang="en-US" altLang="zh-CN" sz="3200" b="1" dirty="0" smtClean="0">
                <a:solidFill>
                  <a:schemeClr val="tx2"/>
                </a:solidFill>
                <a:latin typeface="微软雅黑" panose="020B0503020204020204" pitchFamily="34" charset="-122"/>
              </a:rPr>
              <a:t>4</a:t>
            </a:r>
            <a:r>
              <a:rPr lang="zh-CN" altLang="en-US" sz="3200" b="1" dirty="0" smtClean="0">
                <a:solidFill>
                  <a:schemeClr val="tx2"/>
                </a:solidFill>
                <a:latin typeface="微软雅黑" panose="020B0503020204020204" pitchFamily="34" charset="-122"/>
              </a:rPr>
              <a:t>、</a:t>
            </a:r>
            <a:r>
              <a:rPr lang="zh-CN" altLang="en-US" sz="3200" b="1" dirty="0" smtClean="0">
                <a:solidFill>
                  <a:schemeClr val="tx2"/>
                </a:solidFill>
              </a:rPr>
              <a:t>末端</a:t>
            </a:r>
            <a:r>
              <a:rPr lang="zh-CN" altLang="en-US" sz="3200" b="1" dirty="0">
                <a:solidFill>
                  <a:schemeClr val="tx2"/>
                </a:solidFill>
              </a:rPr>
              <a:t>治理技术</a:t>
            </a:r>
            <a:r>
              <a:rPr lang="zh-CN" altLang="en-US" sz="3200" b="1" dirty="0" smtClean="0">
                <a:solidFill>
                  <a:schemeClr val="tx2"/>
                </a:solidFill>
              </a:rPr>
              <a:t>：活性炭吸附脱附技术</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126</a:t>
            </a:fld>
            <a:endParaRPr lang="en-US" altLang="zh-CN" sz="1200" b="1"/>
          </a:p>
        </p:txBody>
      </p:sp>
      <p:sp>
        <p:nvSpPr>
          <p:cNvPr id="12" name="矩形 1"/>
          <p:cNvSpPr>
            <a:spLocks noChangeArrowheads="1"/>
          </p:cNvSpPr>
          <p:nvPr/>
        </p:nvSpPr>
        <p:spPr bwMode="auto">
          <a:xfrm>
            <a:off x="857891" y="1106289"/>
            <a:ext cx="10153128" cy="62276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nSpc>
                <a:spcPct val="150000"/>
              </a:lnSpc>
              <a:spcBef>
                <a:spcPct val="0"/>
              </a:spcBef>
              <a:buNone/>
            </a:pPr>
            <a:r>
              <a:rPr lang="zh-CN" altLang="en-US" sz="2400" b="1" noProof="1" smtClean="0">
                <a:solidFill>
                  <a:srgbClr val="000000"/>
                </a:solidFill>
                <a:latin typeface="微软雅黑" panose="020B0503020204020204" pitchFamily="34" charset="-122"/>
              </a:rPr>
              <a:t>如何定制式制备活性炭？高性能活性炭制备技术！</a:t>
            </a:r>
            <a:endParaRPr lang="zh-CN" altLang="en-US" sz="2400" b="1" noProof="1">
              <a:solidFill>
                <a:srgbClr val="000000"/>
              </a:solidFill>
              <a:latin typeface="微软雅黑" panose="020B0503020204020204" pitchFamily="34" charset="-122"/>
            </a:endParaRPr>
          </a:p>
        </p:txBody>
      </p:sp>
      <p:sp>
        <p:nvSpPr>
          <p:cNvPr id="2" name="文本框 1"/>
          <p:cNvSpPr txBox="1"/>
          <p:nvPr/>
        </p:nvSpPr>
        <p:spPr>
          <a:xfrm>
            <a:off x="9100479" y="6258188"/>
            <a:ext cx="2919141" cy="369332"/>
          </a:xfrm>
          <a:prstGeom prst="rect">
            <a:avLst/>
          </a:prstGeom>
          <a:noFill/>
        </p:spPr>
        <p:txBody>
          <a:bodyPr wrap="square" rtlCol="0">
            <a:spAutoFit/>
          </a:bodyPr>
          <a:lstStyle/>
          <a:p>
            <a:r>
              <a:rPr lang="zh-CN" altLang="en-US" dirty="0" smtClean="0"/>
              <a:t>来自蒋剑春院士</a:t>
            </a:r>
            <a:endParaRPr lang="zh-CN" altLang="en-US" dirty="0"/>
          </a:p>
        </p:txBody>
      </p:sp>
      <p:pic>
        <p:nvPicPr>
          <p:cNvPr id="3" name="图片 2"/>
          <p:cNvPicPr>
            <a:picLocks noChangeAspect="1"/>
          </p:cNvPicPr>
          <p:nvPr/>
        </p:nvPicPr>
        <p:blipFill>
          <a:blip r:embed="rId3"/>
          <a:stretch>
            <a:fillRect/>
          </a:stretch>
        </p:blipFill>
        <p:spPr>
          <a:xfrm>
            <a:off x="439025" y="1844825"/>
            <a:ext cx="3928784" cy="2391636"/>
          </a:xfrm>
          <a:prstGeom prst="rect">
            <a:avLst/>
          </a:prstGeom>
        </p:spPr>
      </p:pic>
      <p:pic>
        <p:nvPicPr>
          <p:cNvPr id="4" name="图片 3"/>
          <p:cNvPicPr>
            <a:picLocks noChangeAspect="1"/>
          </p:cNvPicPr>
          <p:nvPr/>
        </p:nvPicPr>
        <p:blipFill>
          <a:blip r:embed="rId4"/>
          <a:stretch>
            <a:fillRect/>
          </a:stretch>
        </p:blipFill>
        <p:spPr>
          <a:xfrm>
            <a:off x="407368" y="4338544"/>
            <a:ext cx="3960440" cy="2288976"/>
          </a:xfrm>
          <a:prstGeom prst="rect">
            <a:avLst/>
          </a:prstGeom>
        </p:spPr>
      </p:pic>
      <p:pic>
        <p:nvPicPr>
          <p:cNvPr id="5" name="图片 4"/>
          <p:cNvPicPr>
            <a:picLocks noChangeAspect="1"/>
          </p:cNvPicPr>
          <p:nvPr/>
        </p:nvPicPr>
        <p:blipFill>
          <a:blip r:embed="rId5"/>
          <a:stretch>
            <a:fillRect/>
          </a:stretch>
        </p:blipFill>
        <p:spPr>
          <a:xfrm>
            <a:off x="4522168" y="1842427"/>
            <a:ext cx="3669687" cy="2394034"/>
          </a:xfrm>
          <a:prstGeom prst="rect">
            <a:avLst/>
          </a:prstGeom>
        </p:spPr>
      </p:pic>
      <p:pic>
        <p:nvPicPr>
          <p:cNvPr id="7" name="图片 6"/>
          <p:cNvPicPr>
            <a:picLocks noChangeAspect="1"/>
          </p:cNvPicPr>
          <p:nvPr/>
        </p:nvPicPr>
        <p:blipFill>
          <a:blip r:embed="rId6"/>
          <a:stretch>
            <a:fillRect/>
          </a:stretch>
        </p:blipFill>
        <p:spPr>
          <a:xfrm>
            <a:off x="4655840" y="4489079"/>
            <a:ext cx="3462630" cy="2138441"/>
          </a:xfrm>
          <a:prstGeom prst="rect">
            <a:avLst/>
          </a:prstGeom>
        </p:spPr>
      </p:pic>
      <p:pic>
        <p:nvPicPr>
          <p:cNvPr id="56" name="图片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3343" y="2780928"/>
            <a:ext cx="3364748"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4986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407368" y="141102"/>
            <a:ext cx="8229600" cy="709613"/>
          </a:xfrm>
        </p:spPr>
        <p:txBody>
          <a:bodyPr anchor="b"/>
          <a:lstStyle/>
          <a:p>
            <a:pPr algn="l" eaLnBrk="1" hangingPunct="1"/>
            <a:r>
              <a:rPr lang="en-US" altLang="zh-CN" sz="3200" b="1" dirty="0" smtClean="0">
                <a:solidFill>
                  <a:schemeClr val="tx2"/>
                </a:solidFill>
                <a:latin typeface="微软雅黑" panose="020B0503020204020204" pitchFamily="34" charset="-122"/>
              </a:rPr>
              <a:t>4</a:t>
            </a:r>
            <a:r>
              <a:rPr lang="zh-CN" altLang="en-US" sz="3200" b="1" dirty="0" smtClean="0">
                <a:solidFill>
                  <a:schemeClr val="tx2"/>
                </a:solidFill>
              </a:rPr>
              <a:t>、</a:t>
            </a:r>
            <a:r>
              <a:rPr lang="zh-CN" altLang="en-US" sz="3200" b="1" dirty="0">
                <a:solidFill>
                  <a:schemeClr val="tx2"/>
                </a:solidFill>
              </a:rPr>
              <a:t>末端治理技术：困难企业</a:t>
            </a:r>
            <a:r>
              <a:rPr lang="en-US" altLang="zh-CN" sz="3200" b="1" dirty="0">
                <a:solidFill>
                  <a:schemeClr val="tx2"/>
                </a:solidFill>
              </a:rPr>
              <a:t>—</a:t>
            </a:r>
            <a:r>
              <a:rPr lang="zh-CN" altLang="en-US" sz="3200" b="1" dirty="0">
                <a:solidFill>
                  <a:schemeClr val="tx2"/>
                </a:solidFill>
              </a:rPr>
              <a:t>中等规模</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127</a:t>
            </a:fld>
            <a:endParaRPr lang="en-US" altLang="zh-CN" sz="1200" b="1"/>
          </a:p>
        </p:txBody>
      </p:sp>
      <p:sp>
        <p:nvSpPr>
          <p:cNvPr id="12" name="矩形 1"/>
          <p:cNvSpPr>
            <a:spLocks noChangeArrowheads="1"/>
          </p:cNvSpPr>
          <p:nvPr/>
        </p:nvSpPr>
        <p:spPr bwMode="auto">
          <a:xfrm>
            <a:off x="191344" y="1075153"/>
            <a:ext cx="10153128" cy="697664"/>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nSpc>
                <a:spcPct val="150000"/>
              </a:lnSpc>
              <a:spcBef>
                <a:spcPct val="0"/>
              </a:spcBef>
              <a:buNone/>
            </a:pPr>
            <a:r>
              <a:rPr lang="zh-CN" altLang="en-US" sz="2400" b="1" noProof="1" smtClean="0">
                <a:solidFill>
                  <a:srgbClr val="000000"/>
                </a:solidFill>
                <a:latin typeface="微软雅黑" panose="020B0503020204020204" pitchFamily="34" charset="-122"/>
              </a:rPr>
              <a:t>化学氧化吸收</a:t>
            </a:r>
            <a:r>
              <a:rPr lang="en-US" altLang="zh-CN" sz="2400" b="1" noProof="1" smtClean="0">
                <a:solidFill>
                  <a:srgbClr val="000000"/>
                </a:solidFill>
                <a:latin typeface="微软雅黑" panose="020B0503020204020204" pitchFamily="34" charset="-122"/>
              </a:rPr>
              <a:t>+</a:t>
            </a:r>
            <a:r>
              <a:rPr lang="zh-CN" altLang="en-US" sz="2400" b="1" noProof="1" smtClean="0">
                <a:solidFill>
                  <a:srgbClr val="000000"/>
                </a:solidFill>
                <a:latin typeface="微软雅黑" panose="020B0503020204020204" pitchFamily="34" charset="-122"/>
              </a:rPr>
              <a:t>组合式氧化技术值得关注！</a:t>
            </a:r>
            <a:endParaRPr lang="zh-CN" altLang="en-US" sz="2400" b="1" noProof="1">
              <a:solidFill>
                <a:srgbClr val="000000"/>
              </a:solidFill>
              <a:latin typeface="微软雅黑" panose="020B0503020204020204" pitchFamily="34" charset="-122"/>
            </a:endParaRPr>
          </a:p>
        </p:txBody>
      </p:sp>
      <p:sp>
        <p:nvSpPr>
          <p:cNvPr id="17" name="文本框 16"/>
          <p:cNvSpPr txBox="1"/>
          <p:nvPr/>
        </p:nvSpPr>
        <p:spPr>
          <a:xfrm>
            <a:off x="7752184" y="4374538"/>
            <a:ext cx="4248472" cy="2016292"/>
          </a:xfrm>
          <a:prstGeom prst="rect">
            <a:avLst/>
          </a:prstGeom>
          <a:ln>
            <a:noFill/>
          </a:ln>
          <a:effectLst/>
        </p:spPr>
        <p:style>
          <a:lnRef idx="1">
            <a:schemeClr val="accent5"/>
          </a:lnRef>
          <a:fillRef idx="2">
            <a:schemeClr val="accent5"/>
          </a:fillRef>
          <a:effectRef idx="1">
            <a:schemeClr val="accent5"/>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just">
              <a:spcBef>
                <a:spcPct val="0"/>
              </a:spcBef>
              <a:spcAft>
                <a:spcPts val="1200"/>
              </a:spcAft>
              <a:buClr>
                <a:srgbClr val="C00000"/>
              </a:buClr>
              <a:buNone/>
            </a:pPr>
            <a:r>
              <a:rPr lang="zh-CN" altLang="en-US" sz="2000" b="1" dirty="0" smtClean="0">
                <a:solidFill>
                  <a:srgbClr val="000000"/>
                </a:solidFill>
                <a:latin typeface="微软雅黑" panose="020B0503020204020204" pitchFamily="34" charset="-122"/>
              </a:rPr>
              <a:t>吸收</a:t>
            </a:r>
            <a:r>
              <a:rPr lang="en-US" altLang="zh-CN" sz="2000" b="1" dirty="0">
                <a:solidFill>
                  <a:srgbClr val="000000"/>
                </a:solidFill>
                <a:latin typeface="微软雅黑" panose="020B0503020204020204" pitchFamily="34" charset="-122"/>
              </a:rPr>
              <a:t>-</a:t>
            </a:r>
            <a:r>
              <a:rPr lang="zh-CN" altLang="en-US" sz="2000" b="1" dirty="0">
                <a:solidFill>
                  <a:srgbClr val="000000"/>
                </a:solidFill>
                <a:latin typeface="微软雅黑" panose="020B0503020204020204" pitchFamily="34" charset="-122"/>
              </a:rPr>
              <a:t>解析</a:t>
            </a:r>
            <a:r>
              <a:rPr lang="en-US" altLang="zh-CN" sz="2000" b="1" dirty="0">
                <a:solidFill>
                  <a:srgbClr val="000000"/>
                </a:solidFill>
                <a:latin typeface="微软雅黑" panose="020B0503020204020204" pitchFamily="34" charset="-122"/>
              </a:rPr>
              <a:t>-</a:t>
            </a:r>
            <a:r>
              <a:rPr lang="zh-CN" altLang="en-US" sz="2000" b="1" dirty="0">
                <a:solidFill>
                  <a:srgbClr val="000000"/>
                </a:solidFill>
                <a:latin typeface="微软雅黑" panose="020B0503020204020204" pitchFamily="34" charset="-122"/>
              </a:rPr>
              <a:t>组合氧</a:t>
            </a:r>
            <a:r>
              <a:rPr lang="zh-CN" altLang="en-US" sz="2000" b="1" dirty="0" smtClean="0">
                <a:solidFill>
                  <a:srgbClr val="000000"/>
                </a:solidFill>
                <a:latin typeface="微软雅黑" panose="020B0503020204020204" pitchFamily="34" charset="-122"/>
              </a:rPr>
              <a:t>化关键环节：</a:t>
            </a:r>
            <a:endParaRPr lang="en-US" altLang="zh-CN" sz="2000" b="1" dirty="0" smtClean="0">
              <a:solidFill>
                <a:srgbClr val="000000"/>
              </a:solidFill>
              <a:latin typeface="微软雅黑" panose="020B0503020204020204" pitchFamily="34" charset="-122"/>
            </a:endParaRPr>
          </a:p>
          <a:p>
            <a:pPr algn="just">
              <a:spcBef>
                <a:spcPct val="0"/>
              </a:spcBef>
              <a:spcAft>
                <a:spcPts val="1200"/>
              </a:spcAft>
              <a:buClr>
                <a:srgbClr val="C00000"/>
              </a:buClr>
              <a:buNone/>
            </a:pPr>
            <a:r>
              <a:rPr lang="zh-CN" altLang="en-US" sz="2000" b="1" dirty="0" smtClean="0">
                <a:solidFill>
                  <a:srgbClr val="FF0000"/>
                </a:solidFill>
                <a:latin typeface="微软雅黑" panose="020B0503020204020204" pitchFamily="34" charset="-122"/>
              </a:rPr>
              <a:t>活性炭前除水技术：撞击流技术。</a:t>
            </a:r>
            <a:endParaRPr lang="en-US" altLang="zh-CN" sz="2000" b="1" dirty="0" smtClean="0">
              <a:solidFill>
                <a:srgbClr val="FF0000"/>
              </a:solidFill>
              <a:latin typeface="微软雅黑" panose="020B0503020204020204" pitchFamily="34" charset="-122"/>
            </a:endParaRPr>
          </a:p>
          <a:p>
            <a:pPr algn="just">
              <a:spcBef>
                <a:spcPct val="0"/>
              </a:spcBef>
              <a:spcAft>
                <a:spcPts val="1200"/>
              </a:spcAft>
              <a:buClr>
                <a:srgbClr val="C00000"/>
              </a:buClr>
              <a:buNone/>
            </a:pPr>
            <a:r>
              <a:rPr lang="zh-CN" altLang="en-US" sz="2000" b="1" dirty="0" smtClean="0">
                <a:solidFill>
                  <a:srgbClr val="FF0000"/>
                </a:solidFill>
                <a:latin typeface="微软雅黑" panose="020B0503020204020204" pitchFamily="34" charset="-122"/>
              </a:rPr>
              <a:t>吸收</a:t>
            </a:r>
            <a:r>
              <a:rPr lang="en-US" altLang="zh-CN" sz="2000" b="1" dirty="0" smtClean="0">
                <a:solidFill>
                  <a:srgbClr val="FF0000"/>
                </a:solidFill>
                <a:latin typeface="微软雅黑" panose="020B0503020204020204" pitchFamily="34" charset="-122"/>
              </a:rPr>
              <a:t>-</a:t>
            </a:r>
            <a:r>
              <a:rPr lang="zh-CN" altLang="en-US" sz="2000" b="1" dirty="0" smtClean="0">
                <a:solidFill>
                  <a:srgbClr val="FF0000"/>
                </a:solidFill>
                <a:latin typeface="微软雅黑" panose="020B0503020204020204" pitchFamily="34" charset="-122"/>
              </a:rPr>
              <a:t>解吸的成本核算</a:t>
            </a:r>
            <a:endParaRPr lang="en-US" altLang="zh-CN" sz="2000" b="1" dirty="0" smtClean="0">
              <a:solidFill>
                <a:srgbClr val="FF0000"/>
              </a:solidFill>
              <a:latin typeface="微软雅黑" panose="020B0503020204020204" pitchFamily="34" charset="-122"/>
            </a:endParaRPr>
          </a:p>
          <a:p>
            <a:pPr algn="just">
              <a:spcBef>
                <a:spcPct val="0"/>
              </a:spcBef>
              <a:spcAft>
                <a:spcPts val="1200"/>
              </a:spcAft>
              <a:buClr>
                <a:srgbClr val="C00000"/>
              </a:buClr>
              <a:buNone/>
            </a:pPr>
            <a:r>
              <a:rPr lang="zh-CN" altLang="en-US" sz="2000" b="1" dirty="0" smtClean="0">
                <a:solidFill>
                  <a:srgbClr val="FF0000"/>
                </a:solidFill>
                <a:latin typeface="微软雅黑" panose="020B0503020204020204" pitchFamily="34" charset="-122"/>
              </a:rPr>
              <a:t>化学氧化吸收的运行细节</a:t>
            </a:r>
            <a:endParaRPr lang="en-US" altLang="zh-CN" sz="2000" b="1" dirty="0">
              <a:solidFill>
                <a:srgbClr val="FF0000"/>
              </a:solidFill>
              <a:latin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263352" y="1977844"/>
            <a:ext cx="7289011" cy="4386351"/>
          </a:xfrm>
          <a:prstGeom prst="rect">
            <a:avLst/>
          </a:prstGeom>
        </p:spPr>
      </p:pic>
      <p:pic>
        <p:nvPicPr>
          <p:cNvPr id="10" name="图片 5" descr="155497957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2363" y="2288145"/>
            <a:ext cx="3803326" cy="1902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25875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271648" y="31451"/>
            <a:ext cx="8590408" cy="709613"/>
          </a:xfrm>
        </p:spPr>
        <p:txBody>
          <a:bodyPr anchor="b">
            <a:normAutofit/>
          </a:bodyPr>
          <a:lstStyle/>
          <a:p>
            <a:r>
              <a:rPr lang="en-US" altLang="zh-CN" sz="2800" b="1" dirty="0" smtClean="0">
                <a:solidFill>
                  <a:schemeClr val="tx2"/>
                </a:solidFill>
                <a:latin typeface="微软雅黑" panose="020B0503020204020204" pitchFamily="34" charset="-122"/>
                <a:ea typeface="微软雅黑" panose="020B0503020204020204" pitchFamily="34" charset="-122"/>
              </a:rPr>
              <a:t>4</a:t>
            </a:r>
            <a:r>
              <a:rPr lang="zh-CN" altLang="en-US" sz="2800" b="1" dirty="0" smtClean="0">
                <a:solidFill>
                  <a:schemeClr val="tx2"/>
                </a:solidFill>
                <a:latin typeface="微软雅黑" panose="020B0503020204020204" pitchFamily="34" charset="-122"/>
                <a:ea typeface="微软雅黑" panose="020B0503020204020204" pitchFamily="34" charset="-122"/>
              </a:rPr>
              <a:t>：末端</a:t>
            </a:r>
            <a:r>
              <a:rPr lang="zh-CN" altLang="en-US" sz="2800" b="1" dirty="0">
                <a:solidFill>
                  <a:schemeClr val="tx2"/>
                </a:solidFill>
                <a:latin typeface="微软雅黑" panose="020B0503020204020204" pitchFamily="34" charset="-122"/>
                <a:ea typeface="微软雅黑" panose="020B0503020204020204" pitchFamily="34" charset="-122"/>
              </a:rPr>
              <a:t>治理技术：小型企业：分散收集</a:t>
            </a:r>
            <a:r>
              <a:rPr lang="en-US" altLang="zh-CN" sz="2800" b="1" dirty="0">
                <a:solidFill>
                  <a:schemeClr val="tx2"/>
                </a:solidFill>
                <a:latin typeface="微软雅黑" panose="020B0503020204020204" pitchFamily="34" charset="-122"/>
                <a:ea typeface="微软雅黑" panose="020B0503020204020204" pitchFamily="34" charset="-122"/>
              </a:rPr>
              <a:t>-</a:t>
            </a:r>
            <a:r>
              <a:rPr lang="zh-CN" altLang="en-US" sz="2800" b="1" dirty="0">
                <a:solidFill>
                  <a:schemeClr val="tx2"/>
                </a:solidFill>
                <a:latin typeface="微软雅黑" panose="020B0503020204020204" pitchFamily="34" charset="-122"/>
                <a:ea typeface="微软雅黑" panose="020B0503020204020204" pitchFamily="34" charset="-122"/>
              </a:rPr>
              <a:t>集中处理</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
        <p:nvSpPr>
          <p:cNvPr id="12" name="矩形 1"/>
          <p:cNvSpPr>
            <a:spLocks noChangeArrowheads="1"/>
          </p:cNvSpPr>
          <p:nvPr/>
        </p:nvSpPr>
        <p:spPr bwMode="auto">
          <a:xfrm>
            <a:off x="911424" y="980728"/>
            <a:ext cx="8568952" cy="769672"/>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nSpc>
                <a:spcPct val="150000"/>
              </a:lnSpc>
              <a:spcBef>
                <a:spcPct val="0"/>
              </a:spcBef>
              <a:buNone/>
            </a:pPr>
            <a:r>
              <a:rPr lang="zh-CN" altLang="en-US" sz="2400" b="1" noProof="1">
                <a:solidFill>
                  <a:srgbClr val="000000"/>
                </a:solidFill>
                <a:latin typeface="微软雅黑" panose="020B0503020204020204" pitchFamily="34" charset="-122"/>
              </a:rPr>
              <a:t>家具、汽车维修等：分散收集、集中处理模式</a:t>
            </a:r>
          </a:p>
        </p:txBody>
      </p:sp>
      <p:pic>
        <p:nvPicPr>
          <p:cNvPr id="8" name="图片 7"/>
          <p:cNvPicPr>
            <a:picLocks noChangeAspect="1"/>
          </p:cNvPicPr>
          <p:nvPr/>
        </p:nvPicPr>
        <p:blipFill>
          <a:blip r:embed="rId3"/>
          <a:stretch>
            <a:fillRect/>
          </a:stretch>
        </p:blipFill>
        <p:spPr>
          <a:xfrm>
            <a:off x="3540681" y="2026559"/>
            <a:ext cx="985494" cy="971002"/>
          </a:xfrm>
          <a:prstGeom prst="rect">
            <a:avLst/>
          </a:prstGeom>
        </p:spPr>
      </p:pic>
      <p:sp>
        <p:nvSpPr>
          <p:cNvPr id="9" name="虚尾箭头 8"/>
          <p:cNvSpPr/>
          <p:nvPr/>
        </p:nvSpPr>
        <p:spPr>
          <a:xfrm>
            <a:off x="3315794" y="2895367"/>
            <a:ext cx="1295100" cy="399011"/>
          </a:xfrm>
          <a:prstGeom prst="stripedRightArrow">
            <a:avLst/>
          </a:prstGeom>
          <a:gradFill>
            <a:gsLst>
              <a:gs pos="0">
                <a:srgbClr val="00863D">
                  <a:shade val="30000"/>
                  <a:satMod val="115000"/>
                </a:srgbClr>
              </a:gs>
              <a:gs pos="48000">
                <a:srgbClr val="00863D">
                  <a:shade val="67500"/>
                  <a:satMod val="115000"/>
                </a:srgbClr>
              </a:gs>
              <a:gs pos="100000">
                <a:srgbClr val="00863D">
                  <a:shade val="100000"/>
                  <a:satMod val="115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矩形 9"/>
          <p:cNvSpPr/>
          <p:nvPr/>
        </p:nvSpPr>
        <p:spPr>
          <a:xfrm>
            <a:off x="4640944" y="2614692"/>
            <a:ext cx="3971040" cy="638418"/>
          </a:xfrm>
          <a:prstGeom prst="rect">
            <a:avLst/>
          </a:prstGeom>
          <a:noFill/>
          <a:ln>
            <a:solidFill>
              <a:srgbClr val="00863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400" dirty="0">
                <a:solidFill>
                  <a:srgbClr val="00642D"/>
                </a:solidFill>
              </a:rPr>
              <a:t>集中喷涂，对废气、废液等集中收集处理</a:t>
            </a: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9495" y="1925467"/>
            <a:ext cx="1612058" cy="1768780"/>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424" y="3735390"/>
            <a:ext cx="2791332" cy="1476353"/>
          </a:xfrm>
          <a:prstGeom prst="rect">
            <a:avLst/>
          </a:prstGeom>
        </p:spPr>
      </p:pic>
      <p:sp>
        <p:nvSpPr>
          <p:cNvPr id="15" name="文本框 18"/>
          <p:cNvSpPr txBox="1"/>
          <p:nvPr/>
        </p:nvSpPr>
        <p:spPr>
          <a:xfrm>
            <a:off x="1559496" y="5486800"/>
            <a:ext cx="1828377"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t>巴德士共享喷涂工厂</a:t>
            </a:r>
          </a:p>
        </p:txBody>
      </p:sp>
      <p:sp>
        <p:nvSpPr>
          <p:cNvPr id="18" name="矩形 17"/>
          <p:cNvSpPr/>
          <p:nvPr/>
        </p:nvSpPr>
        <p:spPr>
          <a:xfrm>
            <a:off x="3961076" y="3637848"/>
            <a:ext cx="7751548" cy="120032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200" dirty="0">
                <a:solidFill>
                  <a:srgbClr val="191919"/>
                </a:solidFill>
                <a:latin typeface="&amp;quot"/>
              </a:rPr>
              <a:t>    巴德士南康集中喷涂中心分若干个单元，</a:t>
            </a:r>
            <a:r>
              <a:rPr lang="zh-CN" altLang="en-US" sz="1200" b="1" dirty="0">
                <a:solidFill>
                  <a:srgbClr val="FF0000"/>
                </a:solidFill>
                <a:latin typeface="&amp;quot"/>
              </a:rPr>
              <a:t>每个单元内设置喷漆房、晾干房、待处理仓、出品仓等区间</a:t>
            </a:r>
            <a:r>
              <a:rPr lang="zh-CN" altLang="en-US" sz="1200" dirty="0">
                <a:solidFill>
                  <a:srgbClr val="191919"/>
                </a:solidFill>
                <a:latin typeface="&amp;quot"/>
              </a:rPr>
              <a:t>，对有需要的家具厂提供喷涂服务，并进行统一管理。</a:t>
            </a:r>
          </a:p>
          <a:p>
            <a:pPr>
              <a:lnSpc>
                <a:spcPct val="150000"/>
              </a:lnSpc>
            </a:pPr>
            <a:r>
              <a:rPr lang="zh-CN" altLang="en-US" sz="1200" dirty="0">
                <a:solidFill>
                  <a:srgbClr val="191919"/>
                </a:solidFill>
                <a:latin typeface="&amp;quot"/>
              </a:rPr>
              <a:t>    家具厂在喷涂过程中产生的污染物将由中心进行统一处理。</a:t>
            </a:r>
            <a:r>
              <a:rPr lang="zh-CN" altLang="en-US" sz="1200" dirty="0">
                <a:solidFill>
                  <a:srgbClr val="00863D"/>
                </a:solidFill>
                <a:latin typeface="&amp;quot"/>
              </a:rPr>
              <a:t>这</a:t>
            </a:r>
            <a:r>
              <a:rPr lang="zh-CN" altLang="en-US" sz="1200" b="1" dirty="0">
                <a:solidFill>
                  <a:srgbClr val="00863D"/>
                </a:solidFill>
                <a:latin typeface="&amp;quot"/>
              </a:rPr>
              <a:t>一方面能加强政府对家具行业的监管，有效解决喷涂行业粗放生产、污染面广、难以检测治理等问题，另一方面也可以降低家具厂的环保成本</a:t>
            </a:r>
            <a:r>
              <a:rPr lang="zh-CN" altLang="en-US" sz="1200" b="1" dirty="0">
                <a:latin typeface="&amp;quot"/>
              </a:rPr>
              <a:t>。</a:t>
            </a:r>
            <a:endParaRPr lang="zh-CN" altLang="en-US" sz="1200" dirty="0">
              <a:latin typeface="&amp;quot"/>
            </a:endParaRPr>
          </a:p>
        </p:txBody>
      </p:sp>
      <p:sp>
        <p:nvSpPr>
          <p:cNvPr id="19" name="矩形 18"/>
          <p:cNvSpPr/>
          <p:nvPr/>
        </p:nvSpPr>
        <p:spPr>
          <a:xfrm>
            <a:off x="1161867" y="5852030"/>
            <a:ext cx="10478749" cy="553998"/>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lnSpc>
                <a:spcPct val="125000"/>
              </a:lnSpc>
              <a:spcBef>
                <a:spcPct val="0"/>
              </a:spcBef>
              <a:spcAft>
                <a:spcPts val="0"/>
              </a:spcAft>
              <a:buClr>
                <a:srgbClr val="C00000"/>
              </a:buClr>
              <a:buNone/>
            </a:pPr>
            <a:r>
              <a:rPr lang="zh-CN" altLang="en-US" sz="2400" b="1" noProof="1">
                <a:solidFill>
                  <a:srgbClr val="000000"/>
                </a:solidFill>
                <a:latin typeface="微软雅黑" panose="020B0503020204020204" pitchFamily="34" charset="-122"/>
              </a:rPr>
              <a:t>政策瓶颈：活性炭属于危险废物，需要资质。</a:t>
            </a:r>
            <a:endParaRPr lang="en-US" altLang="zh-CN" sz="2400" b="1" noProof="1">
              <a:solidFill>
                <a:srgbClr val="000000"/>
              </a:solidFill>
              <a:latin typeface="微软雅黑" panose="020B0503020204020204" pitchFamily="34" charset="-122"/>
            </a:endParaRPr>
          </a:p>
        </p:txBody>
      </p:sp>
    </p:spTree>
    <p:extLst>
      <p:ext uri="{BB962C8B-B14F-4D97-AF65-F5344CB8AC3E}">
        <p14:creationId xmlns:p14="http://schemas.microsoft.com/office/powerpoint/2010/main" val="129021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p:nvPr>
        </p:nvSpPr>
        <p:spPr>
          <a:xfrm>
            <a:off x="407368" y="113510"/>
            <a:ext cx="8590408" cy="709613"/>
          </a:xfrm>
        </p:spPr>
        <p:txBody>
          <a:bodyPr anchor="b"/>
          <a:lstStyle/>
          <a:p>
            <a:pPr algn="l" eaLnBrk="1" hangingPunct="1"/>
            <a:r>
              <a:rPr lang="en-US" altLang="zh-CN" sz="2800" dirty="0" smtClean="0"/>
              <a:t>4</a:t>
            </a:r>
            <a:r>
              <a:rPr lang="zh-CN" altLang="en-US" sz="2800" dirty="0" smtClean="0"/>
              <a:t>、</a:t>
            </a:r>
            <a:r>
              <a:rPr lang="en-US" altLang="zh-CN" sz="2800" dirty="0" smtClean="0"/>
              <a:t> </a:t>
            </a:r>
            <a:r>
              <a:rPr lang="zh-CN" altLang="en-US" sz="2800" b="1" dirty="0" smtClean="0">
                <a:solidFill>
                  <a:schemeClr val="tx2"/>
                </a:solidFill>
              </a:rPr>
              <a:t>末端</a:t>
            </a:r>
            <a:r>
              <a:rPr lang="zh-CN" altLang="en-US" sz="2800" b="1" dirty="0">
                <a:solidFill>
                  <a:schemeClr val="tx2"/>
                </a:solidFill>
              </a:rPr>
              <a:t>治理技术的发展</a:t>
            </a:r>
            <a:endParaRPr lang="zh-CN" altLang="en-US" sz="2800" b="1" dirty="0">
              <a:solidFill>
                <a:srgbClr val="FF0000"/>
              </a:solidFill>
            </a:endParaRPr>
          </a:p>
        </p:txBody>
      </p:sp>
      <p:grpSp>
        <p:nvGrpSpPr>
          <p:cNvPr id="10" name="Group 1"/>
          <p:cNvGrpSpPr/>
          <p:nvPr/>
        </p:nvGrpSpPr>
        <p:grpSpPr>
          <a:xfrm>
            <a:off x="551384" y="2132856"/>
            <a:ext cx="3682841" cy="3160622"/>
            <a:chOff x="1648629" y="720401"/>
            <a:chExt cx="7891462" cy="5750979"/>
          </a:xfrm>
        </p:grpSpPr>
        <p:grpSp>
          <p:nvGrpSpPr>
            <p:cNvPr id="15" name="Group 59"/>
            <p:cNvGrpSpPr/>
            <p:nvPr/>
          </p:nvGrpSpPr>
          <p:grpSpPr bwMode="auto">
            <a:xfrm>
              <a:off x="3731429" y="1507930"/>
              <a:ext cx="1093787" cy="2084388"/>
              <a:chOff x="2029" y="1180"/>
              <a:chExt cx="689" cy="1313"/>
            </a:xfrm>
          </p:grpSpPr>
          <p:sp>
            <p:nvSpPr>
              <p:cNvPr id="123" name="Freeform 2"/>
              <p:cNvSpPr/>
              <p:nvPr/>
            </p:nvSpPr>
            <p:spPr bwMode="auto">
              <a:xfrm>
                <a:off x="2033" y="1180"/>
                <a:ext cx="685" cy="1313"/>
              </a:xfrm>
              <a:custGeom>
                <a:avLst/>
                <a:gdLst/>
                <a:ahLst/>
                <a:cxnLst>
                  <a:cxn ang="0">
                    <a:pos x="0" y="0"/>
                  </a:cxn>
                  <a:cxn ang="0">
                    <a:pos x="684" y="0"/>
                  </a:cxn>
                  <a:cxn ang="0">
                    <a:pos x="684" y="1312"/>
                  </a:cxn>
                  <a:cxn ang="0">
                    <a:pos x="0" y="1312"/>
                  </a:cxn>
                  <a:cxn ang="0">
                    <a:pos x="0" y="0"/>
                  </a:cxn>
                </a:cxnLst>
                <a:rect l="0" t="0" r="r" b="b"/>
                <a:pathLst>
                  <a:path w="685" h="1313">
                    <a:moveTo>
                      <a:pt x="0" y="0"/>
                    </a:moveTo>
                    <a:lnTo>
                      <a:pt x="684" y="0"/>
                    </a:lnTo>
                    <a:lnTo>
                      <a:pt x="684" y="1312"/>
                    </a:lnTo>
                    <a:lnTo>
                      <a:pt x="0" y="1312"/>
                    </a:lnTo>
                    <a:lnTo>
                      <a:pt x="0" y="0"/>
                    </a:lnTo>
                  </a:path>
                </a:pathLst>
              </a:custGeom>
              <a:noFill/>
              <a:ln w="25400" cap="rnd" cmpd="sng">
                <a:solidFill>
                  <a:schemeClr val="tx1"/>
                </a:solidFill>
                <a:prstDash val="solid"/>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nvGrpSpPr>
              <p:cNvPr id="124" name="Group 39"/>
              <p:cNvGrpSpPr/>
              <p:nvPr/>
            </p:nvGrpSpPr>
            <p:grpSpPr bwMode="auto">
              <a:xfrm>
                <a:off x="2029" y="1291"/>
                <a:ext cx="636" cy="1202"/>
                <a:chOff x="2029" y="1291"/>
                <a:chExt cx="636" cy="1202"/>
              </a:xfrm>
            </p:grpSpPr>
            <p:sp>
              <p:nvSpPr>
                <p:cNvPr id="144" name="Freeform 3"/>
                <p:cNvSpPr/>
                <p:nvPr/>
              </p:nvSpPr>
              <p:spPr bwMode="auto">
                <a:xfrm>
                  <a:off x="2074" y="1425"/>
                  <a:ext cx="29" cy="47"/>
                </a:xfrm>
                <a:custGeom>
                  <a:avLst/>
                  <a:gdLst/>
                  <a:ahLst/>
                  <a:cxnLst>
                    <a:cxn ang="0">
                      <a:pos x="17" y="0"/>
                    </a:cxn>
                    <a:cxn ang="0">
                      <a:pos x="1" y="12"/>
                    </a:cxn>
                    <a:cxn ang="0">
                      <a:pos x="0" y="29"/>
                    </a:cxn>
                    <a:cxn ang="0">
                      <a:pos x="9" y="42"/>
                    </a:cxn>
                    <a:cxn ang="0">
                      <a:pos x="28" y="46"/>
                    </a:cxn>
                    <a:cxn ang="0">
                      <a:pos x="17" y="0"/>
                    </a:cxn>
                  </a:cxnLst>
                  <a:rect l="0" t="0" r="r" b="b"/>
                  <a:pathLst>
                    <a:path w="29" h="47">
                      <a:moveTo>
                        <a:pt x="17" y="0"/>
                      </a:moveTo>
                      <a:lnTo>
                        <a:pt x="1" y="12"/>
                      </a:lnTo>
                      <a:lnTo>
                        <a:pt x="0" y="29"/>
                      </a:lnTo>
                      <a:lnTo>
                        <a:pt x="9" y="42"/>
                      </a:lnTo>
                      <a:lnTo>
                        <a:pt x="28" y="46"/>
                      </a:lnTo>
                      <a:lnTo>
                        <a:pt x="17"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5" name="Freeform 4"/>
                <p:cNvSpPr/>
                <p:nvPr/>
              </p:nvSpPr>
              <p:spPr bwMode="auto">
                <a:xfrm>
                  <a:off x="2091" y="1291"/>
                  <a:ext cx="574" cy="181"/>
                </a:xfrm>
                <a:custGeom>
                  <a:avLst/>
                  <a:gdLst/>
                  <a:ahLst/>
                  <a:cxnLst>
                    <a:cxn ang="0">
                      <a:pos x="550" y="48"/>
                    </a:cxn>
                    <a:cxn ang="0">
                      <a:pos x="544" y="0"/>
                    </a:cxn>
                    <a:cxn ang="0">
                      <a:pos x="0" y="134"/>
                    </a:cxn>
                    <a:cxn ang="0">
                      <a:pos x="11" y="180"/>
                    </a:cxn>
                    <a:cxn ang="0">
                      <a:pos x="555" y="48"/>
                    </a:cxn>
                    <a:cxn ang="0">
                      <a:pos x="550" y="0"/>
                    </a:cxn>
                    <a:cxn ang="0">
                      <a:pos x="555" y="48"/>
                    </a:cxn>
                    <a:cxn ang="0">
                      <a:pos x="571" y="36"/>
                    </a:cxn>
                    <a:cxn ang="0">
                      <a:pos x="573" y="17"/>
                    </a:cxn>
                    <a:cxn ang="0">
                      <a:pos x="563" y="4"/>
                    </a:cxn>
                    <a:cxn ang="0">
                      <a:pos x="544" y="0"/>
                    </a:cxn>
                    <a:cxn ang="0">
                      <a:pos x="550" y="48"/>
                    </a:cxn>
                  </a:cxnLst>
                  <a:rect l="0" t="0" r="r" b="b"/>
                  <a:pathLst>
                    <a:path w="574" h="181">
                      <a:moveTo>
                        <a:pt x="550" y="48"/>
                      </a:moveTo>
                      <a:lnTo>
                        <a:pt x="544" y="0"/>
                      </a:lnTo>
                      <a:lnTo>
                        <a:pt x="0" y="134"/>
                      </a:lnTo>
                      <a:lnTo>
                        <a:pt x="11" y="180"/>
                      </a:lnTo>
                      <a:lnTo>
                        <a:pt x="555" y="48"/>
                      </a:lnTo>
                      <a:lnTo>
                        <a:pt x="550" y="0"/>
                      </a:lnTo>
                      <a:lnTo>
                        <a:pt x="555" y="48"/>
                      </a:lnTo>
                      <a:lnTo>
                        <a:pt x="571" y="36"/>
                      </a:lnTo>
                      <a:lnTo>
                        <a:pt x="573" y="17"/>
                      </a:lnTo>
                      <a:lnTo>
                        <a:pt x="563" y="4"/>
                      </a:lnTo>
                      <a:lnTo>
                        <a:pt x="544" y="0"/>
                      </a:lnTo>
                      <a:lnTo>
                        <a:pt x="550" y="48"/>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6" name="Freeform 5"/>
                <p:cNvSpPr/>
                <p:nvPr/>
              </p:nvSpPr>
              <p:spPr bwMode="auto">
                <a:xfrm>
                  <a:off x="2054" y="1291"/>
                  <a:ext cx="588" cy="49"/>
                </a:xfrm>
                <a:custGeom>
                  <a:avLst/>
                  <a:gdLst/>
                  <a:ahLst/>
                  <a:cxnLst>
                    <a:cxn ang="0">
                      <a:pos x="0" y="23"/>
                    </a:cxn>
                    <a:cxn ang="0">
                      <a:pos x="0" y="48"/>
                    </a:cxn>
                    <a:cxn ang="0">
                      <a:pos x="587" y="48"/>
                    </a:cxn>
                    <a:cxn ang="0">
                      <a:pos x="587" y="0"/>
                    </a:cxn>
                    <a:cxn ang="0">
                      <a:pos x="0" y="0"/>
                    </a:cxn>
                    <a:cxn ang="0">
                      <a:pos x="0" y="23"/>
                    </a:cxn>
                  </a:cxnLst>
                  <a:rect l="0" t="0" r="r" b="b"/>
                  <a:pathLst>
                    <a:path w="588" h="49">
                      <a:moveTo>
                        <a:pt x="0" y="23"/>
                      </a:moveTo>
                      <a:lnTo>
                        <a:pt x="0" y="48"/>
                      </a:lnTo>
                      <a:lnTo>
                        <a:pt x="587" y="48"/>
                      </a:lnTo>
                      <a:lnTo>
                        <a:pt x="587" y="0"/>
                      </a:lnTo>
                      <a:lnTo>
                        <a:pt x="0" y="0"/>
                      </a:lnTo>
                      <a:lnTo>
                        <a:pt x="0" y="23"/>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7" name="Freeform 6"/>
                <p:cNvSpPr/>
                <p:nvPr/>
              </p:nvSpPr>
              <p:spPr bwMode="auto">
                <a:xfrm>
                  <a:off x="2029" y="1291"/>
                  <a:ext cx="26" cy="49"/>
                </a:xfrm>
                <a:custGeom>
                  <a:avLst/>
                  <a:gdLst/>
                  <a:ahLst/>
                  <a:cxnLst>
                    <a:cxn ang="0">
                      <a:pos x="25" y="0"/>
                    </a:cxn>
                    <a:cxn ang="0">
                      <a:pos x="6" y="8"/>
                    </a:cxn>
                    <a:cxn ang="0">
                      <a:pos x="0" y="23"/>
                    </a:cxn>
                    <a:cxn ang="0">
                      <a:pos x="6" y="40"/>
                    </a:cxn>
                    <a:cxn ang="0">
                      <a:pos x="25" y="48"/>
                    </a:cxn>
                    <a:cxn ang="0">
                      <a:pos x="25" y="0"/>
                    </a:cxn>
                  </a:cxnLst>
                  <a:rect l="0" t="0" r="r" b="b"/>
                  <a:pathLst>
                    <a:path w="26" h="49">
                      <a:moveTo>
                        <a:pt x="25" y="0"/>
                      </a:moveTo>
                      <a:lnTo>
                        <a:pt x="6" y="8"/>
                      </a:lnTo>
                      <a:lnTo>
                        <a:pt x="0" y="23"/>
                      </a:lnTo>
                      <a:lnTo>
                        <a:pt x="6" y="40"/>
                      </a:lnTo>
                      <a:lnTo>
                        <a:pt x="25" y="48"/>
                      </a:lnTo>
                      <a:lnTo>
                        <a:pt x="25"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8" name="Freeform 7"/>
                <p:cNvSpPr/>
                <p:nvPr/>
              </p:nvSpPr>
              <p:spPr bwMode="auto">
                <a:xfrm>
                  <a:off x="2074" y="1948"/>
                  <a:ext cx="29" cy="49"/>
                </a:xfrm>
                <a:custGeom>
                  <a:avLst/>
                  <a:gdLst/>
                  <a:ahLst/>
                  <a:cxnLst>
                    <a:cxn ang="0">
                      <a:pos x="17" y="0"/>
                    </a:cxn>
                    <a:cxn ang="0">
                      <a:pos x="1" y="11"/>
                    </a:cxn>
                    <a:cxn ang="0">
                      <a:pos x="0" y="29"/>
                    </a:cxn>
                    <a:cxn ang="0">
                      <a:pos x="9" y="44"/>
                    </a:cxn>
                    <a:cxn ang="0">
                      <a:pos x="28" y="48"/>
                    </a:cxn>
                    <a:cxn ang="0">
                      <a:pos x="17" y="0"/>
                    </a:cxn>
                  </a:cxnLst>
                  <a:rect l="0" t="0" r="r" b="b"/>
                  <a:pathLst>
                    <a:path w="29" h="49">
                      <a:moveTo>
                        <a:pt x="17" y="0"/>
                      </a:moveTo>
                      <a:lnTo>
                        <a:pt x="1" y="11"/>
                      </a:lnTo>
                      <a:lnTo>
                        <a:pt x="0" y="29"/>
                      </a:lnTo>
                      <a:lnTo>
                        <a:pt x="9" y="44"/>
                      </a:lnTo>
                      <a:lnTo>
                        <a:pt x="28" y="48"/>
                      </a:lnTo>
                      <a:lnTo>
                        <a:pt x="17"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9" name="Freeform 8"/>
                <p:cNvSpPr/>
                <p:nvPr/>
              </p:nvSpPr>
              <p:spPr bwMode="auto">
                <a:xfrm>
                  <a:off x="2091" y="1816"/>
                  <a:ext cx="574" cy="181"/>
                </a:xfrm>
                <a:custGeom>
                  <a:avLst/>
                  <a:gdLst/>
                  <a:ahLst/>
                  <a:cxnLst>
                    <a:cxn ang="0">
                      <a:pos x="550" y="48"/>
                    </a:cxn>
                    <a:cxn ang="0">
                      <a:pos x="544" y="0"/>
                    </a:cxn>
                    <a:cxn ang="0">
                      <a:pos x="0" y="132"/>
                    </a:cxn>
                    <a:cxn ang="0">
                      <a:pos x="11" y="180"/>
                    </a:cxn>
                    <a:cxn ang="0">
                      <a:pos x="555" y="46"/>
                    </a:cxn>
                    <a:cxn ang="0">
                      <a:pos x="550" y="0"/>
                    </a:cxn>
                    <a:cxn ang="0">
                      <a:pos x="555" y="46"/>
                    </a:cxn>
                    <a:cxn ang="0">
                      <a:pos x="571" y="34"/>
                    </a:cxn>
                    <a:cxn ang="0">
                      <a:pos x="573" y="17"/>
                    </a:cxn>
                    <a:cxn ang="0">
                      <a:pos x="563" y="4"/>
                    </a:cxn>
                    <a:cxn ang="0">
                      <a:pos x="544" y="0"/>
                    </a:cxn>
                    <a:cxn ang="0">
                      <a:pos x="550" y="48"/>
                    </a:cxn>
                  </a:cxnLst>
                  <a:rect l="0" t="0" r="r" b="b"/>
                  <a:pathLst>
                    <a:path w="574" h="181">
                      <a:moveTo>
                        <a:pt x="550" y="48"/>
                      </a:moveTo>
                      <a:lnTo>
                        <a:pt x="544" y="0"/>
                      </a:lnTo>
                      <a:lnTo>
                        <a:pt x="0" y="132"/>
                      </a:lnTo>
                      <a:lnTo>
                        <a:pt x="11" y="180"/>
                      </a:lnTo>
                      <a:lnTo>
                        <a:pt x="555" y="46"/>
                      </a:lnTo>
                      <a:lnTo>
                        <a:pt x="550" y="0"/>
                      </a:lnTo>
                      <a:lnTo>
                        <a:pt x="555" y="46"/>
                      </a:lnTo>
                      <a:lnTo>
                        <a:pt x="571" y="34"/>
                      </a:lnTo>
                      <a:lnTo>
                        <a:pt x="573" y="17"/>
                      </a:lnTo>
                      <a:lnTo>
                        <a:pt x="563" y="4"/>
                      </a:lnTo>
                      <a:lnTo>
                        <a:pt x="544" y="0"/>
                      </a:lnTo>
                      <a:lnTo>
                        <a:pt x="550" y="48"/>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0" name="Freeform 9"/>
                <p:cNvSpPr/>
                <p:nvPr/>
              </p:nvSpPr>
              <p:spPr bwMode="auto">
                <a:xfrm>
                  <a:off x="2097" y="1816"/>
                  <a:ext cx="545" cy="49"/>
                </a:xfrm>
                <a:custGeom>
                  <a:avLst/>
                  <a:gdLst/>
                  <a:ahLst/>
                  <a:cxnLst>
                    <a:cxn ang="0">
                      <a:pos x="0" y="23"/>
                    </a:cxn>
                    <a:cxn ang="0">
                      <a:pos x="0" y="48"/>
                    </a:cxn>
                    <a:cxn ang="0">
                      <a:pos x="544" y="48"/>
                    </a:cxn>
                    <a:cxn ang="0">
                      <a:pos x="544" y="0"/>
                    </a:cxn>
                    <a:cxn ang="0">
                      <a:pos x="0" y="0"/>
                    </a:cxn>
                    <a:cxn ang="0">
                      <a:pos x="0" y="23"/>
                    </a:cxn>
                  </a:cxnLst>
                  <a:rect l="0" t="0" r="r" b="b"/>
                  <a:pathLst>
                    <a:path w="545" h="49">
                      <a:moveTo>
                        <a:pt x="0" y="23"/>
                      </a:moveTo>
                      <a:lnTo>
                        <a:pt x="0" y="48"/>
                      </a:lnTo>
                      <a:lnTo>
                        <a:pt x="544" y="48"/>
                      </a:lnTo>
                      <a:lnTo>
                        <a:pt x="544" y="0"/>
                      </a:lnTo>
                      <a:lnTo>
                        <a:pt x="0" y="0"/>
                      </a:lnTo>
                      <a:lnTo>
                        <a:pt x="0" y="23"/>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1" name="Freeform 10"/>
                <p:cNvSpPr/>
                <p:nvPr/>
              </p:nvSpPr>
              <p:spPr bwMode="auto">
                <a:xfrm>
                  <a:off x="2074" y="1816"/>
                  <a:ext cx="24" cy="49"/>
                </a:xfrm>
                <a:custGeom>
                  <a:avLst/>
                  <a:gdLst/>
                  <a:ahLst/>
                  <a:cxnLst>
                    <a:cxn ang="0">
                      <a:pos x="23" y="0"/>
                    </a:cxn>
                    <a:cxn ang="0">
                      <a:pos x="5" y="7"/>
                    </a:cxn>
                    <a:cxn ang="0">
                      <a:pos x="0" y="23"/>
                    </a:cxn>
                    <a:cxn ang="0">
                      <a:pos x="5" y="40"/>
                    </a:cxn>
                    <a:cxn ang="0">
                      <a:pos x="23" y="48"/>
                    </a:cxn>
                    <a:cxn ang="0">
                      <a:pos x="23" y="0"/>
                    </a:cxn>
                  </a:cxnLst>
                  <a:rect l="0" t="0" r="r" b="b"/>
                  <a:pathLst>
                    <a:path w="24" h="49">
                      <a:moveTo>
                        <a:pt x="23" y="0"/>
                      </a:moveTo>
                      <a:lnTo>
                        <a:pt x="5" y="7"/>
                      </a:lnTo>
                      <a:lnTo>
                        <a:pt x="0" y="23"/>
                      </a:lnTo>
                      <a:lnTo>
                        <a:pt x="5" y="40"/>
                      </a:lnTo>
                      <a:lnTo>
                        <a:pt x="23" y="48"/>
                      </a:lnTo>
                      <a:lnTo>
                        <a:pt x="23"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2" name="Freeform 11"/>
                <p:cNvSpPr/>
                <p:nvPr/>
              </p:nvSpPr>
              <p:spPr bwMode="auto">
                <a:xfrm>
                  <a:off x="2074" y="1686"/>
                  <a:ext cx="29" cy="48"/>
                </a:xfrm>
                <a:custGeom>
                  <a:avLst/>
                  <a:gdLst/>
                  <a:ahLst/>
                  <a:cxnLst>
                    <a:cxn ang="0">
                      <a:pos x="17" y="0"/>
                    </a:cxn>
                    <a:cxn ang="0">
                      <a:pos x="1" y="11"/>
                    </a:cxn>
                    <a:cxn ang="0">
                      <a:pos x="0" y="30"/>
                    </a:cxn>
                    <a:cxn ang="0">
                      <a:pos x="9" y="44"/>
                    </a:cxn>
                    <a:cxn ang="0">
                      <a:pos x="28" y="47"/>
                    </a:cxn>
                    <a:cxn ang="0">
                      <a:pos x="17" y="0"/>
                    </a:cxn>
                  </a:cxnLst>
                  <a:rect l="0" t="0" r="r" b="b"/>
                  <a:pathLst>
                    <a:path w="29" h="48">
                      <a:moveTo>
                        <a:pt x="17" y="0"/>
                      </a:moveTo>
                      <a:lnTo>
                        <a:pt x="1" y="11"/>
                      </a:lnTo>
                      <a:lnTo>
                        <a:pt x="0" y="30"/>
                      </a:lnTo>
                      <a:lnTo>
                        <a:pt x="9" y="44"/>
                      </a:lnTo>
                      <a:lnTo>
                        <a:pt x="28" y="47"/>
                      </a:lnTo>
                      <a:lnTo>
                        <a:pt x="17"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3" name="Freeform 12"/>
                <p:cNvSpPr/>
                <p:nvPr/>
              </p:nvSpPr>
              <p:spPr bwMode="auto">
                <a:xfrm>
                  <a:off x="2091" y="1553"/>
                  <a:ext cx="574" cy="181"/>
                </a:xfrm>
                <a:custGeom>
                  <a:avLst/>
                  <a:gdLst/>
                  <a:ahLst/>
                  <a:cxnLst>
                    <a:cxn ang="0">
                      <a:pos x="550" y="48"/>
                    </a:cxn>
                    <a:cxn ang="0">
                      <a:pos x="544" y="0"/>
                    </a:cxn>
                    <a:cxn ang="0">
                      <a:pos x="0" y="133"/>
                    </a:cxn>
                    <a:cxn ang="0">
                      <a:pos x="11" y="180"/>
                    </a:cxn>
                    <a:cxn ang="0">
                      <a:pos x="555" y="46"/>
                    </a:cxn>
                    <a:cxn ang="0">
                      <a:pos x="550" y="0"/>
                    </a:cxn>
                    <a:cxn ang="0">
                      <a:pos x="555" y="46"/>
                    </a:cxn>
                    <a:cxn ang="0">
                      <a:pos x="571" y="35"/>
                    </a:cxn>
                    <a:cxn ang="0">
                      <a:pos x="573" y="18"/>
                    </a:cxn>
                    <a:cxn ang="0">
                      <a:pos x="563" y="4"/>
                    </a:cxn>
                    <a:cxn ang="0">
                      <a:pos x="544" y="0"/>
                    </a:cxn>
                    <a:cxn ang="0">
                      <a:pos x="550" y="48"/>
                    </a:cxn>
                  </a:cxnLst>
                  <a:rect l="0" t="0" r="r" b="b"/>
                  <a:pathLst>
                    <a:path w="574" h="181">
                      <a:moveTo>
                        <a:pt x="550" y="48"/>
                      </a:moveTo>
                      <a:lnTo>
                        <a:pt x="544" y="0"/>
                      </a:lnTo>
                      <a:lnTo>
                        <a:pt x="0" y="133"/>
                      </a:lnTo>
                      <a:lnTo>
                        <a:pt x="11" y="180"/>
                      </a:lnTo>
                      <a:lnTo>
                        <a:pt x="555" y="46"/>
                      </a:lnTo>
                      <a:lnTo>
                        <a:pt x="550" y="0"/>
                      </a:lnTo>
                      <a:lnTo>
                        <a:pt x="555" y="46"/>
                      </a:lnTo>
                      <a:lnTo>
                        <a:pt x="571" y="35"/>
                      </a:lnTo>
                      <a:lnTo>
                        <a:pt x="573" y="18"/>
                      </a:lnTo>
                      <a:lnTo>
                        <a:pt x="563" y="4"/>
                      </a:lnTo>
                      <a:lnTo>
                        <a:pt x="544" y="0"/>
                      </a:lnTo>
                      <a:lnTo>
                        <a:pt x="550" y="48"/>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4" name="Freeform 13"/>
                <p:cNvSpPr/>
                <p:nvPr/>
              </p:nvSpPr>
              <p:spPr bwMode="auto">
                <a:xfrm>
                  <a:off x="2097" y="1553"/>
                  <a:ext cx="545" cy="49"/>
                </a:xfrm>
                <a:custGeom>
                  <a:avLst/>
                  <a:gdLst/>
                  <a:ahLst/>
                  <a:cxnLst>
                    <a:cxn ang="0">
                      <a:pos x="0" y="23"/>
                    </a:cxn>
                    <a:cxn ang="0">
                      <a:pos x="0" y="48"/>
                    </a:cxn>
                    <a:cxn ang="0">
                      <a:pos x="544" y="48"/>
                    </a:cxn>
                    <a:cxn ang="0">
                      <a:pos x="544" y="0"/>
                    </a:cxn>
                    <a:cxn ang="0">
                      <a:pos x="0" y="0"/>
                    </a:cxn>
                    <a:cxn ang="0">
                      <a:pos x="0" y="23"/>
                    </a:cxn>
                  </a:cxnLst>
                  <a:rect l="0" t="0" r="r" b="b"/>
                  <a:pathLst>
                    <a:path w="545" h="49">
                      <a:moveTo>
                        <a:pt x="0" y="23"/>
                      </a:moveTo>
                      <a:lnTo>
                        <a:pt x="0" y="48"/>
                      </a:lnTo>
                      <a:lnTo>
                        <a:pt x="544" y="48"/>
                      </a:lnTo>
                      <a:lnTo>
                        <a:pt x="544" y="0"/>
                      </a:lnTo>
                      <a:lnTo>
                        <a:pt x="0" y="0"/>
                      </a:lnTo>
                      <a:lnTo>
                        <a:pt x="0" y="23"/>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5" name="Freeform 14"/>
                <p:cNvSpPr/>
                <p:nvPr/>
              </p:nvSpPr>
              <p:spPr bwMode="auto">
                <a:xfrm>
                  <a:off x="2074" y="1553"/>
                  <a:ext cx="24" cy="49"/>
                </a:xfrm>
                <a:custGeom>
                  <a:avLst/>
                  <a:gdLst/>
                  <a:ahLst/>
                  <a:cxnLst>
                    <a:cxn ang="0">
                      <a:pos x="23" y="0"/>
                    </a:cxn>
                    <a:cxn ang="0">
                      <a:pos x="5" y="8"/>
                    </a:cxn>
                    <a:cxn ang="0">
                      <a:pos x="0" y="23"/>
                    </a:cxn>
                    <a:cxn ang="0">
                      <a:pos x="5" y="41"/>
                    </a:cxn>
                    <a:cxn ang="0">
                      <a:pos x="23" y="48"/>
                    </a:cxn>
                    <a:cxn ang="0">
                      <a:pos x="23" y="0"/>
                    </a:cxn>
                  </a:cxnLst>
                  <a:rect l="0" t="0" r="r" b="b"/>
                  <a:pathLst>
                    <a:path w="24" h="49">
                      <a:moveTo>
                        <a:pt x="23" y="0"/>
                      </a:moveTo>
                      <a:lnTo>
                        <a:pt x="5" y="8"/>
                      </a:lnTo>
                      <a:lnTo>
                        <a:pt x="0" y="23"/>
                      </a:lnTo>
                      <a:lnTo>
                        <a:pt x="5" y="41"/>
                      </a:lnTo>
                      <a:lnTo>
                        <a:pt x="23" y="48"/>
                      </a:lnTo>
                      <a:lnTo>
                        <a:pt x="23"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6" name="Freeform 15"/>
                <p:cNvSpPr/>
                <p:nvPr/>
              </p:nvSpPr>
              <p:spPr bwMode="auto">
                <a:xfrm>
                  <a:off x="2074" y="2210"/>
                  <a:ext cx="29" cy="49"/>
                </a:xfrm>
                <a:custGeom>
                  <a:avLst/>
                  <a:gdLst/>
                  <a:ahLst/>
                  <a:cxnLst>
                    <a:cxn ang="0">
                      <a:pos x="17" y="0"/>
                    </a:cxn>
                    <a:cxn ang="0">
                      <a:pos x="1" y="12"/>
                    </a:cxn>
                    <a:cxn ang="0">
                      <a:pos x="0" y="29"/>
                    </a:cxn>
                    <a:cxn ang="0">
                      <a:pos x="9" y="44"/>
                    </a:cxn>
                    <a:cxn ang="0">
                      <a:pos x="28" y="48"/>
                    </a:cxn>
                    <a:cxn ang="0">
                      <a:pos x="17" y="0"/>
                    </a:cxn>
                  </a:cxnLst>
                  <a:rect l="0" t="0" r="r" b="b"/>
                  <a:pathLst>
                    <a:path w="29" h="49">
                      <a:moveTo>
                        <a:pt x="17" y="0"/>
                      </a:moveTo>
                      <a:lnTo>
                        <a:pt x="1" y="12"/>
                      </a:lnTo>
                      <a:lnTo>
                        <a:pt x="0" y="29"/>
                      </a:lnTo>
                      <a:lnTo>
                        <a:pt x="9" y="44"/>
                      </a:lnTo>
                      <a:lnTo>
                        <a:pt x="28" y="48"/>
                      </a:lnTo>
                      <a:lnTo>
                        <a:pt x="17"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7" name="Freeform 16"/>
                <p:cNvSpPr/>
                <p:nvPr/>
              </p:nvSpPr>
              <p:spPr bwMode="auto">
                <a:xfrm>
                  <a:off x="2091" y="2078"/>
                  <a:ext cx="574" cy="181"/>
                </a:xfrm>
                <a:custGeom>
                  <a:avLst/>
                  <a:gdLst/>
                  <a:ahLst/>
                  <a:cxnLst>
                    <a:cxn ang="0">
                      <a:pos x="550" y="48"/>
                    </a:cxn>
                    <a:cxn ang="0">
                      <a:pos x="544" y="0"/>
                    </a:cxn>
                    <a:cxn ang="0">
                      <a:pos x="0" y="132"/>
                    </a:cxn>
                    <a:cxn ang="0">
                      <a:pos x="11" y="180"/>
                    </a:cxn>
                    <a:cxn ang="0">
                      <a:pos x="555" y="46"/>
                    </a:cxn>
                    <a:cxn ang="0">
                      <a:pos x="550" y="0"/>
                    </a:cxn>
                    <a:cxn ang="0">
                      <a:pos x="555" y="46"/>
                    </a:cxn>
                    <a:cxn ang="0">
                      <a:pos x="571" y="35"/>
                    </a:cxn>
                    <a:cxn ang="0">
                      <a:pos x="573" y="17"/>
                    </a:cxn>
                    <a:cxn ang="0">
                      <a:pos x="563" y="4"/>
                    </a:cxn>
                    <a:cxn ang="0">
                      <a:pos x="544" y="0"/>
                    </a:cxn>
                    <a:cxn ang="0">
                      <a:pos x="550" y="48"/>
                    </a:cxn>
                  </a:cxnLst>
                  <a:rect l="0" t="0" r="r" b="b"/>
                  <a:pathLst>
                    <a:path w="574" h="181">
                      <a:moveTo>
                        <a:pt x="550" y="48"/>
                      </a:moveTo>
                      <a:lnTo>
                        <a:pt x="544" y="0"/>
                      </a:lnTo>
                      <a:lnTo>
                        <a:pt x="0" y="132"/>
                      </a:lnTo>
                      <a:lnTo>
                        <a:pt x="11" y="180"/>
                      </a:lnTo>
                      <a:lnTo>
                        <a:pt x="555" y="46"/>
                      </a:lnTo>
                      <a:lnTo>
                        <a:pt x="550" y="0"/>
                      </a:lnTo>
                      <a:lnTo>
                        <a:pt x="555" y="46"/>
                      </a:lnTo>
                      <a:lnTo>
                        <a:pt x="571" y="35"/>
                      </a:lnTo>
                      <a:lnTo>
                        <a:pt x="573" y="17"/>
                      </a:lnTo>
                      <a:lnTo>
                        <a:pt x="563" y="4"/>
                      </a:lnTo>
                      <a:lnTo>
                        <a:pt x="544" y="0"/>
                      </a:lnTo>
                      <a:lnTo>
                        <a:pt x="550" y="48"/>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8" name="Freeform 17"/>
                <p:cNvSpPr/>
                <p:nvPr/>
              </p:nvSpPr>
              <p:spPr bwMode="auto">
                <a:xfrm>
                  <a:off x="2097" y="2078"/>
                  <a:ext cx="545" cy="49"/>
                </a:xfrm>
                <a:custGeom>
                  <a:avLst/>
                  <a:gdLst/>
                  <a:ahLst/>
                  <a:cxnLst>
                    <a:cxn ang="0">
                      <a:pos x="0" y="23"/>
                    </a:cxn>
                    <a:cxn ang="0">
                      <a:pos x="0" y="48"/>
                    </a:cxn>
                    <a:cxn ang="0">
                      <a:pos x="544" y="48"/>
                    </a:cxn>
                    <a:cxn ang="0">
                      <a:pos x="544" y="0"/>
                    </a:cxn>
                    <a:cxn ang="0">
                      <a:pos x="0" y="0"/>
                    </a:cxn>
                    <a:cxn ang="0">
                      <a:pos x="0" y="23"/>
                    </a:cxn>
                  </a:cxnLst>
                  <a:rect l="0" t="0" r="r" b="b"/>
                  <a:pathLst>
                    <a:path w="545" h="49">
                      <a:moveTo>
                        <a:pt x="0" y="23"/>
                      </a:moveTo>
                      <a:lnTo>
                        <a:pt x="0" y="48"/>
                      </a:lnTo>
                      <a:lnTo>
                        <a:pt x="544" y="48"/>
                      </a:lnTo>
                      <a:lnTo>
                        <a:pt x="544" y="0"/>
                      </a:lnTo>
                      <a:lnTo>
                        <a:pt x="0" y="0"/>
                      </a:lnTo>
                      <a:lnTo>
                        <a:pt x="0" y="23"/>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9" name="Freeform 18"/>
                <p:cNvSpPr/>
                <p:nvPr/>
              </p:nvSpPr>
              <p:spPr bwMode="auto">
                <a:xfrm>
                  <a:off x="2074" y="2078"/>
                  <a:ext cx="24" cy="49"/>
                </a:xfrm>
                <a:custGeom>
                  <a:avLst/>
                  <a:gdLst/>
                  <a:ahLst/>
                  <a:cxnLst>
                    <a:cxn ang="0">
                      <a:pos x="23" y="0"/>
                    </a:cxn>
                    <a:cxn ang="0">
                      <a:pos x="5" y="8"/>
                    </a:cxn>
                    <a:cxn ang="0">
                      <a:pos x="0" y="23"/>
                    </a:cxn>
                    <a:cxn ang="0">
                      <a:pos x="5" y="40"/>
                    </a:cxn>
                    <a:cxn ang="0">
                      <a:pos x="23" y="48"/>
                    </a:cxn>
                    <a:cxn ang="0">
                      <a:pos x="23" y="0"/>
                    </a:cxn>
                  </a:cxnLst>
                  <a:rect l="0" t="0" r="r" b="b"/>
                  <a:pathLst>
                    <a:path w="24" h="49">
                      <a:moveTo>
                        <a:pt x="23" y="0"/>
                      </a:moveTo>
                      <a:lnTo>
                        <a:pt x="5" y="8"/>
                      </a:lnTo>
                      <a:lnTo>
                        <a:pt x="0" y="23"/>
                      </a:lnTo>
                      <a:lnTo>
                        <a:pt x="5" y="40"/>
                      </a:lnTo>
                      <a:lnTo>
                        <a:pt x="23" y="48"/>
                      </a:lnTo>
                      <a:lnTo>
                        <a:pt x="23"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0" name="Freeform 19"/>
                <p:cNvSpPr/>
                <p:nvPr/>
              </p:nvSpPr>
              <p:spPr bwMode="auto">
                <a:xfrm>
                  <a:off x="2074" y="1553"/>
                  <a:ext cx="29" cy="49"/>
                </a:xfrm>
                <a:custGeom>
                  <a:avLst/>
                  <a:gdLst/>
                  <a:ahLst/>
                  <a:cxnLst>
                    <a:cxn ang="0">
                      <a:pos x="17" y="0"/>
                    </a:cxn>
                    <a:cxn ang="0">
                      <a:pos x="1" y="12"/>
                    </a:cxn>
                    <a:cxn ang="0">
                      <a:pos x="0" y="29"/>
                    </a:cxn>
                    <a:cxn ang="0">
                      <a:pos x="9" y="44"/>
                    </a:cxn>
                    <a:cxn ang="0">
                      <a:pos x="28" y="48"/>
                    </a:cxn>
                    <a:cxn ang="0">
                      <a:pos x="17" y="0"/>
                    </a:cxn>
                  </a:cxnLst>
                  <a:rect l="0" t="0" r="r" b="b"/>
                  <a:pathLst>
                    <a:path w="29" h="49">
                      <a:moveTo>
                        <a:pt x="17" y="0"/>
                      </a:moveTo>
                      <a:lnTo>
                        <a:pt x="1" y="12"/>
                      </a:lnTo>
                      <a:lnTo>
                        <a:pt x="0" y="29"/>
                      </a:lnTo>
                      <a:lnTo>
                        <a:pt x="9" y="44"/>
                      </a:lnTo>
                      <a:lnTo>
                        <a:pt x="28" y="48"/>
                      </a:lnTo>
                      <a:lnTo>
                        <a:pt x="17"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1" name="Freeform 20"/>
                <p:cNvSpPr/>
                <p:nvPr/>
              </p:nvSpPr>
              <p:spPr bwMode="auto">
                <a:xfrm>
                  <a:off x="2091" y="1421"/>
                  <a:ext cx="574" cy="181"/>
                </a:xfrm>
                <a:custGeom>
                  <a:avLst/>
                  <a:gdLst/>
                  <a:ahLst/>
                  <a:cxnLst>
                    <a:cxn ang="0">
                      <a:pos x="550" y="48"/>
                    </a:cxn>
                    <a:cxn ang="0">
                      <a:pos x="544" y="0"/>
                    </a:cxn>
                    <a:cxn ang="0">
                      <a:pos x="0" y="132"/>
                    </a:cxn>
                    <a:cxn ang="0">
                      <a:pos x="11" y="180"/>
                    </a:cxn>
                    <a:cxn ang="0">
                      <a:pos x="555" y="46"/>
                    </a:cxn>
                    <a:cxn ang="0">
                      <a:pos x="550" y="0"/>
                    </a:cxn>
                    <a:cxn ang="0">
                      <a:pos x="555" y="46"/>
                    </a:cxn>
                    <a:cxn ang="0">
                      <a:pos x="571" y="35"/>
                    </a:cxn>
                    <a:cxn ang="0">
                      <a:pos x="573" y="18"/>
                    </a:cxn>
                    <a:cxn ang="0">
                      <a:pos x="563" y="4"/>
                    </a:cxn>
                    <a:cxn ang="0">
                      <a:pos x="544" y="0"/>
                    </a:cxn>
                    <a:cxn ang="0">
                      <a:pos x="550" y="48"/>
                    </a:cxn>
                  </a:cxnLst>
                  <a:rect l="0" t="0" r="r" b="b"/>
                  <a:pathLst>
                    <a:path w="574" h="181">
                      <a:moveTo>
                        <a:pt x="550" y="48"/>
                      </a:moveTo>
                      <a:lnTo>
                        <a:pt x="544" y="0"/>
                      </a:lnTo>
                      <a:lnTo>
                        <a:pt x="0" y="132"/>
                      </a:lnTo>
                      <a:lnTo>
                        <a:pt x="11" y="180"/>
                      </a:lnTo>
                      <a:lnTo>
                        <a:pt x="555" y="46"/>
                      </a:lnTo>
                      <a:lnTo>
                        <a:pt x="550" y="0"/>
                      </a:lnTo>
                      <a:lnTo>
                        <a:pt x="555" y="46"/>
                      </a:lnTo>
                      <a:lnTo>
                        <a:pt x="571" y="35"/>
                      </a:lnTo>
                      <a:lnTo>
                        <a:pt x="573" y="18"/>
                      </a:lnTo>
                      <a:lnTo>
                        <a:pt x="563" y="4"/>
                      </a:lnTo>
                      <a:lnTo>
                        <a:pt x="544" y="0"/>
                      </a:lnTo>
                      <a:lnTo>
                        <a:pt x="550" y="48"/>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2" name="Freeform 21"/>
                <p:cNvSpPr/>
                <p:nvPr/>
              </p:nvSpPr>
              <p:spPr bwMode="auto">
                <a:xfrm>
                  <a:off x="2097" y="1421"/>
                  <a:ext cx="545" cy="49"/>
                </a:xfrm>
                <a:custGeom>
                  <a:avLst/>
                  <a:gdLst/>
                  <a:ahLst/>
                  <a:cxnLst>
                    <a:cxn ang="0">
                      <a:pos x="0" y="23"/>
                    </a:cxn>
                    <a:cxn ang="0">
                      <a:pos x="0" y="48"/>
                    </a:cxn>
                    <a:cxn ang="0">
                      <a:pos x="544" y="48"/>
                    </a:cxn>
                    <a:cxn ang="0">
                      <a:pos x="544" y="0"/>
                    </a:cxn>
                    <a:cxn ang="0">
                      <a:pos x="0" y="0"/>
                    </a:cxn>
                    <a:cxn ang="0">
                      <a:pos x="0" y="23"/>
                    </a:cxn>
                  </a:cxnLst>
                  <a:rect l="0" t="0" r="r" b="b"/>
                  <a:pathLst>
                    <a:path w="545" h="49">
                      <a:moveTo>
                        <a:pt x="0" y="23"/>
                      </a:moveTo>
                      <a:lnTo>
                        <a:pt x="0" y="48"/>
                      </a:lnTo>
                      <a:lnTo>
                        <a:pt x="544" y="48"/>
                      </a:lnTo>
                      <a:lnTo>
                        <a:pt x="544" y="0"/>
                      </a:lnTo>
                      <a:lnTo>
                        <a:pt x="0" y="0"/>
                      </a:lnTo>
                      <a:lnTo>
                        <a:pt x="0" y="23"/>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3" name="Freeform 22"/>
                <p:cNvSpPr/>
                <p:nvPr/>
              </p:nvSpPr>
              <p:spPr bwMode="auto">
                <a:xfrm>
                  <a:off x="2074" y="1421"/>
                  <a:ext cx="24" cy="49"/>
                </a:xfrm>
                <a:custGeom>
                  <a:avLst/>
                  <a:gdLst/>
                  <a:ahLst/>
                  <a:cxnLst>
                    <a:cxn ang="0">
                      <a:pos x="23" y="0"/>
                    </a:cxn>
                    <a:cxn ang="0">
                      <a:pos x="5" y="8"/>
                    </a:cxn>
                    <a:cxn ang="0">
                      <a:pos x="0" y="23"/>
                    </a:cxn>
                    <a:cxn ang="0">
                      <a:pos x="5" y="41"/>
                    </a:cxn>
                    <a:cxn ang="0">
                      <a:pos x="23" y="48"/>
                    </a:cxn>
                    <a:cxn ang="0">
                      <a:pos x="23" y="0"/>
                    </a:cxn>
                  </a:cxnLst>
                  <a:rect l="0" t="0" r="r" b="b"/>
                  <a:pathLst>
                    <a:path w="24" h="49">
                      <a:moveTo>
                        <a:pt x="23" y="0"/>
                      </a:moveTo>
                      <a:lnTo>
                        <a:pt x="5" y="8"/>
                      </a:lnTo>
                      <a:lnTo>
                        <a:pt x="0" y="23"/>
                      </a:lnTo>
                      <a:lnTo>
                        <a:pt x="5" y="41"/>
                      </a:lnTo>
                      <a:lnTo>
                        <a:pt x="23" y="48"/>
                      </a:lnTo>
                      <a:lnTo>
                        <a:pt x="23"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4" name="Freeform 23"/>
                <p:cNvSpPr/>
                <p:nvPr/>
              </p:nvSpPr>
              <p:spPr bwMode="auto">
                <a:xfrm>
                  <a:off x="2074" y="2078"/>
                  <a:ext cx="29" cy="49"/>
                </a:xfrm>
                <a:custGeom>
                  <a:avLst/>
                  <a:gdLst/>
                  <a:ahLst/>
                  <a:cxnLst>
                    <a:cxn ang="0">
                      <a:pos x="17" y="0"/>
                    </a:cxn>
                    <a:cxn ang="0">
                      <a:pos x="1" y="12"/>
                    </a:cxn>
                    <a:cxn ang="0">
                      <a:pos x="0" y="29"/>
                    </a:cxn>
                    <a:cxn ang="0">
                      <a:pos x="9" y="44"/>
                    </a:cxn>
                    <a:cxn ang="0">
                      <a:pos x="28" y="48"/>
                    </a:cxn>
                    <a:cxn ang="0">
                      <a:pos x="17" y="0"/>
                    </a:cxn>
                  </a:cxnLst>
                  <a:rect l="0" t="0" r="r" b="b"/>
                  <a:pathLst>
                    <a:path w="29" h="49">
                      <a:moveTo>
                        <a:pt x="17" y="0"/>
                      </a:moveTo>
                      <a:lnTo>
                        <a:pt x="1" y="12"/>
                      </a:lnTo>
                      <a:lnTo>
                        <a:pt x="0" y="29"/>
                      </a:lnTo>
                      <a:lnTo>
                        <a:pt x="9" y="44"/>
                      </a:lnTo>
                      <a:lnTo>
                        <a:pt x="28" y="48"/>
                      </a:lnTo>
                      <a:lnTo>
                        <a:pt x="17"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5" name="Freeform 24"/>
                <p:cNvSpPr/>
                <p:nvPr/>
              </p:nvSpPr>
              <p:spPr bwMode="auto">
                <a:xfrm>
                  <a:off x="2091" y="1946"/>
                  <a:ext cx="574" cy="181"/>
                </a:xfrm>
                <a:custGeom>
                  <a:avLst/>
                  <a:gdLst/>
                  <a:ahLst/>
                  <a:cxnLst>
                    <a:cxn ang="0">
                      <a:pos x="550" y="48"/>
                    </a:cxn>
                    <a:cxn ang="0">
                      <a:pos x="544" y="0"/>
                    </a:cxn>
                    <a:cxn ang="0">
                      <a:pos x="0" y="132"/>
                    </a:cxn>
                    <a:cxn ang="0">
                      <a:pos x="11" y="180"/>
                    </a:cxn>
                    <a:cxn ang="0">
                      <a:pos x="555" y="46"/>
                    </a:cxn>
                    <a:cxn ang="0">
                      <a:pos x="550" y="0"/>
                    </a:cxn>
                    <a:cxn ang="0">
                      <a:pos x="555" y="46"/>
                    </a:cxn>
                    <a:cxn ang="0">
                      <a:pos x="571" y="35"/>
                    </a:cxn>
                    <a:cxn ang="0">
                      <a:pos x="573" y="17"/>
                    </a:cxn>
                    <a:cxn ang="0">
                      <a:pos x="563" y="4"/>
                    </a:cxn>
                    <a:cxn ang="0">
                      <a:pos x="544" y="0"/>
                    </a:cxn>
                    <a:cxn ang="0">
                      <a:pos x="550" y="48"/>
                    </a:cxn>
                  </a:cxnLst>
                  <a:rect l="0" t="0" r="r" b="b"/>
                  <a:pathLst>
                    <a:path w="574" h="181">
                      <a:moveTo>
                        <a:pt x="550" y="48"/>
                      </a:moveTo>
                      <a:lnTo>
                        <a:pt x="544" y="0"/>
                      </a:lnTo>
                      <a:lnTo>
                        <a:pt x="0" y="132"/>
                      </a:lnTo>
                      <a:lnTo>
                        <a:pt x="11" y="180"/>
                      </a:lnTo>
                      <a:lnTo>
                        <a:pt x="555" y="46"/>
                      </a:lnTo>
                      <a:lnTo>
                        <a:pt x="550" y="0"/>
                      </a:lnTo>
                      <a:lnTo>
                        <a:pt x="555" y="46"/>
                      </a:lnTo>
                      <a:lnTo>
                        <a:pt x="571" y="35"/>
                      </a:lnTo>
                      <a:lnTo>
                        <a:pt x="573" y="17"/>
                      </a:lnTo>
                      <a:lnTo>
                        <a:pt x="563" y="4"/>
                      </a:lnTo>
                      <a:lnTo>
                        <a:pt x="544" y="0"/>
                      </a:lnTo>
                      <a:lnTo>
                        <a:pt x="550" y="48"/>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6" name="Freeform 25"/>
                <p:cNvSpPr/>
                <p:nvPr/>
              </p:nvSpPr>
              <p:spPr bwMode="auto">
                <a:xfrm>
                  <a:off x="2097" y="1946"/>
                  <a:ext cx="545" cy="49"/>
                </a:xfrm>
                <a:custGeom>
                  <a:avLst/>
                  <a:gdLst/>
                  <a:ahLst/>
                  <a:cxnLst>
                    <a:cxn ang="0">
                      <a:pos x="0" y="23"/>
                    </a:cxn>
                    <a:cxn ang="0">
                      <a:pos x="0" y="48"/>
                    </a:cxn>
                    <a:cxn ang="0">
                      <a:pos x="544" y="48"/>
                    </a:cxn>
                    <a:cxn ang="0">
                      <a:pos x="544" y="0"/>
                    </a:cxn>
                    <a:cxn ang="0">
                      <a:pos x="0" y="0"/>
                    </a:cxn>
                    <a:cxn ang="0">
                      <a:pos x="0" y="23"/>
                    </a:cxn>
                  </a:cxnLst>
                  <a:rect l="0" t="0" r="r" b="b"/>
                  <a:pathLst>
                    <a:path w="545" h="49">
                      <a:moveTo>
                        <a:pt x="0" y="23"/>
                      </a:moveTo>
                      <a:lnTo>
                        <a:pt x="0" y="48"/>
                      </a:lnTo>
                      <a:lnTo>
                        <a:pt x="544" y="48"/>
                      </a:lnTo>
                      <a:lnTo>
                        <a:pt x="544" y="0"/>
                      </a:lnTo>
                      <a:lnTo>
                        <a:pt x="0" y="0"/>
                      </a:lnTo>
                      <a:lnTo>
                        <a:pt x="0" y="23"/>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7" name="Freeform 26"/>
                <p:cNvSpPr/>
                <p:nvPr/>
              </p:nvSpPr>
              <p:spPr bwMode="auto">
                <a:xfrm>
                  <a:off x="2074" y="1946"/>
                  <a:ext cx="24" cy="49"/>
                </a:xfrm>
                <a:custGeom>
                  <a:avLst/>
                  <a:gdLst/>
                  <a:ahLst/>
                  <a:cxnLst>
                    <a:cxn ang="0">
                      <a:pos x="23" y="0"/>
                    </a:cxn>
                    <a:cxn ang="0">
                      <a:pos x="5" y="8"/>
                    </a:cxn>
                    <a:cxn ang="0">
                      <a:pos x="0" y="23"/>
                    </a:cxn>
                    <a:cxn ang="0">
                      <a:pos x="5" y="40"/>
                    </a:cxn>
                    <a:cxn ang="0">
                      <a:pos x="23" y="48"/>
                    </a:cxn>
                    <a:cxn ang="0">
                      <a:pos x="23" y="0"/>
                    </a:cxn>
                  </a:cxnLst>
                  <a:rect l="0" t="0" r="r" b="b"/>
                  <a:pathLst>
                    <a:path w="24" h="49">
                      <a:moveTo>
                        <a:pt x="23" y="0"/>
                      </a:moveTo>
                      <a:lnTo>
                        <a:pt x="5" y="8"/>
                      </a:lnTo>
                      <a:lnTo>
                        <a:pt x="0" y="23"/>
                      </a:lnTo>
                      <a:lnTo>
                        <a:pt x="5" y="40"/>
                      </a:lnTo>
                      <a:lnTo>
                        <a:pt x="23" y="48"/>
                      </a:lnTo>
                      <a:lnTo>
                        <a:pt x="23"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8" name="Freeform 27"/>
                <p:cNvSpPr/>
                <p:nvPr/>
              </p:nvSpPr>
              <p:spPr bwMode="auto">
                <a:xfrm>
                  <a:off x="2074" y="1816"/>
                  <a:ext cx="29" cy="49"/>
                </a:xfrm>
                <a:custGeom>
                  <a:avLst/>
                  <a:gdLst/>
                  <a:ahLst/>
                  <a:cxnLst>
                    <a:cxn ang="0">
                      <a:pos x="17" y="0"/>
                    </a:cxn>
                    <a:cxn ang="0">
                      <a:pos x="1" y="11"/>
                    </a:cxn>
                    <a:cxn ang="0">
                      <a:pos x="0" y="29"/>
                    </a:cxn>
                    <a:cxn ang="0">
                      <a:pos x="9" y="44"/>
                    </a:cxn>
                    <a:cxn ang="0">
                      <a:pos x="28" y="48"/>
                    </a:cxn>
                    <a:cxn ang="0">
                      <a:pos x="17" y="0"/>
                    </a:cxn>
                  </a:cxnLst>
                  <a:rect l="0" t="0" r="r" b="b"/>
                  <a:pathLst>
                    <a:path w="29" h="49">
                      <a:moveTo>
                        <a:pt x="17" y="0"/>
                      </a:moveTo>
                      <a:lnTo>
                        <a:pt x="1" y="11"/>
                      </a:lnTo>
                      <a:lnTo>
                        <a:pt x="0" y="29"/>
                      </a:lnTo>
                      <a:lnTo>
                        <a:pt x="9" y="44"/>
                      </a:lnTo>
                      <a:lnTo>
                        <a:pt x="28" y="48"/>
                      </a:lnTo>
                      <a:lnTo>
                        <a:pt x="17"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9" name="Freeform 28"/>
                <p:cNvSpPr/>
                <p:nvPr/>
              </p:nvSpPr>
              <p:spPr bwMode="auto">
                <a:xfrm>
                  <a:off x="2091" y="1684"/>
                  <a:ext cx="574" cy="181"/>
                </a:xfrm>
                <a:custGeom>
                  <a:avLst/>
                  <a:gdLst/>
                  <a:ahLst/>
                  <a:cxnLst>
                    <a:cxn ang="0">
                      <a:pos x="550" y="48"/>
                    </a:cxn>
                    <a:cxn ang="0">
                      <a:pos x="544" y="0"/>
                    </a:cxn>
                    <a:cxn ang="0">
                      <a:pos x="0" y="132"/>
                    </a:cxn>
                    <a:cxn ang="0">
                      <a:pos x="11" y="180"/>
                    </a:cxn>
                    <a:cxn ang="0">
                      <a:pos x="555" y="46"/>
                    </a:cxn>
                    <a:cxn ang="0">
                      <a:pos x="550" y="0"/>
                    </a:cxn>
                    <a:cxn ang="0">
                      <a:pos x="555" y="46"/>
                    </a:cxn>
                    <a:cxn ang="0">
                      <a:pos x="571" y="34"/>
                    </a:cxn>
                    <a:cxn ang="0">
                      <a:pos x="573" y="17"/>
                    </a:cxn>
                    <a:cxn ang="0">
                      <a:pos x="563" y="4"/>
                    </a:cxn>
                    <a:cxn ang="0">
                      <a:pos x="544" y="0"/>
                    </a:cxn>
                    <a:cxn ang="0">
                      <a:pos x="550" y="48"/>
                    </a:cxn>
                  </a:cxnLst>
                  <a:rect l="0" t="0" r="r" b="b"/>
                  <a:pathLst>
                    <a:path w="574" h="181">
                      <a:moveTo>
                        <a:pt x="550" y="48"/>
                      </a:moveTo>
                      <a:lnTo>
                        <a:pt x="544" y="0"/>
                      </a:lnTo>
                      <a:lnTo>
                        <a:pt x="0" y="132"/>
                      </a:lnTo>
                      <a:lnTo>
                        <a:pt x="11" y="180"/>
                      </a:lnTo>
                      <a:lnTo>
                        <a:pt x="555" y="46"/>
                      </a:lnTo>
                      <a:lnTo>
                        <a:pt x="550" y="0"/>
                      </a:lnTo>
                      <a:lnTo>
                        <a:pt x="555" y="46"/>
                      </a:lnTo>
                      <a:lnTo>
                        <a:pt x="571" y="34"/>
                      </a:lnTo>
                      <a:lnTo>
                        <a:pt x="573" y="17"/>
                      </a:lnTo>
                      <a:lnTo>
                        <a:pt x="563" y="4"/>
                      </a:lnTo>
                      <a:lnTo>
                        <a:pt x="544" y="0"/>
                      </a:lnTo>
                      <a:lnTo>
                        <a:pt x="550" y="48"/>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0" name="Freeform 29"/>
                <p:cNvSpPr/>
                <p:nvPr/>
              </p:nvSpPr>
              <p:spPr bwMode="auto">
                <a:xfrm>
                  <a:off x="2097" y="1684"/>
                  <a:ext cx="545" cy="49"/>
                </a:xfrm>
                <a:custGeom>
                  <a:avLst/>
                  <a:gdLst/>
                  <a:ahLst/>
                  <a:cxnLst>
                    <a:cxn ang="0">
                      <a:pos x="0" y="23"/>
                    </a:cxn>
                    <a:cxn ang="0">
                      <a:pos x="0" y="48"/>
                    </a:cxn>
                    <a:cxn ang="0">
                      <a:pos x="544" y="48"/>
                    </a:cxn>
                    <a:cxn ang="0">
                      <a:pos x="544" y="0"/>
                    </a:cxn>
                    <a:cxn ang="0">
                      <a:pos x="0" y="0"/>
                    </a:cxn>
                    <a:cxn ang="0">
                      <a:pos x="0" y="23"/>
                    </a:cxn>
                  </a:cxnLst>
                  <a:rect l="0" t="0" r="r" b="b"/>
                  <a:pathLst>
                    <a:path w="545" h="49">
                      <a:moveTo>
                        <a:pt x="0" y="23"/>
                      </a:moveTo>
                      <a:lnTo>
                        <a:pt x="0" y="48"/>
                      </a:lnTo>
                      <a:lnTo>
                        <a:pt x="544" y="48"/>
                      </a:lnTo>
                      <a:lnTo>
                        <a:pt x="544" y="0"/>
                      </a:lnTo>
                      <a:lnTo>
                        <a:pt x="0" y="0"/>
                      </a:lnTo>
                      <a:lnTo>
                        <a:pt x="0" y="23"/>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1" name="Freeform 30"/>
                <p:cNvSpPr/>
                <p:nvPr/>
              </p:nvSpPr>
              <p:spPr bwMode="auto">
                <a:xfrm>
                  <a:off x="2074" y="1684"/>
                  <a:ext cx="24" cy="49"/>
                </a:xfrm>
                <a:custGeom>
                  <a:avLst/>
                  <a:gdLst/>
                  <a:ahLst/>
                  <a:cxnLst>
                    <a:cxn ang="0">
                      <a:pos x="23" y="0"/>
                    </a:cxn>
                    <a:cxn ang="0">
                      <a:pos x="5" y="7"/>
                    </a:cxn>
                    <a:cxn ang="0">
                      <a:pos x="0" y="23"/>
                    </a:cxn>
                    <a:cxn ang="0">
                      <a:pos x="5" y="40"/>
                    </a:cxn>
                    <a:cxn ang="0">
                      <a:pos x="23" y="48"/>
                    </a:cxn>
                    <a:cxn ang="0">
                      <a:pos x="23" y="0"/>
                    </a:cxn>
                  </a:cxnLst>
                  <a:rect l="0" t="0" r="r" b="b"/>
                  <a:pathLst>
                    <a:path w="24" h="49">
                      <a:moveTo>
                        <a:pt x="23" y="0"/>
                      </a:moveTo>
                      <a:lnTo>
                        <a:pt x="5" y="7"/>
                      </a:lnTo>
                      <a:lnTo>
                        <a:pt x="0" y="23"/>
                      </a:lnTo>
                      <a:lnTo>
                        <a:pt x="5" y="40"/>
                      </a:lnTo>
                      <a:lnTo>
                        <a:pt x="23" y="48"/>
                      </a:lnTo>
                      <a:lnTo>
                        <a:pt x="23"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2" name="Freeform 31"/>
                <p:cNvSpPr/>
                <p:nvPr/>
              </p:nvSpPr>
              <p:spPr bwMode="auto">
                <a:xfrm>
                  <a:off x="2074" y="2341"/>
                  <a:ext cx="29" cy="47"/>
                </a:xfrm>
                <a:custGeom>
                  <a:avLst/>
                  <a:gdLst/>
                  <a:ahLst/>
                  <a:cxnLst>
                    <a:cxn ang="0">
                      <a:pos x="17" y="0"/>
                    </a:cxn>
                    <a:cxn ang="0">
                      <a:pos x="1" y="11"/>
                    </a:cxn>
                    <a:cxn ang="0">
                      <a:pos x="0" y="28"/>
                    </a:cxn>
                    <a:cxn ang="0">
                      <a:pos x="9" y="44"/>
                    </a:cxn>
                    <a:cxn ang="0">
                      <a:pos x="28" y="46"/>
                    </a:cxn>
                    <a:cxn ang="0">
                      <a:pos x="17" y="0"/>
                    </a:cxn>
                  </a:cxnLst>
                  <a:rect l="0" t="0" r="r" b="b"/>
                  <a:pathLst>
                    <a:path w="29" h="47">
                      <a:moveTo>
                        <a:pt x="17" y="0"/>
                      </a:moveTo>
                      <a:lnTo>
                        <a:pt x="1" y="11"/>
                      </a:lnTo>
                      <a:lnTo>
                        <a:pt x="0" y="28"/>
                      </a:lnTo>
                      <a:lnTo>
                        <a:pt x="9" y="44"/>
                      </a:lnTo>
                      <a:lnTo>
                        <a:pt x="28" y="46"/>
                      </a:lnTo>
                      <a:lnTo>
                        <a:pt x="17"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3" name="Freeform 32"/>
                <p:cNvSpPr/>
                <p:nvPr/>
              </p:nvSpPr>
              <p:spPr bwMode="auto">
                <a:xfrm>
                  <a:off x="2091" y="2208"/>
                  <a:ext cx="574" cy="180"/>
                </a:xfrm>
                <a:custGeom>
                  <a:avLst/>
                  <a:gdLst/>
                  <a:ahLst/>
                  <a:cxnLst>
                    <a:cxn ang="0">
                      <a:pos x="550" y="48"/>
                    </a:cxn>
                    <a:cxn ang="0">
                      <a:pos x="544" y="0"/>
                    </a:cxn>
                    <a:cxn ang="0">
                      <a:pos x="0" y="133"/>
                    </a:cxn>
                    <a:cxn ang="0">
                      <a:pos x="11" y="179"/>
                    </a:cxn>
                    <a:cxn ang="0">
                      <a:pos x="555" y="46"/>
                    </a:cxn>
                    <a:cxn ang="0">
                      <a:pos x="550" y="0"/>
                    </a:cxn>
                    <a:cxn ang="0">
                      <a:pos x="555" y="46"/>
                    </a:cxn>
                    <a:cxn ang="0">
                      <a:pos x="571" y="35"/>
                    </a:cxn>
                    <a:cxn ang="0">
                      <a:pos x="573" y="18"/>
                    </a:cxn>
                    <a:cxn ang="0">
                      <a:pos x="563" y="4"/>
                    </a:cxn>
                    <a:cxn ang="0">
                      <a:pos x="544" y="0"/>
                    </a:cxn>
                    <a:cxn ang="0">
                      <a:pos x="550" y="48"/>
                    </a:cxn>
                  </a:cxnLst>
                  <a:rect l="0" t="0" r="r" b="b"/>
                  <a:pathLst>
                    <a:path w="574" h="180">
                      <a:moveTo>
                        <a:pt x="550" y="48"/>
                      </a:moveTo>
                      <a:lnTo>
                        <a:pt x="544" y="0"/>
                      </a:lnTo>
                      <a:lnTo>
                        <a:pt x="0" y="133"/>
                      </a:lnTo>
                      <a:lnTo>
                        <a:pt x="11" y="179"/>
                      </a:lnTo>
                      <a:lnTo>
                        <a:pt x="555" y="46"/>
                      </a:lnTo>
                      <a:lnTo>
                        <a:pt x="550" y="0"/>
                      </a:lnTo>
                      <a:lnTo>
                        <a:pt x="555" y="46"/>
                      </a:lnTo>
                      <a:lnTo>
                        <a:pt x="571" y="35"/>
                      </a:lnTo>
                      <a:lnTo>
                        <a:pt x="573" y="18"/>
                      </a:lnTo>
                      <a:lnTo>
                        <a:pt x="563" y="4"/>
                      </a:lnTo>
                      <a:lnTo>
                        <a:pt x="544" y="0"/>
                      </a:lnTo>
                      <a:lnTo>
                        <a:pt x="550" y="48"/>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4" name="Freeform 33"/>
                <p:cNvSpPr/>
                <p:nvPr/>
              </p:nvSpPr>
              <p:spPr bwMode="auto">
                <a:xfrm>
                  <a:off x="2097" y="2208"/>
                  <a:ext cx="545" cy="49"/>
                </a:xfrm>
                <a:custGeom>
                  <a:avLst/>
                  <a:gdLst/>
                  <a:ahLst/>
                  <a:cxnLst>
                    <a:cxn ang="0">
                      <a:pos x="0" y="23"/>
                    </a:cxn>
                    <a:cxn ang="0">
                      <a:pos x="0" y="48"/>
                    </a:cxn>
                    <a:cxn ang="0">
                      <a:pos x="544" y="48"/>
                    </a:cxn>
                    <a:cxn ang="0">
                      <a:pos x="544" y="0"/>
                    </a:cxn>
                    <a:cxn ang="0">
                      <a:pos x="0" y="0"/>
                    </a:cxn>
                    <a:cxn ang="0">
                      <a:pos x="0" y="23"/>
                    </a:cxn>
                  </a:cxnLst>
                  <a:rect l="0" t="0" r="r" b="b"/>
                  <a:pathLst>
                    <a:path w="545" h="49">
                      <a:moveTo>
                        <a:pt x="0" y="23"/>
                      </a:moveTo>
                      <a:lnTo>
                        <a:pt x="0" y="48"/>
                      </a:lnTo>
                      <a:lnTo>
                        <a:pt x="544" y="48"/>
                      </a:lnTo>
                      <a:lnTo>
                        <a:pt x="544" y="0"/>
                      </a:lnTo>
                      <a:lnTo>
                        <a:pt x="0" y="0"/>
                      </a:lnTo>
                      <a:lnTo>
                        <a:pt x="0" y="23"/>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5" name="Freeform 34"/>
                <p:cNvSpPr/>
                <p:nvPr/>
              </p:nvSpPr>
              <p:spPr bwMode="auto">
                <a:xfrm>
                  <a:off x="2074" y="2208"/>
                  <a:ext cx="24" cy="49"/>
                </a:xfrm>
                <a:custGeom>
                  <a:avLst/>
                  <a:gdLst/>
                  <a:ahLst/>
                  <a:cxnLst>
                    <a:cxn ang="0">
                      <a:pos x="23" y="0"/>
                    </a:cxn>
                    <a:cxn ang="0">
                      <a:pos x="5" y="6"/>
                    </a:cxn>
                    <a:cxn ang="0">
                      <a:pos x="0" y="23"/>
                    </a:cxn>
                    <a:cxn ang="0">
                      <a:pos x="5" y="41"/>
                    </a:cxn>
                    <a:cxn ang="0">
                      <a:pos x="23" y="48"/>
                    </a:cxn>
                    <a:cxn ang="0">
                      <a:pos x="23" y="0"/>
                    </a:cxn>
                  </a:cxnLst>
                  <a:rect l="0" t="0" r="r" b="b"/>
                  <a:pathLst>
                    <a:path w="24" h="49">
                      <a:moveTo>
                        <a:pt x="23" y="0"/>
                      </a:moveTo>
                      <a:lnTo>
                        <a:pt x="5" y="6"/>
                      </a:lnTo>
                      <a:lnTo>
                        <a:pt x="0" y="23"/>
                      </a:lnTo>
                      <a:lnTo>
                        <a:pt x="5" y="41"/>
                      </a:lnTo>
                      <a:lnTo>
                        <a:pt x="23" y="48"/>
                      </a:lnTo>
                      <a:lnTo>
                        <a:pt x="23"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6" name="Freeform 35"/>
                <p:cNvSpPr/>
                <p:nvPr/>
              </p:nvSpPr>
              <p:spPr bwMode="auto">
                <a:xfrm>
                  <a:off x="2351" y="2467"/>
                  <a:ext cx="49" cy="26"/>
                </a:xfrm>
                <a:custGeom>
                  <a:avLst/>
                  <a:gdLst/>
                  <a:ahLst/>
                  <a:cxnLst>
                    <a:cxn ang="0">
                      <a:pos x="0" y="0"/>
                    </a:cxn>
                    <a:cxn ang="0">
                      <a:pos x="8" y="19"/>
                    </a:cxn>
                    <a:cxn ang="0">
                      <a:pos x="25" y="25"/>
                    </a:cxn>
                    <a:cxn ang="0">
                      <a:pos x="41" y="19"/>
                    </a:cxn>
                    <a:cxn ang="0">
                      <a:pos x="48" y="0"/>
                    </a:cxn>
                    <a:cxn ang="0">
                      <a:pos x="0" y="0"/>
                    </a:cxn>
                  </a:cxnLst>
                  <a:rect l="0" t="0" r="r" b="b"/>
                  <a:pathLst>
                    <a:path w="49" h="26">
                      <a:moveTo>
                        <a:pt x="0" y="0"/>
                      </a:moveTo>
                      <a:lnTo>
                        <a:pt x="8" y="19"/>
                      </a:lnTo>
                      <a:lnTo>
                        <a:pt x="25" y="25"/>
                      </a:lnTo>
                      <a:lnTo>
                        <a:pt x="41" y="19"/>
                      </a:lnTo>
                      <a:lnTo>
                        <a:pt x="48" y="0"/>
                      </a:lnTo>
                      <a:lnTo>
                        <a:pt x="0"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7" name="Freeform 36"/>
                <p:cNvSpPr/>
                <p:nvPr/>
              </p:nvSpPr>
              <p:spPr bwMode="auto">
                <a:xfrm>
                  <a:off x="2351" y="2341"/>
                  <a:ext cx="49" cy="127"/>
                </a:xfrm>
                <a:custGeom>
                  <a:avLst/>
                  <a:gdLst/>
                  <a:ahLst/>
                  <a:cxnLst>
                    <a:cxn ang="0">
                      <a:pos x="25" y="47"/>
                    </a:cxn>
                    <a:cxn ang="0">
                      <a:pos x="0" y="23"/>
                    </a:cxn>
                    <a:cxn ang="0">
                      <a:pos x="0" y="126"/>
                    </a:cxn>
                    <a:cxn ang="0">
                      <a:pos x="48" y="126"/>
                    </a:cxn>
                    <a:cxn ang="0">
                      <a:pos x="48" y="23"/>
                    </a:cxn>
                    <a:cxn ang="0">
                      <a:pos x="25" y="0"/>
                    </a:cxn>
                    <a:cxn ang="0">
                      <a:pos x="48" y="23"/>
                    </a:cxn>
                    <a:cxn ang="0">
                      <a:pos x="43" y="5"/>
                    </a:cxn>
                    <a:cxn ang="0">
                      <a:pos x="25" y="0"/>
                    </a:cxn>
                    <a:cxn ang="0">
                      <a:pos x="8" y="5"/>
                    </a:cxn>
                    <a:cxn ang="0">
                      <a:pos x="0" y="23"/>
                    </a:cxn>
                    <a:cxn ang="0">
                      <a:pos x="25" y="47"/>
                    </a:cxn>
                  </a:cxnLst>
                  <a:rect l="0" t="0" r="r" b="b"/>
                  <a:pathLst>
                    <a:path w="49" h="127">
                      <a:moveTo>
                        <a:pt x="25" y="47"/>
                      </a:moveTo>
                      <a:lnTo>
                        <a:pt x="0" y="23"/>
                      </a:lnTo>
                      <a:lnTo>
                        <a:pt x="0" y="126"/>
                      </a:lnTo>
                      <a:lnTo>
                        <a:pt x="48" y="126"/>
                      </a:lnTo>
                      <a:lnTo>
                        <a:pt x="48" y="23"/>
                      </a:lnTo>
                      <a:lnTo>
                        <a:pt x="25" y="0"/>
                      </a:lnTo>
                      <a:lnTo>
                        <a:pt x="48" y="23"/>
                      </a:lnTo>
                      <a:lnTo>
                        <a:pt x="43" y="5"/>
                      </a:lnTo>
                      <a:lnTo>
                        <a:pt x="25" y="0"/>
                      </a:lnTo>
                      <a:lnTo>
                        <a:pt x="8" y="5"/>
                      </a:lnTo>
                      <a:lnTo>
                        <a:pt x="0" y="23"/>
                      </a:lnTo>
                      <a:lnTo>
                        <a:pt x="25" y="47"/>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8" name="Freeform 37"/>
                <p:cNvSpPr/>
                <p:nvPr/>
              </p:nvSpPr>
              <p:spPr bwMode="auto">
                <a:xfrm>
                  <a:off x="2097" y="2341"/>
                  <a:ext cx="280" cy="48"/>
                </a:xfrm>
                <a:custGeom>
                  <a:avLst/>
                  <a:gdLst/>
                  <a:ahLst/>
                  <a:cxnLst>
                    <a:cxn ang="0">
                      <a:pos x="0" y="23"/>
                    </a:cxn>
                    <a:cxn ang="0">
                      <a:pos x="0" y="47"/>
                    </a:cxn>
                    <a:cxn ang="0">
                      <a:pos x="279" y="47"/>
                    </a:cxn>
                    <a:cxn ang="0">
                      <a:pos x="279" y="0"/>
                    </a:cxn>
                    <a:cxn ang="0">
                      <a:pos x="0" y="0"/>
                    </a:cxn>
                    <a:cxn ang="0">
                      <a:pos x="0" y="23"/>
                    </a:cxn>
                  </a:cxnLst>
                  <a:rect l="0" t="0" r="r" b="b"/>
                  <a:pathLst>
                    <a:path w="280" h="48">
                      <a:moveTo>
                        <a:pt x="0" y="23"/>
                      </a:moveTo>
                      <a:lnTo>
                        <a:pt x="0" y="47"/>
                      </a:lnTo>
                      <a:lnTo>
                        <a:pt x="279" y="47"/>
                      </a:lnTo>
                      <a:lnTo>
                        <a:pt x="279" y="0"/>
                      </a:lnTo>
                      <a:lnTo>
                        <a:pt x="0" y="0"/>
                      </a:lnTo>
                      <a:lnTo>
                        <a:pt x="0" y="23"/>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9" name="Freeform 38"/>
                <p:cNvSpPr/>
                <p:nvPr/>
              </p:nvSpPr>
              <p:spPr bwMode="auto">
                <a:xfrm>
                  <a:off x="2074" y="2341"/>
                  <a:ext cx="24" cy="48"/>
                </a:xfrm>
                <a:custGeom>
                  <a:avLst/>
                  <a:gdLst/>
                  <a:ahLst/>
                  <a:cxnLst>
                    <a:cxn ang="0">
                      <a:pos x="23" y="0"/>
                    </a:cxn>
                    <a:cxn ang="0">
                      <a:pos x="5" y="7"/>
                    </a:cxn>
                    <a:cxn ang="0">
                      <a:pos x="0" y="23"/>
                    </a:cxn>
                    <a:cxn ang="0">
                      <a:pos x="5" y="40"/>
                    </a:cxn>
                    <a:cxn ang="0">
                      <a:pos x="23" y="47"/>
                    </a:cxn>
                    <a:cxn ang="0">
                      <a:pos x="23" y="0"/>
                    </a:cxn>
                  </a:cxnLst>
                  <a:rect l="0" t="0" r="r" b="b"/>
                  <a:pathLst>
                    <a:path w="24" h="48">
                      <a:moveTo>
                        <a:pt x="23" y="0"/>
                      </a:moveTo>
                      <a:lnTo>
                        <a:pt x="5" y="7"/>
                      </a:lnTo>
                      <a:lnTo>
                        <a:pt x="0" y="23"/>
                      </a:lnTo>
                      <a:lnTo>
                        <a:pt x="5" y="40"/>
                      </a:lnTo>
                      <a:lnTo>
                        <a:pt x="23" y="47"/>
                      </a:lnTo>
                      <a:lnTo>
                        <a:pt x="23"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grpSp>
            <p:nvGrpSpPr>
              <p:cNvPr id="125" name="Group 58"/>
              <p:cNvGrpSpPr/>
              <p:nvPr/>
            </p:nvGrpSpPr>
            <p:grpSpPr bwMode="auto">
              <a:xfrm>
                <a:off x="2034" y="1314"/>
                <a:ext cx="609" cy="1179"/>
                <a:chOff x="2034" y="1314"/>
                <a:chExt cx="609" cy="1179"/>
              </a:xfrm>
            </p:grpSpPr>
            <p:sp>
              <p:nvSpPr>
                <p:cNvPr id="126" name="Line 40"/>
                <p:cNvSpPr>
                  <a:spLocks noChangeShapeType="1"/>
                </p:cNvSpPr>
                <p:nvPr/>
              </p:nvSpPr>
              <p:spPr bwMode="auto">
                <a:xfrm>
                  <a:off x="2100" y="1446"/>
                  <a:ext cx="543" cy="0"/>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7" name="Line 41"/>
                <p:cNvSpPr>
                  <a:spLocks noChangeShapeType="1"/>
                </p:cNvSpPr>
                <p:nvPr/>
              </p:nvSpPr>
              <p:spPr bwMode="auto">
                <a:xfrm flipH="1">
                  <a:off x="2094" y="1446"/>
                  <a:ext cx="546" cy="129"/>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8" name="Line 42"/>
                <p:cNvSpPr>
                  <a:spLocks noChangeShapeType="1"/>
                </p:cNvSpPr>
                <p:nvPr/>
              </p:nvSpPr>
              <p:spPr bwMode="auto">
                <a:xfrm>
                  <a:off x="2100" y="1575"/>
                  <a:ext cx="543" cy="0"/>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9" name="Line 43"/>
                <p:cNvSpPr>
                  <a:spLocks noChangeShapeType="1"/>
                </p:cNvSpPr>
                <p:nvPr/>
              </p:nvSpPr>
              <p:spPr bwMode="auto">
                <a:xfrm flipH="1">
                  <a:off x="2094" y="1579"/>
                  <a:ext cx="546" cy="129"/>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0" name="Line 44"/>
                <p:cNvSpPr>
                  <a:spLocks noChangeShapeType="1"/>
                </p:cNvSpPr>
                <p:nvPr/>
              </p:nvSpPr>
              <p:spPr bwMode="auto">
                <a:xfrm>
                  <a:off x="2100" y="1708"/>
                  <a:ext cx="543" cy="0"/>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1" name="Line 45"/>
                <p:cNvSpPr>
                  <a:spLocks noChangeShapeType="1"/>
                </p:cNvSpPr>
                <p:nvPr/>
              </p:nvSpPr>
              <p:spPr bwMode="auto">
                <a:xfrm flipH="1">
                  <a:off x="2094" y="1708"/>
                  <a:ext cx="546" cy="129"/>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2" name="Line 46"/>
                <p:cNvSpPr>
                  <a:spLocks noChangeShapeType="1"/>
                </p:cNvSpPr>
                <p:nvPr/>
              </p:nvSpPr>
              <p:spPr bwMode="auto">
                <a:xfrm>
                  <a:off x="2100" y="1840"/>
                  <a:ext cx="543" cy="0"/>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3" name="Line 47"/>
                <p:cNvSpPr>
                  <a:spLocks noChangeShapeType="1"/>
                </p:cNvSpPr>
                <p:nvPr/>
              </p:nvSpPr>
              <p:spPr bwMode="auto">
                <a:xfrm flipH="1">
                  <a:off x="2094" y="1841"/>
                  <a:ext cx="546" cy="129"/>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4" name="Line 48"/>
                <p:cNvSpPr>
                  <a:spLocks noChangeShapeType="1"/>
                </p:cNvSpPr>
                <p:nvPr/>
              </p:nvSpPr>
              <p:spPr bwMode="auto">
                <a:xfrm>
                  <a:off x="2100" y="1971"/>
                  <a:ext cx="543" cy="0"/>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5" name="Line 49"/>
                <p:cNvSpPr>
                  <a:spLocks noChangeShapeType="1"/>
                </p:cNvSpPr>
                <p:nvPr/>
              </p:nvSpPr>
              <p:spPr bwMode="auto">
                <a:xfrm flipH="1">
                  <a:off x="2094" y="1971"/>
                  <a:ext cx="546" cy="129"/>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6" name="Line 50"/>
                <p:cNvSpPr>
                  <a:spLocks noChangeShapeType="1"/>
                </p:cNvSpPr>
                <p:nvPr/>
              </p:nvSpPr>
              <p:spPr bwMode="auto">
                <a:xfrm>
                  <a:off x="2100" y="2100"/>
                  <a:ext cx="543" cy="0"/>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7" name="Line 51"/>
                <p:cNvSpPr>
                  <a:spLocks noChangeShapeType="1"/>
                </p:cNvSpPr>
                <p:nvPr/>
              </p:nvSpPr>
              <p:spPr bwMode="auto">
                <a:xfrm flipH="1">
                  <a:off x="2094" y="2100"/>
                  <a:ext cx="546" cy="129"/>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8" name="Line 52"/>
                <p:cNvSpPr>
                  <a:spLocks noChangeShapeType="1"/>
                </p:cNvSpPr>
                <p:nvPr/>
              </p:nvSpPr>
              <p:spPr bwMode="auto">
                <a:xfrm>
                  <a:off x="2100" y="2229"/>
                  <a:ext cx="543" cy="0"/>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9" name="Line 53"/>
                <p:cNvSpPr>
                  <a:spLocks noChangeShapeType="1"/>
                </p:cNvSpPr>
                <p:nvPr/>
              </p:nvSpPr>
              <p:spPr bwMode="auto">
                <a:xfrm flipH="1">
                  <a:off x="2094" y="2233"/>
                  <a:ext cx="546" cy="129"/>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0" name="Line 54"/>
                <p:cNvSpPr>
                  <a:spLocks noChangeShapeType="1"/>
                </p:cNvSpPr>
                <p:nvPr/>
              </p:nvSpPr>
              <p:spPr bwMode="auto">
                <a:xfrm>
                  <a:off x="2097" y="2367"/>
                  <a:ext cx="279" cy="0"/>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1" name="Line 55"/>
                <p:cNvSpPr>
                  <a:spLocks noChangeShapeType="1"/>
                </p:cNvSpPr>
                <p:nvPr/>
              </p:nvSpPr>
              <p:spPr bwMode="auto">
                <a:xfrm>
                  <a:off x="2034" y="1314"/>
                  <a:ext cx="609" cy="0"/>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微软雅黑" panose="020B0503020204020204" pitchFamily="34" charset="-122"/>
                    <a:ea typeface="微软雅黑" panose="020B0503020204020204" pitchFamily="34" charset="-122"/>
                  </a:endParaRPr>
                </a:p>
              </p:txBody>
            </p:sp>
            <p:sp>
              <p:nvSpPr>
                <p:cNvPr id="142" name="Line 56"/>
                <p:cNvSpPr>
                  <a:spLocks noChangeShapeType="1"/>
                </p:cNvSpPr>
                <p:nvPr/>
              </p:nvSpPr>
              <p:spPr bwMode="auto">
                <a:xfrm flipH="1">
                  <a:off x="2094" y="1314"/>
                  <a:ext cx="546" cy="129"/>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3" name="Line 57"/>
                <p:cNvSpPr>
                  <a:spLocks noChangeShapeType="1"/>
                </p:cNvSpPr>
                <p:nvPr/>
              </p:nvSpPr>
              <p:spPr bwMode="auto">
                <a:xfrm>
                  <a:off x="2376" y="2360"/>
                  <a:ext cx="0" cy="133"/>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grpSp>
        <p:sp>
          <p:nvSpPr>
            <p:cNvPr id="16" name="Rectangle 60"/>
            <p:cNvSpPr>
              <a:spLocks noChangeArrowheads="1"/>
            </p:cNvSpPr>
            <p:nvPr/>
          </p:nvSpPr>
          <p:spPr bwMode="auto">
            <a:xfrm>
              <a:off x="4729935" y="6047385"/>
              <a:ext cx="2797240" cy="423995"/>
            </a:xfrm>
            <a:prstGeom prst="rect">
              <a:avLst/>
            </a:prstGeom>
            <a:noFill/>
            <a:ln w="9525">
              <a:noFill/>
              <a:miter lim="800000"/>
            </a:ln>
            <a:effectLst/>
          </p:spPr>
          <p:txBody>
            <a:bodyPr wrap="none" lIns="92075" tIns="46038" rIns="92075" bIns="4603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62000"/>
              <a:r>
                <a:rPr lang="zh-CN" altLang="en-US" sz="1600" dirty="0">
                  <a:latin typeface="微软雅黑" panose="020B0503020204020204" pitchFamily="34" charset="-122"/>
                  <a:ea typeface="微软雅黑" panose="020B0503020204020204" pitchFamily="34" charset="-122"/>
                </a:rPr>
                <a:t>干净氮气，可回收利用</a:t>
              </a:r>
              <a:endParaRPr lang="en-GB" sz="1600" dirty="0">
                <a:latin typeface="微软雅黑" panose="020B0503020204020204" pitchFamily="34" charset="-122"/>
                <a:ea typeface="微软雅黑" panose="020B0503020204020204" pitchFamily="34" charset="-122"/>
              </a:endParaRPr>
            </a:p>
          </p:txBody>
        </p:sp>
        <p:grpSp>
          <p:nvGrpSpPr>
            <p:cNvPr id="17" name="Group 63"/>
            <p:cNvGrpSpPr/>
            <p:nvPr/>
          </p:nvGrpSpPr>
          <p:grpSpPr bwMode="auto">
            <a:xfrm>
              <a:off x="4822042" y="2304061"/>
              <a:ext cx="3848101" cy="1660525"/>
              <a:chOff x="2714" y="1686"/>
              <a:chExt cx="2424" cy="1046"/>
            </a:xfrm>
          </p:grpSpPr>
          <p:sp>
            <p:nvSpPr>
              <p:cNvPr id="121" name="Rectangle 61"/>
              <p:cNvSpPr>
                <a:spLocks noChangeArrowheads="1"/>
              </p:cNvSpPr>
              <p:nvPr/>
            </p:nvSpPr>
            <p:spPr bwMode="auto">
              <a:xfrm>
                <a:off x="3087" y="1821"/>
                <a:ext cx="973" cy="214"/>
              </a:xfrm>
              <a:prstGeom prst="rect">
                <a:avLst/>
              </a:prstGeom>
              <a:noFill/>
              <a:ln w="9525">
                <a:noFill/>
                <a:miter lim="800000"/>
              </a:ln>
              <a:effectLst/>
            </p:spPr>
            <p:txBody>
              <a:bodyPr wrap="none" lIns="92075" tIns="46038" rIns="92075" bIns="4603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62000"/>
                <a:r>
                  <a:rPr lang="en-GB" sz="1600" dirty="0">
                    <a:latin typeface="微软雅黑" panose="020B0503020204020204" pitchFamily="34" charset="-122"/>
                    <a:ea typeface="微软雅黑" panose="020B0503020204020204" pitchFamily="34" charset="-122"/>
                  </a:rPr>
                  <a:t>VOCs</a:t>
                </a:r>
                <a:r>
                  <a:rPr lang="zh-CN" altLang="en-US" sz="1600" dirty="0">
                    <a:latin typeface="微软雅黑" panose="020B0503020204020204" pitchFamily="34" charset="-122"/>
                    <a:ea typeface="微软雅黑" panose="020B0503020204020204" pitchFamily="34" charset="-122"/>
                  </a:rPr>
                  <a:t>工艺尾气</a:t>
                </a:r>
                <a:endParaRPr lang="en-GB" sz="1600" dirty="0">
                  <a:latin typeface="微软雅黑" panose="020B0503020204020204" pitchFamily="34" charset="-122"/>
                  <a:ea typeface="微软雅黑" panose="020B0503020204020204" pitchFamily="34" charset="-122"/>
                </a:endParaRPr>
              </a:p>
            </p:txBody>
          </p:sp>
          <p:sp>
            <p:nvSpPr>
              <p:cNvPr id="122" name="Freeform 62"/>
              <p:cNvSpPr/>
              <p:nvPr/>
            </p:nvSpPr>
            <p:spPr bwMode="auto">
              <a:xfrm>
                <a:off x="2714" y="1686"/>
                <a:ext cx="2424" cy="1046"/>
              </a:xfrm>
              <a:custGeom>
                <a:avLst/>
                <a:gdLst/>
                <a:ahLst/>
                <a:cxnLst>
                  <a:cxn ang="0">
                    <a:pos x="88" y="42"/>
                  </a:cxn>
                  <a:cxn ang="0">
                    <a:pos x="176" y="47"/>
                  </a:cxn>
                  <a:cxn ang="0">
                    <a:pos x="1504" y="49"/>
                  </a:cxn>
                  <a:cxn ang="0">
                    <a:pos x="1599" y="59"/>
                  </a:cxn>
                  <a:cxn ang="0">
                    <a:pos x="1690" y="76"/>
                  </a:cxn>
                  <a:cxn ang="0">
                    <a:pos x="1780" y="105"/>
                  </a:cxn>
                  <a:cxn ang="0">
                    <a:pos x="1864" y="139"/>
                  </a:cxn>
                  <a:cxn ang="0">
                    <a:pos x="1944" y="183"/>
                  </a:cxn>
                  <a:cxn ang="0">
                    <a:pos x="2023" y="235"/>
                  </a:cxn>
                  <a:cxn ang="0">
                    <a:pos x="2094" y="293"/>
                  </a:cxn>
                  <a:cxn ang="0">
                    <a:pos x="2159" y="360"/>
                  </a:cxn>
                  <a:cxn ang="0">
                    <a:pos x="2220" y="432"/>
                  </a:cxn>
                  <a:cxn ang="0">
                    <a:pos x="2272" y="511"/>
                  </a:cxn>
                  <a:cxn ang="0">
                    <a:pos x="2320" y="595"/>
                  </a:cxn>
                  <a:cxn ang="0">
                    <a:pos x="2358" y="687"/>
                  </a:cxn>
                  <a:cxn ang="0">
                    <a:pos x="2387" y="783"/>
                  </a:cxn>
                  <a:cxn ang="0">
                    <a:pos x="2408" y="882"/>
                  </a:cxn>
                  <a:cxn ang="0">
                    <a:pos x="2421" y="990"/>
                  </a:cxn>
                  <a:cxn ang="0">
                    <a:pos x="2343" y="1045"/>
                  </a:cxn>
                  <a:cxn ang="0">
                    <a:pos x="2333" y="944"/>
                  </a:cxn>
                  <a:cxn ang="0">
                    <a:pos x="2316" y="846"/>
                  </a:cxn>
                  <a:cxn ang="0">
                    <a:pos x="2289" y="752"/>
                  </a:cxn>
                  <a:cxn ang="0">
                    <a:pos x="2255" y="666"/>
                  </a:cxn>
                  <a:cxn ang="0">
                    <a:pos x="2211" y="584"/>
                  </a:cxn>
                  <a:cxn ang="0">
                    <a:pos x="2163" y="509"/>
                  </a:cxn>
                  <a:cxn ang="0">
                    <a:pos x="2107" y="438"/>
                  </a:cxn>
                  <a:cxn ang="0">
                    <a:pos x="2046" y="375"/>
                  </a:cxn>
                  <a:cxn ang="0">
                    <a:pos x="1981" y="319"/>
                  </a:cxn>
                  <a:cxn ang="0">
                    <a:pos x="1912" y="268"/>
                  </a:cxn>
                  <a:cxn ang="0">
                    <a:pos x="1839" y="226"/>
                  </a:cxn>
                  <a:cxn ang="0">
                    <a:pos x="1764" y="189"/>
                  </a:cxn>
                  <a:cxn ang="0">
                    <a:pos x="1688" y="160"/>
                  </a:cxn>
                  <a:cxn ang="0">
                    <a:pos x="1611" y="141"/>
                  </a:cxn>
                  <a:cxn ang="0">
                    <a:pos x="1534" y="128"/>
                  </a:cxn>
                  <a:cxn ang="0">
                    <a:pos x="1458" y="124"/>
                  </a:cxn>
                  <a:cxn ang="0">
                    <a:pos x="176" y="168"/>
                  </a:cxn>
                  <a:cxn ang="0">
                    <a:pos x="0" y="84"/>
                  </a:cxn>
                </a:cxnLst>
                <a:rect l="0" t="0" r="r" b="b"/>
                <a:pathLst>
                  <a:path w="2424" h="1046">
                    <a:moveTo>
                      <a:pt x="0" y="84"/>
                    </a:moveTo>
                    <a:lnTo>
                      <a:pt x="88" y="42"/>
                    </a:lnTo>
                    <a:lnTo>
                      <a:pt x="176" y="0"/>
                    </a:lnTo>
                    <a:lnTo>
                      <a:pt x="176" y="47"/>
                    </a:lnTo>
                    <a:lnTo>
                      <a:pt x="1458" y="47"/>
                    </a:lnTo>
                    <a:lnTo>
                      <a:pt x="1504" y="49"/>
                    </a:lnTo>
                    <a:lnTo>
                      <a:pt x="1552" y="53"/>
                    </a:lnTo>
                    <a:lnTo>
                      <a:pt x="1599" y="59"/>
                    </a:lnTo>
                    <a:lnTo>
                      <a:pt x="1645" y="67"/>
                    </a:lnTo>
                    <a:lnTo>
                      <a:pt x="1690" y="76"/>
                    </a:lnTo>
                    <a:lnTo>
                      <a:pt x="1736" y="90"/>
                    </a:lnTo>
                    <a:lnTo>
                      <a:pt x="1780" y="105"/>
                    </a:lnTo>
                    <a:lnTo>
                      <a:pt x="1822" y="120"/>
                    </a:lnTo>
                    <a:lnTo>
                      <a:pt x="1864" y="139"/>
                    </a:lnTo>
                    <a:lnTo>
                      <a:pt x="1906" y="160"/>
                    </a:lnTo>
                    <a:lnTo>
                      <a:pt x="1944" y="183"/>
                    </a:lnTo>
                    <a:lnTo>
                      <a:pt x="1985" y="208"/>
                    </a:lnTo>
                    <a:lnTo>
                      <a:pt x="2023" y="235"/>
                    </a:lnTo>
                    <a:lnTo>
                      <a:pt x="2059" y="264"/>
                    </a:lnTo>
                    <a:lnTo>
                      <a:pt x="2094" y="293"/>
                    </a:lnTo>
                    <a:lnTo>
                      <a:pt x="2128" y="325"/>
                    </a:lnTo>
                    <a:lnTo>
                      <a:pt x="2159" y="360"/>
                    </a:lnTo>
                    <a:lnTo>
                      <a:pt x="2190" y="394"/>
                    </a:lnTo>
                    <a:lnTo>
                      <a:pt x="2220" y="432"/>
                    </a:lnTo>
                    <a:lnTo>
                      <a:pt x="2247" y="471"/>
                    </a:lnTo>
                    <a:lnTo>
                      <a:pt x="2272" y="511"/>
                    </a:lnTo>
                    <a:lnTo>
                      <a:pt x="2297" y="553"/>
                    </a:lnTo>
                    <a:lnTo>
                      <a:pt x="2320" y="595"/>
                    </a:lnTo>
                    <a:lnTo>
                      <a:pt x="2339" y="641"/>
                    </a:lnTo>
                    <a:lnTo>
                      <a:pt x="2358" y="687"/>
                    </a:lnTo>
                    <a:lnTo>
                      <a:pt x="2374" y="733"/>
                    </a:lnTo>
                    <a:lnTo>
                      <a:pt x="2387" y="783"/>
                    </a:lnTo>
                    <a:lnTo>
                      <a:pt x="2398" y="833"/>
                    </a:lnTo>
                    <a:lnTo>
                      <a:pt x="2408" y="882"/>
                    </a:lnTo>
                    <a:lnTo>
                      <a:pt x="2416" y="936"/>
                    </a:lnTo>
                    <a:lnTo>
                      <a:pt x="2421" y="990"/>
                    </a:lnTo>
                    <a:lnTo>
                      <a:pt x="2423" y="1043"/>
                    </a:lnTo>
                    <a:lnTo>
                      <a:pt x="2343" y="1045"/>
                    </a:lnTo>
                    <a:lnTo>
                      <a:pt x="2339" y="994"/>
                    </a:lnTo>
                    <a:lnTo>
                      <a:pt x="2333" y="944"/>
                    </a:lnTo>
                    <a:lnTo>
                      <a:pt x="2326" y="894"/>
                    </a:lnTo>
                    <a:lnTo>
                      <a:pt x="2316" y="846"/>
                    </a:lnTo>
                    <a:lnTo>
                      <a:pt x="2305" y="798"/>
                    </a:lnTo>
                    <a:lnTo>
                      <a:pt x="2289" y="752"/>
                    </a:lnTo>
                    <a:lnTo>
                      <a:pt x="2272" y="708"/>
                    </a:lnTo>
                    <a:lnTo>
                      <a:pt x="2255" y="666"/>
                    </a:lnTo>
                    <a:lnTo>
                      <a:pt x="2234" y="624"/>
                    </a:lnTo>
                    <a:lnTo>
                      <a:pt x="2211" y="584"/>
                    </a:lnTo>
                    <a:lnTo>
                      <a:pt x="2188" y="545"/>
                    </a:lnTo>
                    <a:lnTo>
                      <a:pt x="2163" y="509"/>
                    </a:lnTo>
                    <a:lnTo>
                      <a:pt x="2134" y="473"/>
                    </a:lnTo>
                    <a:lnTo>
                      <a:pt x="2107" y="438"/>
                    </a:lnTo>
                    <a:lnTo>
                      <a:pt x="2077" y="406"/>
                    </a:lnTo>
                    <a:lnTo>
                      <a:pt x="2046" y="375"/>
                    </a:lnTo>
                    <a:lnTo>
                      <a:pt x="2013" y="346"/>
                    </a:lnTo>
                    <a:lnTo>
                      <a:pt x="1981" y="319"/>
                    </a:lnTo>
                    <a:lnTo>
                      <a:pt x="1946" y="293"/>
                    </a:lnTo>
                    <a:lnTo>
                      <a:pt x="1912" y="268"/>
                    </a:lnTo>
                    <a:lnTo>
                      <a:pt x="1875" y="247"/>
                    </a:lnTo>
                    <a:lnTo>
                      <a:pt x="1839" y="226"/>
                    </a:lnTo>
                    <a:lnTo>
                      <a:pt x="1803" y="206"/>
                    </a:lnTo>
                    <a:lnTo>
                      <a:pt x="1764" y="189"/>
                    </a:lnTo>
                    <a:lnTo>
                      <a:pt x="1726" y="174"/>
                    </a:lnTo>
                    <a:lnTo>
                      <a:pt x="1688" y="160"/>
                    </a:lnTo>
                    <a:lnTo>
                      <a:pt x="1649" y="149"/>
                    </a:lnTo>
                    <a:lnTo>
                      <a:pt x="1611" y="141"/>
                    </a:lnTo>
                    <a:lnTo>
                      <a:pt x="1573" y="134"/>
                    </a:lnTo>
                    <a:lnTo>
                      <a:pt x="1534" y="128"/>
                    </a:lnTo>
                    <a:lnTo>
                      <a:pt x="1496" y="124"/>
                    </a:lnTo>
                    <a:lnTo>
                      <a:pt x="1458" y="124"/>
                    </a:lnTo>
                    <a:lnTo>
                      <a:pt x="176" y="124"/>
                    </a:lnTo>
                    <a:lnTo>
                      <a:pt x="176" y="168"/>
                    </a:lnTo>
                    <a:lnTo>
                      <a:pt x="88" y="126"/>
                    </a:lnTo>
                    <a:lnTo>
                      <a:pt x="0" y="84"/>
                    </a:lnTo>
                  </a:path>
                </a:pathLst>
              </a:custGeom>
              <a:solidFill>
                <a:srgbClr val="FFC000"/>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grpSp>
          <p:nvGrpSpPr>
            <p:cNvPr id="18" name="Group 82"/>
            <p:cNvGrpSpPr/>
            <p:nvPr/>
          </p:nvGrpSpPr>
          <p:grpSpPr bwMode="auto">
            <a:xfrm>
              <a:off x="1648629" y="1992910"/>
              <a:ext cx="1074737" cy="3244850"/>
              <a:chOff x="715" y="1490"/>
              <a:chExt cx="677" cy="2044"/>
            </a:xfrm>
          </p:grpSpPr>
          <p:sp>
            <p:nvSpPr>
              <p:cNvPr id="103" name="Rectangle 64"/>
              <p:cNvSpPr>
                <a:spLocks noChangeArrowheads="1"/>
              </p:cNvSpPr>
              <p:nvPr/>
            </p:nvSpPr>
            <p:spPr bwMode="auto">
              <a:xfrm>
                <a:off x="722" y="1490"/>
                <a:ext cx="637" cy="214"/>
              </a:xfrm>
              <a:prstGeom prst="rect">
                <a:avLst/>
              </a:prstGeom>
              <a:noFill/>
              <a:ln w="9525">
                <a:noFill/>
                <a:miter lim="800000"/>
              </a:ln>
              <a:effectLst/>
            </p:spPr>
            <p:txBody>
              <a:bodyPr wrap="none" lIns="92075" tIns="46038" rIns="92075" bIns="4603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62000"/>
                <a:r>
                  <a:rPr lang="zh-CN" altLang="en-US" sz="1600" dirty="0">
                    <a:latin typeface="微软雅黑" panose="020B0503020204020204" pitchFamily="34" charset="-122"/>
                    <a:ea typeface="微软雅黑" panose="020B0503020204020204" pitchFamily="34" charset="-122"/>
                  </a:rPr>
                  <a:t>液氮储罐</a:t>
                </a:r>
                <a:endParaRPr lang="en-GB" sz="1600" dirty="0">
                  <a:latin typeface="微软雅黑" panose="020B0503020204020204" pitchFamily="34" charset="-122"/>
                  <a:ea typeface="微软雅黑" panose="020B0503020204020204" pitchFamily="34" charset="-122"/>
                </a:endParaRPr>
              </a:p>
            </p:txBody>
          </p:sp>
          <p:sp>
            <p:nvSpPr>
              <p:cNvPr id="104" name="Freeform 65"/>
              <p:cNvSpPr/>
              <p:nvPr/>
            </p:nvSpPr>
            <p:spPr bwMode="auto">
              <a:xfrm>
                <a:off x="715" y="1792"/>
                <a:ext cx="677" cy="1742"/>
              </a:xfrm>
              <a:custGeom>
                <a:avLst/>
                <a:gdLst/>
                <a:ahLst/>
                <a:cxnLst>
                  <a:cxn ang="0">
                    <a:pos x="6" y="141"/>
                  </a:cxn>
                  <a:cxn ang="0">
                    <a:pos x="27" y="107"/>
                  </a:cxn>
                  <a:cxn ang="0">
                    <a:pos x="57" y="76"/>
                  </a:cxn>
                  <a:cxn ang="0">
                    <a:pos x="96" y="51"/>
                  </a:cxn>
                  <a:cxn ang="0">
                    <a:pos x="142" y="32"/>
                  </a:cxn>
                  <a:cxn ang="0">
                    <a:pos x="194" y="17"/>
                  </a:cxn>
                  <a:cxn ang="0">
                    <a:pos x="249" y="5"/>
                  </a:cxn>
                  <a:cxn ang="0">
                    <a:pos x="308" y="0"/>
                  </a:cxn>
                  <a:cxn ang="0">
                    <a:pos x="368" y="0"/>
                  </a:cxn>
                  <a:cxn ang="0">
                    <a:pos x="425" y="3"/>
                  </a:cxn>
                  <a:cxn ang="0">
                    <a:pos x="481" y="13"/>
                  </a:cxn>
                  <a:cxn ang="0">
                    <a:pos x="533" y="28"/>
                  </a:cxn>
                  <a:cxn ang="0">
                    <a:pos x="579" y="49"/>
                  </a:cxn>
                  <a:cxn ang="0">
                    <a:pos x="619" y="74"/>
                  </a:cxn>
                  <a:cxn ang="0">
                    <a:pos x="650" y="105"/>
                  </a:cxn>
                  <a:cxn ang="0">
                    <a:pos x="671" y="139"/>
                  </a:cxn>
                  <a:cxn ang="0">
                    <a:pos x="676" y="1574"/>
                  </a:cxn>
                  <a:cxn ang="0">
                    <a:pos x="665" y="1612"/>
                  </a:cxn>
                  <a:cxn ang="0">
                    <a:pos x="640" y="1647"/>
                  </a:cxn>
                  <a:cxn ang="0">
                    <a:pos x="605" y="1675"/>
                  </a:cxn>
                  <a:cxn ang="0">
                    <a:pos x="563" y="1698"/>
                  </a:cxn>
                  <a:cxn ang="0">
                    <a:pos x="512" y="1718"/>
                  </a:cxn>
                  <a:cxn ang="0">
                    <a:pos x="456" y="1731"/>
                  </a:cxn>
                  <a:cxn ang="0">
                    <a:pos x="397" y="1739"/>
                  </a:cxn>
                  <a:cxn ang="0">
                    <a:pos x="335" y="1741"/>
                  </a:cxn>
                  <a:cxn ang="0">
                    <a:pos x="274" y="1737"/>
                  </a:cxn>
                  <a:cxn ang="0">
                    <a:pos x="215" y="1729"/>
                  </a:cxn>
                  <a:cxn ang="0">
                    <a:pos x="159" y="1716"/>
                  </a:cxn>
                  <a:cxn ang="0">
                    <a:pos x="109" y="1698"/>
                  </a:cxn>
                  <a:cxn ang="0">
                    <a:pos x="67" y="1675"/>
                  </a:cxn>
                  <a:cxn ang="0">
                    <a:pos x="33" y="1647"/>
                  </a:cxn>
                  <a:cxn ang="0">
                    <a:pos x="10" y="1612"/>
                  </a:cxn>
                  <a:cxn ang="0">
                    <a:pos x="0" y="1574"/>
                  </a:cxn>
                </a:cxnLst>
                <a:rect l="0" t="0" r="r" b="b"/>
                <a:pathLst>
                  <a:path w="677" h="1742">
                    <a:moveTo>
                      <a:pt x="0" y="160"/>
                    </a:moveTo>
                    <a:lnTo>
                      <a:pt x="6" y="141"/>
                    </a:lnTo>
                    <a:lnTo>
                      <a:pt x="15" y="122"/>
                    </a:lnTo>
                    <a:lnTo>
                      <a:pt x="27" y="107"/>
                    </a:lnTo>
                    <a:lnTo>
                      <a:pt x="40" y="92"/>
                    </a:lnTo>
                    <a:lnTo>
                      <a:pt x="57" y="76"/>
                    </a:lnTo>
                    <a:lnTo>
                      <a:pt x="75" y="63"/>
                    </a:lnTo>
                    <a:lnTo>
                      <a:pt x="96" y="51"/>
                    </a:lnTo>
                    <a:lnTo>
                      <a:pt x="119" y="42"/>
                    </a:lnTo>
                    <a:lnTo>
                      <a:pt x="142" y="32"/>
                    </a:lnTo>
                    <a:lnTo>
                      <a:pt x="167" y="23"/>
                    </a:lnTo>
                    <a:lnTo>
                      <a:pt x="194" y="17"/>
                    </a:lnTo>
                    <a:lnTo>
                      <a:pt x="222" y="11"/>
                    </a:lnTo>
                    <a:lnTo>
                      <a:pt x="249" y="5"/>
                    </a:lnTo>
                    <a:lnTo>
                      <a:pt x="278" y="2"/>
                    </a:lnTo>
                    <a:lnTo>
                      <a:pt x="308" y="0"/>
                    </a:lnTo>
                    <a:lnTo>
                      <a:pt x="337" y="0"/>
                    </a:lnTo>
                    <a:lnTo>
                      <a:pt x="368" y="0"/>
                    </a:lnTo>
                    <a:lnTo>
                      <a:pt x="397" y="2"/>
                    </a:lnTo>
                    <a:lnTo>
                      <a:pt x="425" y="3"/>
                    </a:lnTo>
                    <a:lnTo>
                      <a:pt x="454" y="9"/>
                    </a:lnTo>
                    <a:lnTo>
                      <a:pt x="481" y="13"/>
                    </a:lnTo>
                    <a:lnTo>
                      <a:pt x="508" y="21"/>
                    </a:lnTo>
                    <a:lnTo>
                      <a:pt x="533" y="28"/>
                    </a:lnTo>
                    <a:lnTo>
                      <a:pt x="558" y="38"/>
                    </a:lnTo>
                    <a:lnTo>
                      <a:pt x="579" y="49"/>
                    </a:lnTo>
                    <a:lnTo>
                      <a:pt x="600" y="61"/>
                    </a:lnTo>
                    <a:lnTo>
                      <a:pt x="619" y="74"/>
                    </a:lnTo>
                    <a:lnTo>
                      <a:pt x="636" y="88"/>
                    </a:lnTo>
                    <a:lnTo>
                      <a:pt x="650" y="105"/>
                    </a:lnTo>
                    <a:lnTo>
                      <a:pt x="661" y="122"/>
                    </a:lnTo>
                    <a:lnTo>
                      <a:pt x="671" y="139"/>
                    </a:lnTo>
                    <a:lnTo>
                      <a:pt x="676" y="160"/>
                    </a:lnTo>
                    <a:lnTo>
                      <a:pt x="676" y="1574"/>
                    </a:lnTo>
                    <a:lnTo>
                      <a:pt x="673" y="1595"/>
                    </a:lnTo>
                    <a:lnTo>
                      <a:pt x="665" y="1612"/>
                    </a:lnTo>
                    <a:lnTo>
                      <a:pt x="653" y="1631"/>
                    </a:lnTo>
                    <a:lnTo>
                      <a:pt x="640" y="1647"/>
                    </a:lnTo>
                    <a:lnTo>
                      <a:pt x="625" y="1662"/>
                    </a:lnTo>
                    <a:lnTo>
                      <a:pt x="605" y="1675"/>
                    </a:lnTo>
                    <a:lnTo>
                      <a:pt x="584" y="1689"/>
                    </a:lnTo>
                    <a:lnTo>
                      <a:pt x="563" y="1698"/>
                    </a:lnTo>
                    <a:lnTo>
                      <a:pt x="538" y="1708"/>
                    </a:lnTo>
                    <a:lnTo>
                      <a:pt x="512" y="1718"/>
                    </a:lnTo>
                    <a:lnTo>
                      <a:pt x="485" y="1725"/>
                    </a:lnTo>
                    <a:lnTo>
                      <a:pt x="456" y="1731"/>
                    </a:lnTo>
                    <a:lnTo>
                      <a:pt x="427" y="1735"/>
                    </a:lnTo>
                    <a:lnTo>
                      <a:pt x="397" y="1739"/>
                    </a:lnTo>
                    <a:lnTo>
                      <a:pt x="366" y="1741"/>
                    </a:lnTo>
                    <a:lnTo>
                      <a:pt x="335" y="1741"/>
                    </a:lnTo>
                    <a:lnTo>
                      <a:pt x="305" y="1741"/>
                    </a:lnTo>
                    <a:lnTo>
                      <a:pt x="274" y="1737"/>
                    </a:lnTo>
                    <a:lnTo>
                      <a:pt x="243" y="1735"/>
                    </a:lnTo>
                    <a:lnTo>
                      <a:pt x="215" y="1729"/>
                    </a:lnTo>
                    <a:lnTo>
                      <a:pt x="186" y="1723"/>
                    </a:lnTo>
                    <a:lnTo>
                      <a:pt x="159" y="1716"/>
                    </a:lnTo>
                    <a:lnTo>
                      <a:pt x="134" y="1708"/>
                    </a:lnTo>
                    <a:lnTo>
                      <a:pt x="109" y="1698"/>
                    </a:lnTo>
                    <a:lnTo>
                      <a:pt x="86" y="1687"/>
                    </a:lnTo>
                    <a:lnTo>
                      <a:pt x="67" y="1675"/>
                    </a:lnTo>
                    <a:lnTo>
                      <a:pt x="48" y="1662"/>
                    </a:lnTo>
                    <a:lnTo>
                      <a:pt x="33" y="1647"/>
                    </a:lnTo>
                    <a:lnTo>
                      <a:pt x="19" y="1630"/>
                    </a:lnTo>
                    <a:lnTo>
                      <a:pt x="10" y="1612"/>
                    </a:lnTo>
                    <a:lnTo>
                      <a:pt x="4" y="1593"/>
                    </a:lnTo>
                    <a:lnTo>
                      <a:pt x="0" y="1574"/>
                    </a:lnTo>
                    <a:lnTo>
                      <a:pt x="0" y="160"/>
                    </a:lnTo>
                  </a:path>
                </a:pathLst>
              </a:custGeom>
              <a:gradFill rotWithShape="0">
                <a:gsLst>
                  <a:gs pos="0">
                    <a:srgbClr val="CBCBCB"/>
                  </a:gs>
                  <a:gs pos="50000">
                    <a:srgbClr val="CBCBCB">
                      <a:gamma/>
                      <a:tint val="20000"/>
                      <a:invGamma/>
                    </a:srgbClr>
                  </a:gs>
                  <a:gs pos="100000">
                    <a:srgbClr val="CBCBCB"/>
                  </a:gs>
                </a:gsLst>
                <a:lin ang="0" scaled="1"/>
              </a:gradFill>
              <a:ln w="25400" cap="rnd" cmpd="sng">
                <a:solidFill>
                  <a:schemeClr val="tx1"/>
                </a:solidFill>
                <a:prstDash val="solid"/>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nvGrpSpPr>
              <p:cNvPr id="105" name="Group 81"/>
              <p:cNvGrpSpPr/>
              <p:nvPr/>
            </p:nvGrpSpPr>
            <p:grpSpPr bwMode="auto">
              <a:xfrm>
                <a:off x="740" y="2574"/>
                <a:ext cx="627" cy="133"/>
                <a:chOff x="740" y="2574"/>
                <a:chExt cx="627" cy="133"/>
              </a:xfrm>
            </p:grpSpPr>
            <p:sp>
              <p:nvSpPr>
                <p:cNvPr id="106" name="Freeform 66"/>
                <p:cNvSpPr/>
                <p:nvPr/>
              </p:nvSpPr>
              <p:spPr bwMode="auto">
                <a:xfrm>
                  <a:off x="1244" y="2574"/>
                  <a:ext cx="56" cy="55"/>
                </a:xfrm>
                <a:custGeom>
                  <a:avLst/>
                  <a:gdLst/>
                  <a:ahLst/>
                  <a:cxnLst>
                    <a:cxn ang="0">
                      <a:pos x="55" y="0"/>
                    </a:cxn>
                    <a:cxn ang="0">
                      <a:pos x="23" y="54"/>
                    </a:cxn>
                    <a:cxn ang="0">
                      <a:pos x="0" y="54"/>
                    </a:cxn>
                    <a:cxn ang="0">
                      <a:pos x="32" y="0"/>
                    </a:cxn>
                    <a:cxn ang="0">
                      <a:pos x="55" y="0"/>
                    </a:cxn>
                  </a:cxnLst>
                  <a:rect l="0" t="0" r="r" b="b"/>
                  <a:pathLst>
                    <a:path w="56" h="55">
                      <a:moveTo>
                        <a:pt x="55" y="0"/>
                      </a:moveTo>
                      <a:lnTo>
                        <a:pt x="23" y="54"/>
                      </a:lnTo>
                      <a:lnTo>
                        <a:pt x="0" y="54"/>
                      </a:lnTo>
                      <a:lnTo>
                        <a:pt x="32" y="0"/>
                      </a:lnTo>
                      <a:lnTo>
                        <a:pt x="55" y="0"/>
                      </a:lnTo>
                    </a:path>
                  </a:pathLst>
                </a:custGeom>
                <a:solidFill>
                  <a:srgbClr val="00BD17"/>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7" name="Freeform 67"/>
                <p:cNvSpPr/>
                <p:nvPr/>
              </p:nvSpPr>
              <p:spPr bwMode="auto">
                <a:xfrm>
                  <a:off x="1290" y="2609"/>
                  <a:ext cx="24" cy="20"/>
                </a:xfrm>
                <a:custGeom>
                  <a:avLst/>
                  <a:gdLst/>
                  <a:ahLst/>
                  <a:cxnLst>
                    <a:cxn ang="0">
                      <a:pos x="23" y="19"/>
                    </a:cxn>
                    <a:cxn ang="0">
                      <a:pos x="0" y="19"/>
                    </a:cxn>
                    <a:cxn ang="0">
                      <a:pos x="11" y="0"/>
                    </a:cxn>
                    <a:cxn ang="0">
                      <a:pos x="23" y="19"/>
                    </a:cxn>
                  </a:cxnLst>
                  <a:rect l="0" t="0" r="r" b="b"/>
                  <a:pathLst>
                    <a:path w="24" h="20">
                      <a:moveTo>
                        <a:pt x="23" y="19"/>
                      </a:moveTo>
                      <a:lnTo>
                        <a:pt x="0" y="19"/>
                      </a:lnTo>
                      <a:lnTo>
                        <a:pt x="11" y="0"/>
                      </a:lnTo>
                      <a:lnTo>
                        <a:pt x="23" y="19"/>
                      </a:lnTo>
                    </a:path>
                  </a:pathLst>
                </a:custGeom>
                <a:solidFill>
                  <a:srgbClr val="00BD17"/>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8" name="Freeform 68"/>
                <p:cNvSpPr/>
                <p:nvPr/>
              </p:nvSpPr>
              <p:spPr bwMode="auto">
                <a:xfrm>
                  <a:off x="1198" y="2630"/>
                  <a:ext cx="166" cy="76"/>
                </a:xfrm>
                <a:custGeom>
                  <a:avLst/>
                  <a:gdLst/>
                  <a:ahLst/>
                  <a:cxnLst>
                    <a:cxn ang="0">
                      <a:pos x="21" y="0"/>
                    </a:cxn>
                    <a:cxn ang="0">
                      <a:pos x="44" y="0"/>
                    </a:cxn>
                    <a:cxn ang="0">
                      <a:pos x="36" y="17"/>
                    </a:cxn>
                    <a:cxn ang="0">
                      <a:pos x="59" y="17"/>
                    </a:cxn>
                    <a:cxn ang="0">
                      <a:pos x="34" y="55"/>
                    </a:cxn>
                    <a:cxn ang="0">
                      <a:pos x="165" y="55"/>
                    </a:cxn>
                    <a:cxn ang="0">
                      <a:pos x="153" y="73"/>
                    </a:cxn>
                    <a:cxn ang="0">
                      <a:pos x="2" y="75"/>
                    </a:cxn>
                    <a:cxn ang="0">
                      <a:pos x="23" y="36"/>
                    </a:cxn>
                    <a:cxn ang="0">
                      <a:pos x="0" y="36"/>
                    </a:cxn>
                    <a:cxn ang="0">
                      <a:pos x="21" y="0"/>
                    </a:cxn>
                  </a:cxnLst>
                  <a:rect l="0" t="0" r="r" b="b"/>
                  <a:pathLst>
                    <a:path w="166" h="76">
                      <a:moveTo>
                        <a:pt x="21" y="0"/>
                      </a:moveTo>
                      <a:lnTo>
                        <a:pt x="44" y="0"/>
                      </a:lnTo>
                      <a:lnTo>
                        <a:pt x="36" y="17"/>
                      </a:lnTo>
                      <a:lnTo>
                        <a:pt x="59" y="17"/>
                      </a:lnTo>
                      <a:lnTo>
                        <a:pt x="34" y="55"/>
                      </a:lnTo>
                      <a:lnTo>
                        <a:pt x="165" y="55"/>
                      </a:lnTo>
                      <a:lnTo>
                        <a:pt x="153" y="73"/>
                      </a:lnTo>
                      <a:lnTo>
                        <a:pt x="2" y="75"/>
                      </a:lnTo>
                      <a:lnTo>
                        <a:pt x="23" y="36"/>
                      </a:lnTo>
                      <a:lnTo>
                        <a:pt x="0" y="36"/>
                      </a:lnTo>
                      <a:lnTo>
                        <a:pt x="21" y="0"/>
                      </a:lnTo>
                    </a:path>
                  </a:pathLst>
                </a:custGeom>
                <a:solidFill>
                  <a:srgbClr val="00BD17"/>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9" name="Freeform 69"/>
                <p:cNvSpPr/>
                <p:nvPr/>
              </p:nvSpPr>
              <p:spPr bwMode="auto">
                <a:xfrm>
                  <a:off x="1267" y="2647"/>
                  <a:ext cx="70" cy="20"/>
                </a:xfrm>
                <a:custGeom>
                  <a:avLst/>
                  <a:gdLst/>
                  <a:ahLst/>
                  <a:cxnLst>
                    <a:cxn ang="0">
                      <a:pos x="57" y="0"/>
                    </a:cxn>
                    <a:cxn ang="0">
                      <a:pos x="69" y="19"/>
                    </a:cxn>
                    <a:cxn ang="0">
                      <a:pos x="0" y="19"/>
                    </a:cxn>
                    <a:cxn ang="0">
                      <a:pos x="11" y="0"/>
                    </a:cxn>
                    <a:cxn ang="0">
                      <a:pos x="57" y="0"/>
                    </a:cxn>
                  </a:cxnLst>
                  <a:rect l="0" t="0" r="r" b="b"/>
                  <a:pathLst>
                    <a:path w="70" h="20">
                      <a:moveTo>
                        <a:pt x="57" y="0"/>
                      </a:moveTo>
                      <a:lnTo>
                        <a:pt x="69" y="19"/>
                      </a:lnTo>
                      <a:lnTo>
                        <a:pt x="0" y="19"/>
                      </a:lnTo>
                      <a:lnTo>
                        <a:pt x="11" y="0"/>
                      </a:lnTo>
                      <a:lnTo>
                        <a:pt x="57" y="0"/>
                      </a:lnTo>
                    </a:path>
                  </a:pathLst>
                </a:custGeom>
                <a:solidFill>
                  <a:srgbClr val="00BD17"/>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0" name="Freeform 70"/>
                <p:cNvSpPr/>
                <p:nvPr/>
              </p:nvSpPr>
              <p:spPr bwMode="auto">
                <a:xfrm>
                  <a:off x="1347" y="2647"/>
                  <a:ext cx="20" cy="17"/>
                </a:xfrm>
                <a:custGeom>
                  <a:avLst/>
                  <a:gdLst/>
                  <a:ahLst/>
                  <a:cxnLst>
                    <a:cxn ang="0">
                      <a:pos x="19" y="0"/>
                    </a:cxn>
                    <a:cxn ang="0">
                      <a:pos x="10" y="16"/>
                    </a:cxn>
                    <a:cxn ang="0">
                      <a:pos x="0" y="0"/>
                    </a:cxn>
                    <a:cxn ang="0">
                      <a:pos x="19" y="0"/>
                    </a:cxn>
                  </a:cxnLst>
                  <a:rect l="0" t="0" r="r" b="b"/>
                  <a:pathLst>
                    <a:path w="20" h="17">
                      <a:moveTo>
                        <a:pt x="19" y="0"/>
                      </a:moveTo>
                      <a:lnTo>
                        <a:pt x="10" y="16"/>
                      </a:lnTo>
                      <a:lnTo>
                        <a:pt x="0" y="0"/>
                      </a:lnTo>
                      <a:lnTo>
                        <a:pt x="19" y="0"/>
                      </a:lnTo>
                    </a:path>
                  </a:pathLst>
                </a:custGeom>
                <a:solidFill>
                  <a:srgbClr val="00BD17"/>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1" name="Freeform 71"/>
                <p:cNvSpPr/>
                <p:nvPr/>
              </p:nvSpPr>
              <p:spPr bwMode="auto">
                <a:xfrm>
                  <a:off x="847" y="2645"/>
                  <a:ext cx="61" cy="62"/>
                </a:xfrm>
                <a:custGeom>
                  <a:avLst/>
                  <a:gdLst/>
                  <a:ahLst/>
                  <a:cxnLst>
                    <a:cxn ang="0">
                      <a:pos x="37" y="0"/>
                    </a:cxn>
                    <a:cxn ang="0">
                      <a:pos x="42" y="0"/>
                    </a:cxn>
                    <a:cxn ang="0">
                      <a:pos x="48" y="4"/>
                    </a:cxn>
                    <a:cxn ang="0">
                      <a:pos x="52" y="6"/>
                    </a:cxn>
                    <a:cxn ang="0">
                      <a:pos x="54" y="10"/>
                    </a:cxn>
                    <a:cxn ang="0">
                      <a:pos x="56" y="14"/>
                    </a:cxn>
                    <a:cxn ang="0">
                      <a:pos x="58" y="17"/>
                    </a:cxn>
                    <a:cxn ang="0">
                      <a:pos x="60" y="23"/>
                    </a:cxn>
                    <a:cxn ang="0">
                      <a:pos x="60" y="29"/>
                    </a:cxn>
                    <a:cxn ang="0">
                      <a:pos x="60" y="35"/>
                    </a:cxn>
                    <a:cxn ang="0">
                      <a:pos x="58" y="38"/>
                    </a:cxn>
                    <a:cxn ang="0">
                      <a:pos x="56" y="44"/>
                    </a:cxn>
                    <a:cxn ang="0">
                      <a:pos x="54" y="50"/>
                    </a:cxn>
                    <a:cxn ang="0">
                      <a:pos x="50" y="52"/>
                    </a:cxn>
                    <a:cxn ang="0">
                      <a:pos x="46" y="56"/>
                    </a:cxn>
                    <a:cxn ang="0">
                      <a:pos x="42" y="58"/>
                    </a:cxn>
                    <a:cxn ang="0">
                      <a:pos x="37" y="60"/>
                    </a:cxn>
                    <a:cxn ang="0">
                      <a:pos x="29" y="61"/>
                    </a:cxn>
                    <a:cxn ang="0">
                      <a:pos x="23" y="60"/>
                    </a:cxn>
                    <a:cxn ang="0">
                      <a:pos x="17" y="58"/>
                    </a:cxn>
                    <a:cxn ang="0">
                      <a:pos x="14" y="56"/>
                    </a:cxn>
                    <a:cxn ang="0">
                      <a:pos x="10" y="54"/>
                    </a:cxn>
                    <a:cxn ang="0">
                      <a:pos x="8" y="50"/>
                    </a:cxn>
                    <a:cxn ang="0">
                      <a:pos x="4" y="48"/>
                    </a:cxn>
                    <a:cxn ang="0">
                      <a:pos x="2" y="44"/>
                    </a:cxn>
                    <a:cxn ang="0">
                      <a:pos x="2" y="38"/>
                    </a:cxn>
                    <a:cxn ang="0">
                      <a:pos x="0" y="33"/>
                    </a:cxn>
                    <a:cxn ang="0">
                      <a:pos x="0" y="27"/>
                    </a:cxn>
                    <a:cxn ang="0">
                      <a:pos x="2" y="23"/>
                    </a:cxn>
                    <a:cxn ang="0">
                      <a:pos x="4" y="17"/>
                    </a:cxn>
                    <a:cxn ang="0">
                      <a:pos x="6" y="14"/>
                    </a:cxn>
                    <a:cxn ang="0">
                      <a:pos x="10" y="10"/>
                    </a:cxn>
                    <a:cxn ang="0">
                      <a:pos x="14" y="6"/>
                    </a:cxn>
                    <a:cxn ang="0">
                      <a:pos x="19" y="2"/>
                    </a:cxn>
                    <a:cxn ang="0">
                      <a:pos x="25" y="0"/>
                    </a:cxn>
                    <a:cxn ang="0">
                      <a:pos x="31" y="0"/>
                    </a:cxn>
                    <a:cxn ang="0">
                      <a:pos x="31" y="14"/>
                    </a:cxn>
                    <a:cxn ang="0">
                      <a:pos x="25" y="15"/>
                    </a:cxn>
                    <a:cxn ang="0">
                      <a:pos x="21" y="21"/>
                    </a:cxn>
                    <a:cxn ang="0">
                      <a:pos x="19" y="25"/>
                    </a:cxn>
                    <a:cxn ang="0">
                      <a:pos x="17" y="31"/>
                    </a:cxn>
                    <a:cxn ang="0">
                      <a:pos x="17" y="37"/>
                    </a:cxn>
                    <a:cxn ang="0">
                      <a:pos x="19" y="42"/>
                    </a:cxn>
                    <a:cxn ang="0">
                      <a:pos x="25" y="48"/>
                    </a:cxn>
                    <a:cxn ang="0">
                      <a:pos x="31" y="48"/>
                    </a:cxn>
                    <a:cxn ang="0">
                      <a:pos x="37" y="46"/>
                    </a:cxn>
                    <a:cxn ang="0">
                      <a:pos x="40" y="40"/>
                    </a:cxn>
                    <a:cxn ang="0">
                      <a:pos x="42" y="37"/>
                    </a:cxn>
                    <a:cxn ang="0">
                      <a:pos x="42" y="31"/>
                    </a:cxn>
                    <a:cxn ang="0">
                      <a:pos x="42" y="25"/>
                    </a:cxn>
                    <a:cxn ang="0">
                      <a:pos x="40" y="19"/>
                    </a:cxn>
                    <a:cxn ang="0">
                      <a:pos x="39" y="15"/>
                    </a:cxn>
                    <a:cxn ang="0">
                      <a:pos x="35" y="14"/>
                    </a:cxn>
                  </a:cxnLst>
                  <a:rect l="0" t="0" r="r" b="b"/>
                  <a:pathLst>
                    <a:path w="61" h="62">
                      <a:moveTo>
                        <a:pt x="33" y="0"/>
                      </a:moveTo>
                      <a:lnTo>
                        <a:pt x="35" y="0"/>
                      </a:lnTo>
                      <a:lnTo>
                        <a:pt x="37" y="0"/>
                      </a:lnTo>
                      <a:lnTo>
                        <a:pt x="39" y="0"/>
                      </a:lnTo>
                      <a:lnTo>
                        <a:pt x="40" y="0"/>
                      </a:lnTo>
                      <a:lnTo>
                        <a:pt x="42" y="0"/>
                      </a:lnTo>
                      <a:lnTo>
                        <a:pt x="44" y="2"/>
                      </a:lnTo>
                      <a:lnTo>
                        <a:pt x="46" y="2"/>
                      </a:lnTo>
                      <a:lnTo>
                        <a:pt x="48" y="4"/>
                      </a:lnTo>
                      <a:lnTo>
                        <a:pt x="50" y="4"/>
                      </a:lnTo>
                      <a:lnTo>
                        <a:pt x="50" y="6"/>
                      </a:lnTo>
                      <a:lnTo>
                        <a:pt x="52" y="6"/>
                      </a:lnTo>
                      <a:lnTo>
                        <a:pt x="52" y="8"/>
                      </a:lnTo>
                      <a:lnTo>
                        <a:pt x="54" y="8"/>
                      </a:lnTo>
                      <a:lnTo>
                        <a:pt x="54" y="10"/>
                      </a:lnTo>
                      <a:lnTo>
                        <a:pt x="56" y="10"/>
                      </a:lnTo>
                      <a:lnTo>
                        <a:pt x="56" y="12"/>
                      </a:lnTo>
                      <a:lnTo>
                        <a:pt x="56" y="14"/>
                      </a:lnTo>
                      <a:lnTo>
                        <a:pt x="58" y="14"/>
                      </a:lnTo>
                      <a:lnTo>
                        <a:pt x="58" y="15"/>
                      </a:lnTo>
                      <a:lnTo>
                        <a:pt x="58" y="17"/>
                      </a:lnTo>
                      <a:lnTo>
                        <a:pt x="60" y="19"/>
                      </a:lnTo>
                      <a:lnTo>
                        <a:pt x="60" y="21"/>
                      </a:lnTo>
                      <a:lnTo>
                        <a:pt x="60" y="23"/>
                      </a:lnTo>
                      <a:lnTo>
                        <a:pt x="60" y="25"/>
                      </a:lnTo>
                      <a:lnTo>
                        <a:pt x="60" y="27"/>
                      </a:lnTo>
                      <a:lnTo>
                        <a:pt x="60" y="29"/>
                      </a:lnTo>
                      <a:lnTo>
                        <a:pt x="60" y="31"/>
                      </a:lnTo>
                      <a:lnTo>
                        <a:pt x="60" y="33"/>
                      </a:lnTo>
                      <a:lnTo>
                        <a:pt x="60" y="35"/>
                      </a:lnTo>
                      <a:lnTo>
                        <a:pt x="60" y="37"/>
                      </a:lnTo>
                      <a:lnTo>
                        <a:pt x="60" y="38"/>
                      </a:lnTo>
                      <a:lnTo>
                        <a:pt x="58" y="38"/>
                      </a:lnTo>
                      <a:lnTo>
                        <a:pt x="58" y="40"/>
                      </a:lnTo>
                      <a:lnTo>
                        <a:pt x="58" y="42"/>
                      </a:lnTo>
                      <a:lnTo>
                        <a:pt x="56" y="44"/>
                      </a:lnTo>
                      <a:lnTo>
                        <a:pt x="56" y="46"/>
                      </a:lnTo>
                      <a:lnTo>
                        <a:pt x="54" y="48"/>
                      </a:lnTo>
                      <a:lnTo>
                        <a:pt x="54" y="50"/>
                      </a:lnTo>
                      <a:lnTo>
                        <a:pt x="52" y="50"/>
                      </a:lnTo>
                      <a:lnTo>
                        <a:pt x="52" y="52"/>
                      </a:lnTo>
                      <a:lnTo>
                        <a:pt x="50" y="52"/>
                      </a:lnTo>
                      <a:lnTo>
                        <a:pt x="50" y="54"/>
                      </a:lnTo>
                      <a:lnTo>
                        <a:pt x="48" y="54"/>
                      </a:lnTo>
                      <a:lnTo>
                        <a:pt x="46" y="56"/>
                      </a:lnTo>
                      <a:lnTo>
                        <a:pt x="44" y="56"/>
                      </a:lnTo>
                      <a:lnTo>
                        <a:pt x="44" y="58"/>
                      </a:lnTo>
                      <a:lnTo>
                        <a:pt x="42" y="58"/>
                      </a:lnTo>
                      <a:lnTo>
                        <a:pt x="40" y="60"/>
                      </a:lnTo>
                      <a:lnTo>
                        <a:pt x="39" y="60"/>
                      </a:lnTo>
                      <a:lnTo>
                        <a:pt x="37" y="60"/>
                      </a:lnTo>
                      <a:lnTo>
                        <a:pt x="35" y="60"/>
                      </a:lnTo>
                      <a:lnTo>
                        <a:pt x="33" y="60"/>
                      </a:lnTo>
                      <a:lnTo>
                        <a:pt x="29" y="61"/>
                      </a:lnTo>
                      <a:lnTo>
                        <a:pt x="27" y="61"/>
                      </a:lnTo>
                      <a:lnTo>
                        <a:pt x="25" y="60"/>
                      </a:lnTo>
                      <a:lnTo>
                        <a:pt x="23" y="60"/>
                      </a:lnTo>
                      <a:lnTo>
                        <a:pt x="21" y="60"/>
                      </a:lnTo>
                      <a:lnTo>
                        <a:pt x="19" y="60"/>
                      </a:lnTo>
                      <a:lnTo>
                        <a:pt x="17" y="58"/>
                      </a:lnTo>
                      <a:lnTo>
                        <a:pt x="16" y="58"/>
                      </a:lnTo>
                      <a:lnTo>
                        <a:pt x="14" y="58"/>
                      </a:lnTo>
                      <a:lnTo>
                        <a:pt x="14" y="56"/>
                      </a:lnTo>
                      <a:lnTo>
                        <a:pt x="12" y="56"/>
                      </a:lnTo>
                      <a:lnTo>
                        <a:pt x="12" y="54"/>
                      </a:lnTo>
                      <a:lnTo>
                        <a:pt x="10" y="54"/>
                      </a:lnTo>
                      <a:lnTo>
                        <a:pt x="10" y="52"/>
                      </a:lnTo>
                      <a:lnTo>
                        <a:pt x="8" y="52"/>
                      </a:lnTo>
                      <a:lnTo>
                        <a:pt x="8" y="50"/>
                      </a:lnTo>
                      <a:lnTo>
                        <a:pt x="6" y="50"/>
                      </a:lnTo>
                      <a:lnTo>
                        <a:pt x="6" y="48"/>
                      </a:lnTo>
                      <a:lnTo>
                        <a:pt x="4" y="48"/>
                      </a:lnTo>
                      <a:lnTo>
                        <a:pt x="4" y="46"/>
                      </a:lnTo>
                      <a:lnTo>
                        <a:pt x="4" y="44"/>
                      </a:lnTo>
                      <a:lnTo>
                        <a:pt x="2" y="44"/>
                      </a:lnTo>
                      <a:lnTo>
                        <a:pt x="2" y="42"/>
                      </a:lnTo>
                      <a:lnTo>
                        <a:pt x="2" y="40"/>
                      </a:lnTo>
                      <a:lnTo>
                        <a:pt x="2" y="38"/>
                      </a:lnTo>
                      <a:lnTo>
                        <a:pt x="0" y="37"/>
                      </a:lnTo>
                      <a:lnTo>
                        <a:pt x="0" y="35"/>
                      </a:lnTo>
                      <a:lnTo>
                        <a:pt x="0" y="33"/>
                      </a:lnTo>
                      <a:lnTo>
                        <a:pt x="0" y="31"/>
                      </a:lnTo>
                      <a:lnTo>
                        <a:pt x="0" y="29"/>
                      </a:lnTo>
                      <a:lnTo>
                        <a:pt x="0" y="27"/>
                      </a:lnTo>
                      <a:lnTo>
                        <a:pt x="0" y="25"/>
                      </a:lnTo>
                      <a:lnTo>
                        <a:pt x="2" y="25"/>
                      </a:lnTo>
                      <a:lnTo>
                        <a:pt x="2" y="23"/>
                      </a:lnTo>
                      <a:lnTo>
                        <a:pt x="2" y="21"/>
                      </a:lnTo>
                      <a:lnTo>
                        <a:pt x="4" y="19"/>
                      </a:lnTo>
                      <a:lnTo>
                        <a:pt x="4" y="17"/>
                      </a:lnTo>
                      <a:lnTo>
                        <a:pt x="4" y="15"/>
                      </a:lnTo>
                      <a:lnTo>
                        <a:pt x="6" y="15"/>
                      </a:lnTo>
                      <a:lnTo>
                        <a:pt x="6" y="14"/>
                      </a:lnTo>
                      <a:lnTo>
                        <a:pt x="8" y="12"/>
                      </a:lnTo>
                      <a:lnTo>
                        <a:pt x="8" y="10"/>
                      </a:lnTo>
                      <a:lnTo>
                        <a:pt x="10" y="10"/>
                      </a:lnTo>
                      <a:lnTo>
                        <a:pt x="10" y="8"/>
                      </a:lnTo>
                      <a:lnTo>
                        <a:pt x="12" y="8"/>
                      </a:lnTo>
                      <a:lnTo>
                        <a:pt x="14" y="6"/>
                      </a:lnTo>
                      <a:lnTo>
                        <a:pt x="16" y="4"/>
                      </a:lnTo>
                      <a:lnTo>
                        <a:pt x="17" y="4"/>
                      </a:lnTo>
                      <a:lnTo>
                        <a:pt x="19" y="2"/>
                      </a:lnTo>
                      <a:lnTo>
                        <a:pt x="21" y="2"/>
                      </a:lnTo>
                      <a:lnTo>
                        <a:pt x="23" y="0"/>
                      </a:lnTo>
                      <a:lnTo>
                        <a:pt x="25" y="0"/>
                      </a:lnTo>
                      <a:lnTo>
                        <a:pt x="27" y="0"/>
                      </a:lnTo>
                      <a:lnTo>
                        <a:pt x="29" y="0"/>
                      </a:lnTo>
                      <a:lnTo>
                        <a:pt x="31" y="0"/>
                      </a:lnTo>
                      <a:lnTo>
                        <a:pt x="33" y="0"/>
                      </a:lnTo>
                      <a:lnTo>
                        <a:pt x="33" y="14"/>
                      </a:lnTo>
                      <a:lnTo>
                        <a:pt x="31" y="14"/>
                      </a:lnTo>
                      <a:lnTo>
                        <a:pt x="29" y="14"/>
                      </a:lnTo>
                      <a:lnTo>
                        <a:pt x="27" y="14"/>
                      </a:lnTo>
                      <a:lnTo>
                        <a:pt x="25" y="15"/>
                      </a:lnTo>
                      <a:lnTo>
                        <a:pt x="23" y="17"/>
                      </a:lnTo>
                      <a:lnTo>
                        <a:pt x="21" y="19"/>
                      </a:lnTo>
                      <a:lnTo>
                        <a:pt x="21" y="21"/>
                      </a:lnTo>
                      <a:lnTo>
                        <a:pt x="19" y="21"/>
                      </a:lnTo>
                      <a:lnTo>
                        <a:pt x="19" y="23"/>
                      </a:lnTo>
                      <a:lnTo>
                        <a:pt x="19" y="25"/>
                      </a:lnTo>
                      <a:lnTo>
                        <a:pt x="17" y="27"/>
                      </a:lnTo>
                      <a:lnTo>
                        <a:pt x="17" y="29"/>
                      </a:lnTo>
                      <a:lnTo>
                        <a:pt x="17" y="31"/>
                      </a:lnTo>
                      <a:lnTo>
                        <a:pt x="17" y="33"/>
                      </a:lnTo>
                      <a:lnTo>
                        <a:pt x="17" y="35"/>
                      </a:lnTo>
                      <a:lnTo>
                        <a:pt x="17" y="37"/>
                      </a:lnTo>
                      <a:lnTo>
                        <a:pt x="17" y="38"/>
                      </a:lnTo>
                      <a:lnTo>
                        <a:pt x="19" y="40"/>
                      </a:lnTo>
                      <a:lnTo>
                        <a:pt x="19" y="42"/>
                      </a:lnTo>
                      <a:lnTo>
                        <a:pt x="21" y="44"/>
                      </a:lnTo>
                      <a:lnTo>
                        <a:pt x="23" y="46"/>
                      </a:lnTo>
                      <a:lnTo>
                        <a:pt x="25" y="48"/>
                      </a:lnTo>
                      <a:lnTo>
                        <a:pt x="27" y="48"/>
                      </a:lnTo>
                      <a:lnTo>
                        <a:pt x="29" y="48"/>
                      </a:lnTo>
                      <a:lnTo>
                        <a:pt x="31" y="48"/>
                      </a:lnTo>
                      <a:lnTo>
                        <a:pt x="33" y="48"/>
                      </a:lnTo>
                      <a:lnTo>
                        <a:pt x="35" y="46"/>
                      </a:lnTo>
                      <a:lnTo>
                        <a:pt x="37" y="46"/>
                      </a:lnTo>
                      <a:lnTo>
                        <a:pt x="37" y="44"/>
                      </a:lnTo>
                      <a:lnTo>
                        <a:pt x="39" y="42"/>
                      </a:lnTo>
                      <a:lnTo>
                        <a:pt x="40" y="40"/>
                      </a:lnTo>
                      <a:lnTo>
                        <a:pt x="40" y="38"/>
                      </a:lnTo>
                      <a:lnTo>
                        <a:pt x="42" y="38"/>
                      </a:lnTo>
                      <a:lnTo>
                        <a:pt x="42" y="37"/>
                      </a:lnTo>
                      <a:lnTo>
                        <a:pt x="42" y="35"/>
                      </a:lnTo>
                      <a:lnTo>
                        <a:pt x="42" y="33"/>
                      </a:lnTo>
                      <a:lnTo>
                        <a:pt x="42" y="31"/>
                      </a:lnTo>
                      <a:lnTo>
                        <a:pt x="42" y="29"/>
                      </a:lnTo>
                      <a:lnTo>
                        <a:pt x="42" y="27"/>
                      </a:lnTo>
                      <a:lnTo>
                        <a:pt x="42" y="25"/>
                      </a:lnTo>
                      <a:lnTo>
                        <a:pt x="42" y="23"/>
                      </a:lnTo>
                      <a:lnTo>
                        <a:pt x="42" y="21"/>
                      </a:lnTo>
                      <a:lnTo>
                        <a:pt x="40" y="19"/>
                      </a:lnTo>
                      <a:lnTo>
                        <a:pt x="40" y="17"/>
                      </a:lnTo>
                      <a:lnTo>
                        <a:pt x="39" y="17"/>
                      </a:lnTo>
                      <a:lnTo>
                        <a:pt x="39" y="15"/>
                      </a:lnTo>
                      <a:lnTo>
                        <a:pt x="37" y="15"/>
                      </a:lnTo>
                      <a:lnTo>
                        <a:pt x="37" y="14"/>
                      </a:lnTo>
                      <a:lnTo>
                        <a:pt x="35" y="14"/>
                      </a:lnTo>
                      <a:lnTo>
                        <a:pt x="33" y="14"/>
                      </a:lnTo>
                      <a:lnTo>
                        <a:pt x="33" y="0"/>
                      </a:lnTo>
                    </a:path>
                  </a:pathLst>
                </a:custGeom>
                <a:solidFill>
                  <a:srgbClr val="00BD17"/>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2" name="Freeform 72"/>
                <p:cNvSpPr/>
                <p:nvPr/>
              </p:nvSpPr>
              <p:spPr bwMode="auto">
                <a:xfrm>
                  <a:off x="903" y="2647"/>
                  <a:ext cx="62" cy="59"/>
                </a:xfrm>
                <a:custGeom>
                  <a:avLst/>
                  <a:gdLst/>
                  <a:ahLst/>
                  <a:cxnLst>
                    <a:cxn ang="0">
                      <a:pos x="46" y="31"/>
                    </a:cxn>
                    <a:cxn ang="0">
                      <a:pos x="46" y="35"/>
                    </a:cxn>
                    <a:cxn ang="0">
                      <a:pos x="44" y="36"/>
                    </a:cxn>
                    <a:cxn ang="0">
                      <a:pos x="42" y="38"/>
                    </a:cxn>
                    <a:cxn ang="0">
                      <a:pos x="40" y="40"/>
                    </a:cxn>
                    <a:cxn ang="0">
                      <a:pos x="38" y="42"/>
                    </a:cxn>
                    <a:cxn ang="0">
                      <a:pos x="36" y="44"/>
                    </a:cxn>
                    <a:cxn ang="0">
                      <a:pos x="32" y="44"/>
                    </a:cxn>
                    <a:cxn ang="0">
                      <a:pos x="29" y="46"/>
                    </a:cxn>
                    <a:cxn ang="0">
                      <a:pos x="25" y="46"/>
                    </a:cxn>
                    <a:cxn ang="0">
                      <a:pos x="17" y="46"/>
                    </a:cxn>
                    <a:cxn ang="0">
                      <a:pos x="32" y="13"/>
                    </a:cxn>
                    <a:cxn ang="0">
                      <a:pos x="36" y="13"/>
                    </a:cxn>
                    <a:cxn ang="0">
                      <a:pos x="40" y="15"/>
                    </a:cxn>
                    <a:cxn ang="0">
                      <a:pos x="42" y="17"/>
                    </a:cxn>
                    <a:cxn ang="0">
                      <a:pos x="44" y="19"/>
                    </a:cxn>
                    <a:cxn ang="0">
                      <a:pos x="46" y="21"/>
                    </a:cxn>
                    <a:cxn ang="0">
                      <a:pos x="46" y="25"/>
                    </a:cxn>
                    <a:cxn ang="0">
                      <a:pos x="46" y="29"/>
                    </a:cxn>
                    <a:cxn ang="0">
                      <a:pos x="61" y="29"/>
                    </a:cxn>
                    <a:cxn ang="0">
                      <a:pos x="61" y="33"/>
                    </a:cxn>
                    <a:cxn ang="0">
                      <a:pos x="59" y="36"/>
                    </a:cxn>
                    <a:cxn ang="0">
                      <a:pos x="57" y="40"/>
                    </a:cxn>
                    <a:cxn ang="0">
                      <a:pos x="55" y="44"/>
                    </a:cxn>
                    <a:cxn ang="0">
                      <a:pos x="53" y="46"/>
                    </a:cxn>
                    <a:cxn ang="0">
                      <a:pos x="52" y="50"/>
                    </a:cxn>
                    <a:cxn ang="0">
                      <a:pos x="50" y="52"/>
                    </a:cxn>
                    <a:cxn ang="0">
                      <a:pos x="46" y="52"/>
                    </a:cxn>
                    <a:cxn ang="0">
                      <a:pos x="42" y="54"/>
                    </a:cxn>
                    <a:cxn ang="0">
                      <a:pos x="40" y="56"/>
                    </a:cxn>
                    <a:cxn ang="0">
                      <a:pos x="34" y="56"/>
                    </a:cxn>
                    <a:cxn ang="0">
                      <a:pos x="30" y="58"/>
                    </a:cxn>
                    <a:cxn ang="0">
                      <a:pos x="27" y="58"/>
                    </a:cxn>
                    <a:cxn ang="0">
                      <a:pos x="21" y="58"/>
                    </a:cxn>
                    <a:cxn ang="0">
                      <a:pos x="15" y="58"/>
                    </a:cxn>
                    <a:cxn ang="0">
                      <a:pos x="13" y="0"/>
                    </a:cxn>
                    <a:cxn ang="0">
                      <a:pos x="32" y="0"/>
                    </a:cxn>
                    <a:cxn ang="0">
                      <a:pos x="36" y="2"/>
                    </a:cxn>
                    <a:cxn ang="0">
                      <a:pos x="40" y="2"/>
                    </a:cxn>
                    <a:cxn ang="0">
                      <a:pos x="44" y="2"/>
                    </a:cxn>
                    <a:cxn ang="0">
                      <a:pos x="48" y="2"/>
                    </a:cxn>
                    <a:cxn ang="0">
                      <a:pos x="50" y="4"/>
                    </a:cxn>
                    <a:cxn ang="0">
                      <a:pos x="52" y="6"/>
                    </a:cxn>
                    <a:cxn ang="0">
                      <a:pos x="55" y="8"/>
                    </a:cxn>
                    <a:cxn ang="0">
                      <a:pos x="59" y="12"/>
                    </a:cxn>
                    <a:cxn ang="0">
                      <a:pos x="59" y="15"/>
                    </a:cxn>
                    <a:cxn ang="0">
                      <a:pos x="61" y="17"/>
                    </a:cxn>
                    <a:cxn ang="0">
                      <a:pos x="61" y="21"/>
                    </a:cxn>
                    <a:cxn ang="0">
                      <a:pos x="61" y="25"/>
                    </a:cxn>
                    <a:cxn ang="0">
                      <a:pos x="46" y="29"/>
                    </a:cxn>
                  </a:cxnLst>
                  <a:rect l="0" t="0" r="r" b="b"/>
                  <a:pathLst>
                    <a:path w="62" h="59">
                      <a:moveTo>
                        <a:pt x="46" y="29"/>
                      </a:moveTo>
                      <a:lnTo>
                        <a:pt x="46" y="31"/>
                      </a:lnTo>
                      <a:lnTo>
                        <a:pt x="46" y="33"/>
                      </a:lnTo>
                      <a:lnTo>
                        <a:pt x="46" y="35"/>
                      </a:lnTo>
                      <a:lnTo>
                        <a:pt x="44" y="35"/>
                      </a:lnTo>
                      <a:lnTo>
                        <a:pt x="44" y="36"/>
                      </a:lnTo>
                      <a:lnTo>
                        <a:pt x="44" y="38"/>
                      </a:lnTo>
                      <a:lnTo>
                        <a:pt x="42" y="38"/>
                      </a:lnTo>
                      <a:lnTo>
                        <a:pt x="42" y="40"/>
                      </a:lnTo>
                      <a:lnTo>
                        <a:pt x="40" y="40"/>
                      </a:lnTo>
                      <a:lnTo>
                        <a:pt x="40" y="42"/>
                      </a:lnTo>
                      <a:lnTo>
                        <a:pt x="38" y="42"/>
                      </a:lnTo>
                      <a:lnTo>
                        <a:pt x="36" y="42"/>
                      </a:lnTo>
                      <a:lnTo>
                        <a:pt x="36" y="44"/>
                      </a:lnTo>
                      <a:lnTo>
                        <a:pt x="34" y="44"/>
                      </a:lnTo>
                      <a:lnTo>
                        <a:pt x="32" y="44"/>
                      </a:lnTo>
                      <a:lnTo>
                        <a:pt x="30" y="44"/>
                      </a:lnTo>
                      <a:lnTo>
                        <a:pt x="29" y="46"/>
                      </a:lnTo>
                      <a:lnTo>
                        <a:pt x="27" y="46"/>
                      </a:lnTo>
                      <a:lnTo>
                        <a:pt x="25" y="46"/>
                      </a:lnTo>
                      <a:lnTo>
                        <a:pt x="23" y="46"/>
                      </a:lnTo>
                      <a:lnTo>
                        <a:pt x="17" y="46"/>
                      </a:lnTo>
                      <a:lnTo>
                        <a:pt x="25" y="13"/>
                      </a:lnTo>
                      <a:lnTo>
                        <a:pt x="32" y="13"/>
                      </a:lnTo>
                      <a:lnTo>
                        <a:pt x="34" y="13"/>
                      </a:lnTo>
                      <a:lnTo>
                        <a:pt x="36" y="13"/>
                      </a:lnTo>
                      <a:lnTo>
                        <a:pt x="38" y="15"/>
                      </a:lnTo>
                      <a:lnTo>
                        <a:pt x="40" y="15"/>
                      </a:lnTo>
                      <a:lnTo>
                        <a:pt x="42" y="15"/>
                      </a:lnTo>
                      <a:lnTo>
                        <a:pt x="42" y="17"/>
                      </a:lnTo>
                      <a:lnTo>
                        <a:pt x="44" y="17"/>
                      </a:lnTo>
                      <a:lnTo>
                        <a:pt x="44" y="19"/>
                      </a:lnTo>
                      <a:lnTo>
                        <a:pt x="46" y="19"/>
                      </a:lnTo>
                      <a:lnTo>
                        <a:pt x="46" y="21"/>
                      </a:lnTo>
                      <a:lnTo>
                        <a:pt x="46" y="23"/>
                      </a:lnTo>
                      <a:lnTo>
                        <a:pt x="46" y="25"/>
                      </a:lnTo>
                      <a:lnTo>
                        <a:pt x="46" y="27"/>
                      </a:lnTo>
                      <a:lnTo>
                        <a:pt x="46" y="29"/>
                      </a:lnTo>
                      <a:lnTo>
                        <a:pt x="61" y="27"/>
                      </a:lnTo>
                      <a:lnTo>
                        <a:pt x="61" y="29"/>
                      </a:lnTo>
                      <a:lnTo>
                        <a:pt x="61" y="31"/>
                      </a:lnTo>
                      <a:lnTo>
                        <a:pt x="61" y="33"/>
                      </a:lnTo>
                      <a:lnTo>
                        <a:pt x="59" y="35"/>
                      </a:lnTo>
                      <a:lnTo>
                        <a:pt x="59" y="36"/>
                      </a:lnTo>
                      <a:lnTo>
                        <a:pt x="59" y="38"/>
                      </a:lnTo>
                      <a:lnTo>
                        <a:pt x="57" y="40"/>
                      </a:lnTo>
                      <a:lnTo>
                        <a:pt x="57" y="42"/>
                      </a:lnTo>
                      <a:lnTo>
                        <a:pt x="55" y="44"/>
                      </a:lnTo>
                      <a:lnTo>
                        <a:pt x="55" y="46"/>
                      </a:lnTo>
                      <a:lnTo>
                        <a:pt x="53" y="46"/>
                      </a:lnTo>
                      <a:lnTo>
                        <a:pt x="53" y="48"/>
                      </a:lnTo>
                      <a:lnTo>
                        <a:pt x="52" y="50"/>
                      </a:lnTo>
                      <a:lnTo>
                        <a:pt x="50" y="50"/>
                      </a:lnTo>
                      <a:lnTo>
                        <a:pt x="50" y="52"/>
                      </a:lnTo>
                      <a:lnTo>
                        <a:pt x="48" y="52"/>
                      </a:lnTo>
                      <a:lnTo>
                        <a:pt x="46" y="52"/>
                      </a:lnTo>
                      <a:lnTo>
                        <a:pt x="44" y="54"/>
                      </a:lnTo>
                      <a:lnTo>
                        <a:pt x="42" y="54"/>
                      </a:lnTo>
                      <a:lnTo>
                        <a:pt x="42" y="56"/>
                      </a:lnTo>
                      <a:lnTo>
                        <a:pt x="40" y="56"/>
                      </a:lnTo>
                      <a:lnTo>
                        <a:pt x="38" y="56"/>
                      </a:lnTo>
                      <a:lnTo>
                        <a:pt x="34" y="56"/>
                      </a:lnTo>
                      <a:lnTo>
                        <a:pt x="32" y="58"/>
                      </a:lnTo>
                      <a:lnTo>
                        <a:pt x="30" y="58"/>
                      </a:lnTo>
                      <a:lnTo>
                        <a:pt x="29" y="58"/>
                      </a:lnTo>
                      <a:lnTo>
                        <a:pt x="27" y="58"/>
                      </a:lnTo>
                      <a:lnTo>
                        <a:pt x="23" y="58"/>
                      </a:lnTo>
                      <a:lnTo>
                        <a:pt x="21" y="58"/>
                      </a:lnTo>
                      <a:lnTo>
                        <a:pt x="19" y="58"/>
                      </a:lnTo>
                      <a:lnTo>
                        <a:pt x="15" y="58"/>
                      </a:lnTo>
                      <a:lnTo>
                        <a:pt x="0" y="58"/>
                      </a:lnTo>
                      <a:lnTo>
                        <a:pt x="13" y="0"/>
                      </a:lnTo>
                      <a:lnTo>
                        <a:pt x="30" y="0"/>
                      </a:lnTo>
                      <a:lnTo>
                        <a:pt x="32" y="0"/>
                      </a:lnTo>
                      <a:lnTo>
                        <a:pt x="34" y="0"/>
                      </a:lnTo>
                      <a:lnTo>
                        <a:pt x="36" y="2"/>
                      </a:lnTo>
                      <a:lnTo>
                        <a:pt x="38" y="2"/>
                      </a:lnTo>
                      <a:lnTo>
                        <a:pt x="40" y="2"/>
                      </a:lnTo>
                      <a:lnTo>
                        <a:pt x="42" y="2"/>
                      </a:lnTo>
                      <a:lnTo>
                        <a:pt x="44" y="2"/>
                      </a:lnTo>
                      <a:lnTo>
                        <a:pt x="46" y="2"/>
                      </a:lnTo>
                      <a:lnTo>
                        <a:pt x="48" y="2"/>
                      </a:lnTo>
                      <a:lnTo>
                        <a:pt x="48" y="4"/>
                      </a:lnTo>
                      <a:lnTo>
                        <a:pt x="50" y="4"/>
                      </a:lnTo>
                      <a:lnTo>
                        <a:pt x="52" y="4"/>
                      </a:lnTo>
                      <a:lnTo>
                        <a:pt x="52" y="6"/>
                      </a:lnTo>
                      <a:lnTo>
                        <a:pt x="53" y="6"/>
                      </a:lnTo>
                      <a:lnTo>
                        <a:pt x="55" y="8"/>
                      </a:lnTo>
                      <a:lnTo>
                        <a:pt x="57" y="10"/>
                      </a:lnTo>
                      <a:lnTo>
                        <a:pt x="59" y="12"/>
                      </a:lnTo>
                      <a:lnTo>
                        <a:pt x="59" y="13"/>
                      </a:lnTo>
                      <a:lnTo>
                        <a:pt x="59" y="15"/>
                      </a:lnTo>
                      <a:lnTo>
                        <a:pt x="61" y="15"/>
                      </a:lnTo>
                      <a:lnTo>
                        <a:pt x="61" y="17"/>
                      </a:lnTo>
                      <a:lnTo>
                        <a:pt x="61" y="19"/>
                      </a:lnTo>
                      <a:lnTo>
                        <a:pt x="61" y="21"/>
                      </a:lnTo>
                      <a:lnTo>
                        <a:pt x="61" y="23"/>
                      </a:lnTo>
                      <a:lnTo>
                        <a:pt x="61" y="25"/>
                      </a:lnTo>
                      <a:lnTo>
                        <a:pt x="61" y="27"/>
                      </a:lnTo>
                      <a:lnTo>
                        <a:pt x="46" y="29"/>
                      </a:lnTo>
                    </a:path>
                  </a:pathLst>
                </a:custGeom>
                <a:solidFill>
                  <a:srgbClr val="00BD17"/>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3" name="Freeform 73"/>
                <p:cNvSpPr/>
                <p:nvPr/>
              </p:nvSpPr>
              <p:spPr bwMode="auto">
                <a:xfrm>
                  <a:off x="1033" y="2582"/>
                  <a:ext cx="93" cy="56"/>
                </a:xfrm>
                <a:custGeom>
                  <a:avLst/>
                  <a:gdLst/>
                  <a:ahLst/>
                  <a:cxnLst>
                    <a:cxn ang="0">
                      <a:pos x="46" y="48"/>
                    </a:cxn>
                    <a:cxn ang="0">
                      <a:pos x="19" y="48"/>
                    </a:cxn>
                    <a:cxn ang="0">
                      <a:pos x="15" y="55"/>
                    </a:cxn>
                    <a:cxn ang="0">
                      <a:pos x="0" y="55"/>
                    </a:cxn>
                    <a:cxn ang="0">
                      <a:pos x="35" y="0"/>
                    </a:cxn>
                    <a:cxn ang="0">
                      <a:pos x="50" y="0"/>
                    </a:cxn>
                    <a:cxn ang="0">
                      <a:pos x="63" y="54"/>
                    </a:cxn>
                    <a:cxn ang="0">
                      <a:pos x="77" y="0"/>
                    </a:cxn>
                    <a:cxn ang="0">
                      <a:pos x="92" y="0"/>
                    </a:cxn>
                    <a:cxn ang="0">
                      <a:pos x="79" y="55"/>
                    </a:cxn>
                    <a:cxn ang="0">
                      <a:pos x="48" y="55"/>
                    </a:cxn>
                    <a:cxn ang="0">
                      <a:pos x="46" y="48"/>
                    </a:cxn>
                    <a:cxn ang="0">
                      <a:pos x="44" y="36"/>
                    </a:cxn>
                    <a:cxn ang="0">
                      <a:pos x="27" y="36"/>
                    </a:cxn>
                    <a:cxn ang="0">
                      <a:pos x="40" y="17"/>
                    </a:cxn>
                    <a:cxn ang="0">
                      <a:pos x="44" y="36"/>
                    </a:cxn>
                    <a:cxn ang="0">
                      <a:pos x="46" y="48"/>
                    </a:cxn>
                  </a:cxnLst>
                  <a:rect l="0" t="0" r="r" b="b"/>
                  <a:pathLst>
                    <a:path w="93" h="56">
                      <a:moveTo>
                        <a:pt x="46" y="48"/>
                      </a:moveTo>
                      <a:lnTo>
                        <a:pt x="19" y="48"/>
                      </a:lnTo>
                      <a:lnTo>
                        <a:pt x="15" y="55"/>
                      </a:lnTo>
                      <a:lnTo>
                        <a:pt x="0" y="55"/>
                      </a:lnTo>
                      <a:lnTo>
                        <a:pt x="35" y="0"/>
                      </a:lnTo>
                      <a:lnTo>
                        <a:pt x="50" y="0"/>
                      </a:lnTo>
                      <a:lnTo>
                        <a:pt x="63" y="54"/>
                      </a:lnTo>
                      <a:lnTo>
                        <a:pt x="77" y="0"/>
                      </a:lnTo>
                      <a:lnTo>
                        <a:pt x="92" y="0"/>
                      </a:lnTo>
                      <a:lnTo>
                        <a:pt x="79" y="55"/>
                      </a:lnTo>
                      <a:lnTo>
                        <a:pt x="48" y="55"/>
                      </a:lnTo>
                      <a:lnTo>
                        <a:pt x="46" y="48"/>
                      </a:lnTo>
                      <a:lnTo>
                        <a:pt x="44" y="36"/>
                      </a:lnTo>
                      <a:lnTo>
                        <a:pt x="27" y="36"/>
                      </a:lnTo>
                      <a:lnTo>
                        <a:pt x="40" y="17"/>
                      </a:lnTo>
                      <a:lnTo>
                        <a:pt x="44" y="36"/>
                      </a:lnTo>
                      <a:lnTo>
                        <a:pt x="46" y="48"/>
                      </a:lnTo>
                    </a:path>
                  </a:pathLst>
                </a:custGeom>
                <a:solidFill>
                  <a:srgbClr val="00BD17"/>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4" name="Freeform 74"/>
                <p:cNvSpPr/>
                <p:nvPr/>
              </p:nvSpPr>
              <p:spPr bwMode="auto">
                <a:xfrm>
                  <a:off x="1117" y="2582"/>
                  <a:ext cx="61" cy="56"/>
                </a:xfrm>
                <a:custGeom>
                  <a:avLst/>
                  <a:gdLst/>
                  <a:ahLst/>
                  <a:cxnLst>
                    <a:cxn ang="0">
                      <a:pos x="25" y="25"/>
                    </a:cxn>
                    <a:cxn ang="0">
                      <a:pos x="27" y="11"/>
                    </a:cxn>
                    <a:cxn ang="0">
                      <a:pos x="37" y="11"/>
                    </a:cxn>
                    <a:cxn ang="0">
                      <a:pos x="39" y="11"/>
                    </a:cxn>
                    <a:cxn ang="0">
                      <a:pos x="41" y="11"/>
                    </a:cxn>
                    <a:cxn ang="0">
                      <a:pos x="41" y="13"/>
                    </a:cxn>
                    <a:cxn ang="0">
                      <a:pos x="43" y="13"/>
                    </a:cxn>
                    <a:cxn ang="0">
                      <a:pos x="43" y="15"/>
                    </a:cxn>
                    <a:cxn ang="0">
                      <a:pos x="43" y="17"/>
                    </a:cxn>
                    <a:cxn ang="0">
                      <a:pos x="43" y="19"/>
                    </a:cxn>
                    <a:cxn ang="0">
                      <a:pos x="41" y="21"/>
                    </a:cxn>
                    <a:cxn ang="0">
                      <a:pos x="39" y="23"/>
                    </a:cxn>
                    <a:cxn ang="0">
                      <a:pos x="37" y="23"/>
                    </a:cxn>
                    <a:cxn ang="0">
                      <a:pos x="35" y="23"/>
                    </a:cxn>
                    <a:cxn ang="0">
                      <a:pos x="35" y="25"/>
                    </a:cxn>
                    <a:cxn ang="0">
                      <a:pos x="33" y="25"/>
                    </a:cxn>
                    <a:cxn ang="0">
                      <a:pos x="31" y="25"/>
                    </a:cxn>
                    <a:cxn ang="0">
                      <a:pos x="29" y="25"/>
                    </a:cxn>
                    <a:cxn ang="0">
                      <a:pos x="27" y="25"/>
                    </a:cxn>
                    <a:cxn ang="0">
                      <a:pos x="25" y="25"/>
                    </a:cxn>
                    <a:cxn ang="0">
                      <a:pos x="37" y="55"/>
                    </a:cxn>
                    <a:cxn ang="0">
                      <a:pos x="52" y="55"/>
                    </a:cxn>
                    <a:cxn ang="0">
                      <a:pos x="43" y="33"/>
                    </a:cxn>
                    <a:cxn ang="0">
                      <a:pos x="44" y="33"/>
                    </a:cxn>
                    <a:cxn ang="0">
                      <a:pos x="46" y="33"/>
                    </a:cxn>
                    <a:cxn ang="0">
                      <a:pos x="48" y="31"/>
                    </a:cxn>
                    <a:cxn ang="0">
                      <a:pos x="50" y="31"/>
                    </a:cxn>
                    <a:cxn ang="0">
                      <a:pos x="52" y="29"/>
                    </a:cxn>
                    <a:cxn ang="0">
                      <a:pos x="54" y="29"/>
                    </a:cxn>
                    <a:cxn ang="0">
                      <a:pos x="54" y="27"/>
                    </a:cxn>
                    <a:cxn ang="0">
                      <a:pos x="56" y="27"/>
                    </a:cxn>
                    <a:cxn ang="0">
                      <a:pos x="56" y="25"/>
                    </a:cxn>
                    <a:cxn ang="0">
                      <a:pos x="58" y="25"/>
                    </a:cxn>
                    <a:cxn ang="0">
                      <a:pos x="58" y="23"/>
                    </a:cxn>
                    <a:cxn ang="0">
                      <a:pos x="60" y="23"/>
                    </a:cxn>
                    <a:cxn ang="0">
                      <a:pos x="60" y="21"/>
                    </a:cxn>
                    <a:cxn ang="0">
                      <a:pos x="60" y="19"/>
                    </a:cxn>
                    <a:cxn ang="0">
                      <a:pos x="60" y="17"/>
                    </a:cxn>
                    <a:cxn ang="0">
                      <a:pos x="60" y="15"/>
                    </a:cxn>
                    <a:cxn ang="0">
                      <a:pos x="60" y="13"/>
                    </a:cxn>
                    <a:cxn ang="0">
                      <a:pos x="60" y="11"/>
                    </a:cxn>
                    <a:cxn ang="0">
                      <a:pos x="60" y="10"/>
                    </a:cxn>
                    <a:cxn ang="0">
                      <a:pos x="58" y="8"/>
                    </a:cxn>
                    <a:cxn ang="0">
                      <a:pos x="56" y="6"/>
                    </a:cxn>
                    <a:cxn ang="0">
                      <a:pos x="54" y="4"/>
                    </a:cxn>
                    <a:cxn ang="0">
                      <a:pos x="52" y="2"/>
                    </a:cxn>
                    <a:cxn ang="0">
                      <a:pos x="50" y="2"/>
                    </a:cxn>
                    <a:cxn ang="0">
                      <a:pos x="48" y="2"/>
                    </a:cxn>
                    <a:cxn ang="0">
                      <a:pos x="48" y="0"/>
                    </a:cxn>
                    <a:cxn ang="0">
                      <a:pos x="46" y="0"/>
                    </a:cxn>
                    <a:cxn ang="0">
                      <a:pos x="44" y="0"/>
                    </a:cxn>
                    <a:cxn ang="0">
                      <a:pos x="43" y="0"/>
                    </a:cxn>
                    <a:cxn ang="0">
                      <a:pos x="14" y="0"/>
                    </a:cxn>
                    <a:cxn ang="0">
                      <a:pos x="0" y="55"/>
                    </a:cxn>
                    <a:cxn ang="0">
                      <a:pos x="16" y="55"/>
                    </a:cxn>
                    <a:cxn ang="0">
                      <a:pos x="25" y="25"/>
                    </a:cxn>
                  </a:cxnLst>
                  <a:rect l="0" t="0" r="r" b="b"/>
                  <a:pathLst>
                    <a:path w="61" h="56">
                      <a:moveTo>
                        <a:pt x="25" y="25"/>
                      </a:moveTo>
                      <a:lnTo>
                        <a:pt x="27" y="11"/>
                      </a:lnTo>
                      <a:lnTo>
                        <a:pt x="37" y="11"/>
                      </a:lnTo>
                      <a:lnTo>
                        <a:pt x="39" y="11"/>
                      </a:lnTo>
                      <a:lnTo>
                        <a:pt x="41" y="11"/>
                      </a:lnTo>
                      <a:lnTo>
                        <a:pt x="41" y="13"/>
                      </a:lnTo>
                      <a:lnTo>
                        <a:pt x="43" y="13"/>
                      </a:lnTo>
                      <a:lnTo>
                        <a:pt x="43" y="15"/>
                      </a:lnTo>
                      <a:lnTo>
                        <a:pt x="43" y="17"/>
                      </a:lnTo>
                      <a:lnTo>
                        <a:pt x="43" y="19"/>
                      </a:lnTo>
                      <a:lnTo>
                        <a:pt x="41" y="21"/>
                      </a:lnTo>
                      <a:lnTo>
                        <a:pt x="39" y="23"/>
                      </a:lnTo>
                      <a:lnTo>
                        <a:pt x="37" y="23"/>
                      </a:lnTo>
                      <a:lnTo>
                        <a:pt x="35" y="23"/>
                      </a:lnTo>
                      <a:lnTo>
                        <a:pt x="35" y="25"/>
                      </a:lnTo>
                      <a:lnTo>
                        <a:pt x="33" y="25"/>
                      </a:lnTo>
                      <a:lnTo>
                        <a:pt x="31" y="25"/>
                      </a:lnTo>
                      <a:lnTo>
                        <a:pt x="29" y="25"/>
                      </a:lnTo>
                      <a:lnTo>
                        <a:pt x="27" y="25"/>
                      </a:lnTo>
                      <a:lnTo>
                        <a:pt x="25" y="25"/>
                      </a:lnTo>
                      <a:lnTo>
                        <a:pt x="37" y="55"/>
                      </a:lnTo>
                      <a:lnTo>
                        <a:pt x="52" y="55"/>
                      </a:lnTo>
                      <a:lnTo>
                        <a:pt x="43" y="33"/>
                      </a:lnTo>
                      <a:lnTo>
                        <a:pt x="44" y="33"/>
                      </a:lnTo>
                      <a:lnTo>
                        <a:pt x="46" y="33"/>
                      </a:lnTo>
                      <a:lnTo>
                        <a:pt x="48" y="31"/>
                      </a:lnTo>
                      <a:lnTo>
                        <a:pt x="50" y="31"/>
                      </a:lnTo>
                      <a:lnTo>
                        <a:pt x="52" y="29"/>
                      </a:lnTo>
                      <a:lnTo>
                        <a:pt x="54" y="29"/>
                      </a:lnTo>
                      <a:lnTo>
                        <a:pt x="54" y="27"/>
                      </a:lnTo>
                      <a:lnTo>
                        <a:pt x="56" y="27"/>
                      </a:lnTo>
                      <a:lnTo>
                        <a:pt x="56" y="25"/>
                      </a:lnTo>
                      <a:lnTo>
                        <a:pt x="58" y="25"/>
                      </a:lnTo>
                      <a:lnTo>
                        <a:pt x="58" y="23"/>
                      </a:lnTo>
                      <a:lnTo>
                        <a:pt x="60" y="23"/>
                      </a:lnTo>
                      <a:lnTo>
                        <a:pt x="60" y="21"/>
                      </a:lnTo>
                      <a:lnTo>
                        <a:pt x="60" y="19"/>
                      </a:lnTo>
                      <a:lnTo>
                        <a:pt x="60" y="17"/>
                      </a:lnTo>
                      <a:lnTo>
                        <a:pt x="60" y="15"/>
                      </a:lnTo>
                      <a:lnTo>
                        <a:pt x="60" y="13"/>
                      </a:lnTo>
                      <a:lnTo>
                        <a:pt x="60" y="11"/>
                      </a:lnTo>
                      <a:lnTo>
                        <a:pt x="60" y="10"/>
                      </a:lnTo>
                      <a:lnTo>
                        <a:pt x="58" y="8"/>
                      </a:lnTo>
                      <a:lnTo>
                        <a:pt x="56" y="6"/>
                      </a:lnTo>
                      <a:lnTo>
                        <a:pt x="54" y="4"/>
                      </a:lnTo>
                      <a:lnTo>
                        <a:pt x="52" y="2"/>
                      </a:lnTo>
                      <a:lnTo>
                        <a:pt x="50" y="2"/>
                      </a:lnTo>
                      <a:lnTo>
                        <a:pt x="48" y="2"/>
                      </a:lnTo>
                      <a:lnTo>
                        <a:pt x="48" y="0"/>
                      </a:lnTo>
                      <a:lnTo>
                        <a:pt x="46" y="0"/>
                      </a:lnTo>
                      <a:lnTo>
                        <a:pt x="44" y="0"/>
                      </a:lnTo>
                      <a:lnTo>
                        <a:pt x="43" y="0"/>
                      </a:lnTo>
                      <a:lnTo>
                        <a:pt x="14" y="0"/>
                      </a:lnTo>
                      <a:lnTo>
                        <a:pt x="0" y="55"/>
                      </a:lnTo>
                      <a:lnTo>
                        <a:pt x="16" y="55"/>
                      </a:lnTo>
                      <a:lnTo>
                        <a:pt x="25" y="25"/>
                      </a:lnTo>
                    </a:path>
                  </a:pathLst>
                </a:custGeom>
                <a:solidFill>
                  <a:srgbClr val="00BD17"/>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5" name="Freeform 75"/>
                <p:cNvSpPr/>
                <p:nvPr/>
              </p:nvSpPr>
              <p:spPr bwMode="auto">
                <a:xfrm>
                  <a:off x="788" y="2647"/>
                  <a:ext cx="64" cy="59"/>
                </a:xfrm>
                <a:custGeom>
                  <a:avLst/>
                  <a:gdLst/>
                  <a:ahLst/>
                  <a:cxnLst>
                    <a:cxn ang="0">
                      <a:pos x="25" y="25"/>
                    </a:cxn>
                    <a:cxn ang="0">
                      <a:pos x="29" y="12"/>
                    </a:cxn>
                    <a:cxn ang="0">
                      <a:pos x="38" y="12"/>
                    </a:cxn>
                    <a:cxn ang="0">
                      <a:pos x="40" y="12"/>
                    </a:cxn>
                    <a:cxn ang="0">
                      <a:pos x="40" y="13"/>
                    </a:cxn>
                    <a:cxn ang="0">
                      <a:pos x="42" y="13"/>
                    </a:cxn>
                    <a:cxn ang="0">
                      <a:pos x="42" y="15"/>
                    </a:cxn>
                    <a:cxn ang="0">
                      <a:pos x="44" y="15"/>
                    </a:cxn>
                    <a:cxn ang="0">
                      <a:pos x="44" y="17"/>
                    </a:cxn>
                    <a:cxn ang="0">
                      <a:pos x="44" y="19"/>
                    </a:cxn>
                    <a:cxn ang="0">
                      <a:pos x="42" y="21"/>
                    </a:cxn>
                    <a:cxn ang="0">
                      <a:pos x="42" y="23"/>
                    </a:cxn>
                    <a:cxn ang="0">
                      <a:pos x="40" y="23"/>
                    </a:cxn>
                    <a:cxn ang="0">
                      <a:pos x="38" y="23"/>
                    </a:cxn>
                    <a:cxn ang="0">
                      <a:pos x="38" y="25"/>
                    </a:cxn>
                    <a:cxn ang="0">
                      <a:pos x="36" y="25"/>
                    </a:cxn>
                    <a:cxn ang="0">
                      <a:pos x="34" y="25"/>
                    </a:cxn>
                    <a:cxn ang="0">
                      <a:pos x="32" y="25"/>
                    </a:cxn>
                    <a:cxn ang="0">
                      <a:pos x="30" y="25"/>
                    </a:cxn>
                    <a:cxn ang="0">
                      <a:pos x="29" y="25"/>
                    </a:cxn>
                    <a:cxn ang="0">
                      <a:pos x="27" y="25"/>
                    </a:cxn>
                    <a:cxn ang="0">
                      <a:pos x="25" y="25"/>
                    </a:cxn>
                    <a:cxn ang="0">
                      <a:pos x="36" y="58"/>
                    </a:cxn>
                    <a:cxn ang="0">
                      <a:pos x="53" y="58"/>
                    </a:cxn>
                    <a:cxn ang="0">
                      <a:pos x="44" y="35"/>
                    </a:cxn>
                    <a:cxn ang="0">
                      <a:pos x="46" y="35"/>
                    </a:cxn>
                    <a:cxn ang="0">
                      <a:pos x="46" y="33"/>
                    </a:cxn>
                    <a:cxn ang="0">
                      <a:pos x="48" y="33"/>
                    </a:cxn>
                    <a:cxn ang="0">
                      <a:pos x="50" y="33"/>
                    </a:cxn>
                    <a:cxn ang="0">
                      <a:pos x="52" y="31"/>
                    </a:cxn>
                    <a:cxn ang="0">
                      <a:pos x="53" y="31"/>
                    </a:cxn>
                    <a:cxn ang="0">
                      <a:pos x="55" y="29"/>
                    </a:cxn>
                    <a:cxn ang="0">
                      <a:pos x="57" y="29"/>
                    </a:cxn>
                    <a:cxn ang="0">
                      <a:pos x="57" y="27"/>
                    </a:cxn>
                    <a:cxn ang="0">
                      <a:pos x="59" y="27"/>
                    </a:cxn>
                    <a:cxn ang="0">
                      <a:pos x="59" y="25"/>
                    </a:cxn>
                    <a:cxn ang="0">
                      <a:pos x="61" y="23"/>
                    </a:cxn>
                    <a:cxn ang="0">
                      <a:pos x="61" y="21"/>
                    </a:cxn>
                    <a:cxn ang="0">
                      <a:pos x="61" y="19"/>
                    </a:cxn>
                    <a:cxn ang="0">
                      <a:pos x="63" y="17"/>
                    </a:cxn>
                    <a:cxn ang="0">
                      <a:pos x="63" y="15"/>
                    </a:cxn>
                    <a:cxn ang="0">
                      <a:pos x="61" y="13"/>
                    </a:cxn>
                    <a:cxn ang="0">
                      <a:pos x="61" y="12"/>
                    </a:cxn>
                    <a:cxn ang="0">
                      <a:pos x="61" y="10"/>
                    </a:cxn>
                    <a:cxn ang="0">
                      <a:pos x="59" y="10"/>
                    </a:cxn>
                    <a:cxn ang="0">
                      <a:pos x="59" y="8"/>
                    </a:cxn>
                    <a:cxn ang="0">
                      <a:pos x="59" y="6"/>
                    </a:cxn>
                    <a:cxn ang="0">
                      <a:pos x="57" y="6"/>
                    </a:cxn>
                    <a:cxn ang="0">
                      <a:pos x="55" y="4"/>
                    </a:cxn>
                    <a:cxn ang="0">
                      <a:pos x="53" y="4"/>
                    </a:cxn>
                    <a:cxn ang="0">
                      <a:pos x="53" y="2"/>
                    </a:cxn>
                    <a:cxn ang="0">
                      <a:pos x="52" y="2"/>
                    </a:cxn>
                    <a:cxn ang="0">
                      <a:pos x="50" y="2"/>
                    </a:cxn>
                    <a:cxn ang="0">
                      <a:pos x="48" y="2"/>
                    </a:cxn>
                    <a:cxn ang="0">
                      <a:pos x="48" y="0"/>
                    </a:cxn>
                    <a:cxn ang="0">
                      <a:pos x="46" y="0"/>
                    </a:cxn>
                    <a:cxn ang="0">
                      <a:pos x="44" y="0"/>
                    </a:cxn>
                    <a:cxn ang="0">
                      <a:pos x="15" y="0"/>
                    </a:cxn>
                    <a:cxn ang="0">
                      <a:pos x="0" y="58"/>
                    </a:cxn>
                    <a:cxn ang="0">
                      <a:pos x="17" y="58"/>
                    </a:cxn>
                    <a:cxn ang="0">
                      <a:pos x="25" y="25"/>
                    </a:cxn>
                  </a:cxnLst>
                  <a:rect l="0" t="0" r="r" b="b"/>
                  <a:pathLst>
                    <a:path w="64" h="59">
                      <a:moveTo>
                        <a:pt x="25" y="25"/>
                      </a:moveTo>
                      <a:lnTo>
                        <a:pt x="29" y="12"/>
                      </a:lnTo>
                      <a:lnTo>
                        <a:pt x="38" y="12"/>
                      </a:lnTo>
                      <a:lnTo>
                        <a:pt x="40" y="12"/>
                      </a:lnTo>
                      <a:lnTo>
                        <a:pt x="40" y="13"/>
                      </a:lnTo>
                      <a:lnTo>
                        <a:pt x="42" y="13"/>
                      </a:lnTo>
                      <a:lnTo>
                        <a:pt x="42" y="15"/>
                      </a:lnTo>
                      <a:lnTo>
                        <a:pt x="44" y="15"/>
                      </a:lnTo>
                      <a:lnTo>
                        <a:pt x="44" y="17"/>
                      </a:lnTo>
                      <a:lnTo>
                        <a:pt x="44" y="19"/>
                      </a:lnTo>
                      <a:lnTo>
                        <a:pt x="42" y="21"/>
                      </a:lnTo>
                      <a:lnTo>
                        <a:pt x="42" y="23"/>
                      </a:lnTo>
                      <a:lnTo>
                        <a:pt x="40" y="23"/>
                      </a:lnTo>
                      <a:lnTo>
                        <a:pt x="38" y="23"/>
                      </a:lnTo>
                      <a:lnTo>
                        <a:pt x="38" y="25"/>
                      </a:lnTo>
                      <a:lnTo>
                        <a:pt x="36" y="25"/>
                      </a:lnTo>
                      <a:lnTo>
                        <a:pt x="34" y="25"/>
                      </a:lnTo>
                      <a:lnTo>
                        <a:pt x="32" y="25"/>
                      </a:lnTo>
                      <a:lnTo>
                        <a:pt x="30" y="25"/>
                      </a:lnTo>
                      <a:lnTo>
                        <a:pt x="29" y="25"/>
                      </a:lnTo>
                      <a:lnTo>
                        <a:pt x="27" y="25"/>
                      </a:lnTo>
                      <a:lnTo>
                        <a:pt x="25" y="25"/>
                      </a:lnTo>
                      <a:lnTo>
                        <a:pt x="36" y="58"/>
                      </a:lnTo>
                      <a:lnTo>
                        <a:pt x="53" y="58"/>
                      </a:lnTo>
                      <a:lnTo>
                        <a:pt x="44" y="35"/>
                      </a:lnTo>
                      <a:lnTo>
                        <a:pt x="46" y="35"/>
                      </a:lnTo>
                      <a:lnTo>
                        <a:pt x="46" y="33"/>
                      </a:lnTo>
                      <a:lnTo>
                        <a:pt x="48" y="33"/>
                      </a:lnTo>
                      <a:lnTo>
                        <a:pt x="50" y="33"/>
                      </a:lnTo>
                      <a:lnTo>
                        <a:pt x="52" y="31"/>
                      </a:lnTo>
                      <a:lnTo>
                        <a:pt x="53" y="31"/>
                      </a:lnTo>
                      <a:lnTo>
                        <a:pt x="55" y="29"/>
                      </a:lnTo>
                      <a:lnTo>
                        <a:pt x="57" y="29"/>
                      </a:lnTo>
                      <a:lnTo>
                        <a:pt x="57" y="27"/>
                      </a:lnTo>
                      <a:lnTo>
                        <a:pt x="59" y="27"/>
                      </a:lnTo>
                      <a:lnTo>
                        <a:pt x="59" y="25"/>
                      </a:lnTo>
                      <a:lnTo>
                        <a:pt x="61" y="23"/>
                      </a:lnTo>
                      <a:lnTo>
                        <a:pt x="61" y="21"/>
                      </a:lnTo>
                      <a:lnTo>
                        <a:pt x="61" y="19"/>
                      </a:lnTo>
                      <a:lnTo>
                        <a:pt x="63" y="17"/>
                      </a:lnTo>
                      <a:lnTo>
                        <a:pt x="63" y="15"/>
                      </a:lnTo>
                      <a:lnTo>
                        <a:pt x="61" y="13"/>
                      </a:lnTo>
                      <a:lnTo>
                        <a:pt x="61" y="12"/>
                      </a:lnTo>
                      <a:lnTo>
                        <a:pt x="61" y="10"/>
                      </a:lnTo>
                      <a:lnTo>
                        <a:pt x="59" y="10"/>
                      </a:lnTo>
                      <a:lnTo>
                        <a:pt x="59" y="8"/>
                      </a:lnTo>
                      <a:lnTo>
                        <a:pt x="59" y="6"/>
                      </a:lnTo>
                      <a:lnTo>
                        <a:pt x="57" y="6"/>
                      </a:lnTo>
                      <a:lnTo>
                        <a:pt x="55" y="4"/>
                      </a:lnTo>
                      <a:lnTo>
                        <a:pt x="53" y="4"/>
                      </a:lnTo>
                      <a:lnTo>
                        <a:pt x="53" y="2"/>
                      </a:lnTo>
                      <a:lnTo>
                        <a:pt x="52" y="2"/>
                      </a:lnTo>
                      <a:lnTo>
                        <a:pt x="50" y="2"/>
                      </a:lnTo>
                      <a:lnTo>
                        <a:pt x="48" y="2"/>
                      </a:lnTo>
                      <a:lnTo>
                        <a:pt x="48" y="0"/>
                      </a:lnTo>
                      <a:lnTo>
                        <a:pt x="46" y="0"/>
                      </a:lnTo>
                      <a:lnTo>
                        <a:pt x="44" y="0"/>
                      </a:lnTo>
                      <a:lnTo>
                        <a:pt x="15" y="0"/>
                      </a:lnTo>
                      <a:lnTo>
                        <a:pt x="0" y="58"/>
                      </a:lnTo>
                      <a:lnTo>
                        <a:pt x="17" y="58"/>
                      </a:lnTo>
                      <a:lnTo>
                        <a:pt x="25" y="25"/>
                      </a:lnTo>
                    </a:path>
                  </a:pathLst>
                </a:custGeom>
                <a:solidFill>
                  <a:srgbClr val="00BD17"/>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6" name="Freeform 76"/>
                <p:cNvSpPr/>
                <p:nvPr/>
              </p:nvSpPr>
              <p:spPr bwMode="auto">
                <a:xfrm>
                  <a:off x="1081" y="2647"/>
                  <a:ext cx="55" cy="59"/>
                </a:xfrm>
                <a:custGeom>
                  <a:avLst/>
                  <a:gdLst/>
                  <a:ahLst/>
                  <a:cxnLst>
                    <a:cxn ang="0">
                      <a:pos x="50" y="13"/>
                    </a:cxn>
                    <a:cxn ang="0">
                      <a:pos x="34" y="13"/>
                    </a:cxn>
                    <a:cxn ang="0">
                      <a:pos x="23" y="58"/>
                    </a:cxn>
                    <a:cxn ang="0">
                      <a:pos x="8" y="58"/>
                    </a:cxn>
                    <a:cxn ang="0">
                      <a:pos x="17" y="13"/>
                    </a:cxn>
                    <a:cxn ang="0">
                      <a:pos x="0" y="13"/>
                    </a:cxn>
                    <a:cxn ang="0">
                      <a:pos x="2" y="0"/>
                    </a:cxn>
                    <a:cxn ang="0">
                      <a:pos x="54" y="0"/>
                    </a:cxn>
                    <a:cxn ang="0">
                      <a:pos x="50" y="13"/>
                    </a:cxn>
                  </a:cxnLst>
                  <a:rect l="0" t="0" r="r" b="b"/>
                  <a:pathLst>
                    <a:path w="55" h="59">
                      <a:moveTo>
                        <a:pt x="50" y="13"/>
                      </a:moveTo>
                      <a:lnTo>
                        <a:pt x="34" y="13"/>
                      </a:lnTo>
                      <a:lnTo>
                        <a:pt x="23" y="58"/>
                      </a:lnTo>
                      <a:lnTo>
                        <a:pt x="8" y="58"/>
                      </a:lnTo>
                      <a:lnTo>
                        <a:pt x="17" y="13"/>
                      </a:lnTo>
                      <a:lnTo>
                        <a:pt x="0" y="13"/>
                      </a:lnTo>
                      <a:lnTo>
                        <a:pt x="2" y="0"/>
                      </a:lnTo>
                      <a:lnTo>
                        <a:pt x="54" y="0"/>
                      </a:lnTo>
                      <a:lnTo>
                        <a:pt x="50" y="13"/>
                      </a:lnTo>
                    </a:path>
                  </a:pathLst>
                </a:custGeom>
                <a:solidFill>
                  <a:srgbClr val="00BD17"/>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7" name="Freeform 77"/>
                <p:cNvSpPr/>
                <p:nvPr/>
              </p:nvSpPr>
              <p:spPr bwMode="auto">
                <a:xfrm>
                  <a:off x="964" y="2647"/>
                  <a:ext cx="64" cy="60"/>
                </a:xfrm>
                <a:custGeom>
                  <a:avLst/>
                  <a:gdLst/>
                  <a:ahLst/>
                  <a:cxnLst>
                    <a:cxn ang="0">
                      <a:pos x="25" y="0"/>
                    </a:cxn>
                    <a:cxn ang="0">
                      <a:pos x="17" y="35"/>
                    </a:cxn>
                    <a:cxn ang="0">
                      <a:pos x="17" y="36"/>
                    </a:cxn>
                    <a:cxn ang="0">
                      <a:pos x="17" y="38"/>
                    </a:cxn>
                    <a:cxn ang="0">
                      <a:pos x="17" y="40"/>
                    </a:cxn>
                    <a:cxn ang="0">
                      <a:pos x="19" y="42"/>
                    </a:cxn>
                    <a:cxn ang="0">
                      <a:pos x="21" y="42"/>
                    </a:cxn>
                    <a:cxn ang="0">
                      <a:pos x="21" y="44"/>
                    </a:cxn>
                    <a:cxn ang="0">
                      <a:pos x="23" y="44"/>
                    </a:cxn>
                    <a:cxn ang="0">
                      <a:pos x="25" y="44"/>
                    </a:cxn>
                    <a:cxn ang="0">
                      <a:pos x="27" y="44"/>
                    </a:cxn>
                    <a:cxn ang="0">
                      <a:pos x="29" y="44"/>
                    </a:cxn>
                    <a:cxn ang="0">
                      <a:pos x="31" y="44"/>
                    </a:cxn>
                    <a:cxn ang="0">
                      <a:pos x="31" y="42"/>
                    </a:cxn>
                    <a:cxn ang="0">
                      <a:pos x="33" y="42"/>
                    </a:cxn>
                    <a:cxn ang="0">
                      <a:pos x="35" y="42"/>
                    </a:cxn>
                    <a:cxn ang="0">
                      <a:pos x="37" y="40"/>
                    </a:cxn>
                    <a:cxn ang="0">
                      <a:pos x="37" y="38"/>
                    </a:cxn>
                    <a:cxn ang="0">
                      <a:pos x="38" y="38"/>
                    </a:cxn>
                    <a:cxn ang="0">
                      <a:pos x="38" y="36"/>
                    </a:cxn>
                    <a:cxn ang="0">
                      <a:pos x="38" y="35"/>
                    </a:cxn>
                    <a:cxn ang="0">
                      <a:pos x="48" y="0"/>
                    </a:cxn>
                    <a:cxn ang="0">
                      <a:pos x="63" y="0"/>
                    </a:cxn>
                    <a:cxn ang="0">
                      <a:pos x="54" y="40"/>
                    </a:cxn>
                    <a:cxn ang="0">
                      <a:pos x="52" y="42"/>
                    </a:cxn>
                    <a:cxn ang="0">
                      <a:pos x="52" y="44"/>
                    </a:cxn>
                    <a:cxn ang="0">
                      <a:pos x="50" y="48"/>
                    </a:cxn>
                    <a:cxn ang="0">
                      <a:pos x="48" y="50"/>
                    </a:cxn>
                    <a:cxn ang="0">
                      <a:pos x="46" y="52"/>
                    </a:cxn>
                    <a:cxn ang="0">
                      <a:pos x="44" y="54"/>
                    </a:cxn>
                    <a:cxn ang="0">
                      <a:pos x="42" y="54"/>
                    </a:cxn>
                    <a:cxn ang="0">
                      <a:pos x="40" y="56"/>
                    </a:cxn>
                    <a:cxn ang="0">
                      <a:pos x="38" y="58"/>
                    </a:cxn>
                    <a:cxn ang="0">
                      <a:pos x="37" y="58"/>
                    </a:cxn>
                    <a:cxn ang="0">
                      <a:pos x="35" y="59"/>
                    </a:cxn>
                    <a:cxn ang="0">
                      <a:pos x="33" y="59"/>
                    </a:cxn>
                    <a:cxn ang="0">
                      <a:pos x="29" y="59"/>
                    </a:cxn>
                    <a:cxn ang="0">
                      <a:pos x="27" y="59"/>
                    </a:cxn>
                    <a:cxn ang="0">
                      <a:pos x="25" y="59"/>
                    </a:cxn>
                    <a:cxn ang="0">
                      <a:pos x="23" y="59"/>
                    </a:cxn>
                    <a:cxn ang="0">
                      <a:pos x="19" y="59"/>
                    </a:cxn>
                    <a:cxn ang="0">
                      <a:pos x="17" y="59"/>
                    </a:cxn>
                    <a:cxn ang="0">
                      <a:pos x="15" y="59"/>
                    </a:cxn>
                    <a:cxn ang="0">
                      <a:pos x="14" y="58"/>
                    </a:cxn>
                    <a:cxn ang="0">
                      <a:pos x="12" y="58"/>
                    </a:cxn>
                    <a:cxn ang="0">
                      <a:pos x="10" y="56"/>
                    </a:cxn>
                    <a:cxn ang="0">
                      <a:pos x="8" y="56"/>
                    </a:cxn>
                    <a:cxn ang="0">
                      <a:pos x="6" y="54"/>
                    </a:cxn>
                    <a:cxn ang="0">
                      <a:pos x="4" y="52"/>
                    </a:cxn>
                    <a:cxn ang="0">
                      <a:pos x="4" y="50"/>
                    </a:cxn>
                    <a:cxn ang="0">
                      <a:pos x="2" y="48"/>
                    </a:cxn>
                    <a:cxn ang="0">
                      <a:pos x="2" y="46"/>
                    </a:cxn>
                    <a:cxn ang="0">
                      <a:pos x="2" y="44"/>
                    </a:cxn>
                    <a:cxn ang="0">
                      <a:pos x="0" y="42"/>
                    </a:cxn>
                    <a:cxn ang="0">
                      <a:pos x="0" y="40"/>
                    </a:cxn>
                    <a:cxn ang="0">
                      <a:pos x="2" y="36"/>
                    </a:cxn>
                    <a:cxn ang="0">
                      <a:pos x="10" y="0"/>
                    </a:cxn>
                    <a:cxn ang="0">
                      <a:pos x="25" y="0"/>
                    </a:cxn>
                  </a:cxnLst>
                  <a:rect l="0" t="0" r="r" b="b"/>
                  <a:pathLst>
                    <a:path w="64" h="60">
                      <a:moveTo>
                        <a:pt x="25" y="0"/>
                      </a:moveTo>
                      <a:lnTo>
                        <a:pt x="17" y="35"/>
                      </a:lnTo>
                      <a:lnTo>
                        <a:pt x="17" y="36"/>
                      </a:lnTo>
                      <a:lnTo>
                        <a:pt x="17" y="38"/>
                      </a:lnTo>
                      <a:lnTo>
                        <a:pt x="17" y="40"/>
                      </a:lnTo>
                      <a:lnTo>
                        <a:pt x="19" y="42"/>
                      </a:lnTo>
                      <a:lnTo>
                        <a:pt x="21" y="42"/>
                      </a:lnTo>
                      <a:lnTo>
                        <a:pt x="21" y="44"/>
                      </a:lnTo>
                      <a:lnTo>
                        <a:pt x="23" y="44"/>
                      </a:lnTo>
                      <a:lnTo>
                        <a:pt x="25" y="44"/>
                      </a:lnTo>
                      <a:lnTo>
                        <a:pt x="27" y="44"/>
                      </a:lnTo>
                      <a:lnTo>
                        <a:pt x="29" y="44"/>
                      </a:lnTo>
                      <a:lnTo>
                        <a:pt x="31" y="44"/>
                      </a:lnTo>
                      <a:lnTo>
                        <a:pt x="31" y="42"/>
                      </a:lnTo>
                      <a:lnTo>
                        <a:pt x="33" y="42"/>
                      </a:lnTo>
                      <a:lnTo>
                        <a:pt x="35" y="42"/>
                      </a:lnTo>
                      <a:lnTo>
                        <a:pt x="37" y="40"/>
                      </a:lnTo>
                      <a:lnTo>
                        <a:pt x="37" y="38"/>
                      </a:lnTo>
                      <a:lnTo>
                        <a:pt x="38" y="38"/>
                      </a:lnTo>
                      <a:lnTo>
                        <a:pt x="38" y="36"/>
                      </a:lnTo>
                      <a:lnTo>
                        <a:pt x="38" y="35"/>
                      </a:lnTo>
                      <a:lnTo>
                        <a:pt x="48" y="0"/>
                      </a:lnTo>
                      <a:lnTo>
                        <a:pt x="63" y="0"/>
                      </a:lnTo>
                      <a:lnTo>
                        <a:pt x="54" y="40"/>
                      </a:lnTo>
                      <a:lnTo>
                        <a:pt x="52" y="42"/>
                      </a:lnTo>
                      <a:lnTo>
                        <a:pt x="52" y="44"/>
                      </a:lnTo>
                      <a:lnTo>
                        <a:pt x="50" y="48"/>
                      </a:lnTo>
                      <a:lnTo>
                        <a:pt x="48" y="50"/>
                      </a:lnTo>
                      <a:lnTo>
                        <a:pt x="46" y="52"/>
                      </a:lnTo>
                      <a:lnTo>
                        <a:pt x="44" y="54"/>
                      </a:lnTo>
                      <a:lnTo>
                        <a:pt x="42" y="54"/>
                      </a:lnTo>
                      <a:lnTo>
                        <a:pt x="40" y="56"/>
                      </a:lnTo>
                      <a:lnTo>
                        <a:pt x="38" y="58"/>
                      </a:lnTo>
                      <a:lnTo>
                        <a:pt x="37" y="58"/>
                      </a:lnTo>
                      <a:lnTo>
                        <a:pt x="35" y="59"/>
                      </a:lnTo>
                      <a:lnTo>
                        <a:pt x="33" y="59"/>
                      </a:lnTo>
                      <a:lnTo>
                        <a:pt x="29" y="59"/>
                      </a:lnTo>
                      <a:lnTo>
                        <a:pt x="27" y="59"/>
                      </a:lnTo>
                      <a:lnTo>
                        <a:pt x="25" y="59"/>
                      </a:lnTo>
                      <a:lnTo>
                        <a:pt x="23" y="59"/>
                      </a:lnTo>
                      <a:lnTo>
                        <a:pt x="19" y="59"/>
                      </a:lnTo>
                      <a:lnTo>
                        <a:pt x="17" y="59"/>
                      </a:lnTo>
                      <a:lnTo>
                        <a:pt x="15" y="59"/>
                      </a:lnTo>
                      <a:lnTo>
                        <a:pt x="14" y="58"/>
                      </a:lnTo>
                      <a:lnTo>
                        <a:pt x="12" y="58"/>
                      </a:lnTo>
                      <a:lnTo>
                        <a:pt x="10" y="56"/>
                      </a:lnTo>
                      <a:lnTo>
                        <a:pt x="8" y="56"/>
                      </a:lnTo>
                      <a:lnTo>
                        <a:pt x="6" y="54"/>
                      </a:lnTo>
                      <a:lnTo>
                        <a:pt x="4" y="52"/>
                      </a:lnTo>
                      <a:lnTo>
                        <a:pt x="4" y="50"/>
                      </a:lnTo>
                      <a:lnTo>
                        <a:pt x="2" y="48"/>
                      </a:lnTo>
                      <a:lnTo>
                        <a:pt x="2" y="46"/>
                      </a:lnTo>
                      <a:lnTo>
                        <a:pt x="2" y="44"/>
                      </a:lnTo>
                      <a:lnTo>
                        <a:pt x="0" y="42"/>
                      </a:lnTo>
                      <a:lnTo>
                        <a:pt x="0" y="40"/>
                      </a:lnTo>
                      <a:lnTo>
                        <a:pt x="2" y="36"/>
                      </a:lnTo>
                      <a:lnTo>
                        <a:pt x="10" y="0"/>
                      </a:lnTo>
                      <a:lnTo>
                        <a:pt x="25" y="0"/>
                      </a:lnTo>
                    </a:path>
                  </a:pathLst>
                </a:custGeom>
                <a:solidFill>
                  <a:srgbClr val="00BD17"/>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8" name="Freeform 78"/>
                <p:cNvSpPr/>
                <p:nvPr/>
              </p:nvSpPr>
              <p:spPr bwMode="auto">
                <a:xfrm>
                  <a:off x="1023" y="2645"/>
                  <a:ext cx="61" cy="62"/>
                </a:xfrm>
                <a:custGeom>
                  <a:avLst/>
                  <a:gdLst/>
                  <a:ahLst/>
                  <a:cxnLst>
                    <a:cxn ang="0">
                      <a:pos x="45" y="23"/>
                    </a:cxn>
                    <a:cxn ang="0">
                      <a:pos x="43" y="17"/>
                    </a:cxn>
                    <a:cxn ang="0">
                      <a:pos x="39" y="15"/>
                    </a:cxn>
                    <a:cxn ang="0">
                      <a:pos x="35" y="14"/>
                    </a:cxn>
                    <a:cxn ang="0">
                      <a:pos x="31" y="15"/>
                    </a:cxn>
                    <a:cxn ang="0">
                      <a:pos x="25" y="17"/>
                    </a:cxn>
                    <a:cxn ang="0">
                      <a:pos x="20" y="21"/>
                    </a:cxn>
                    <a:cxn ang="0">
                      <a:pos x="18" y="25"/>
                    </a:cxn>
                    <a:cxn ang="0">
                      <a:pos x="16" y="31"/>
                    </a:cxn>
                    <a:cxn ang="0">
                      <a:pos x="16" y="37"/>
                    </a:cxn>
                    <a:cxn ang="0">
                      <a:pos x="18" y="42"/>
                    </a:cxn>
                    <a:cxn ang="0">
                      <a:pos x="23" y="46"/>
                    </a:cxn>
                    <a:cxn ang="0">
                      <a:pos x="29" y="48"/>
                    </a:cxn>
                    <a:cxn ang="0">
                      <a:pos x="35" y="48"/>
                    </a:cxn>
                    <a:cxn ang="0">
                      <a:pos x="41" y="44"/>
                    </a:cxn>
                    <a:cxn ang="0">
                      <a:pos x="43" y="38"/>
                    </a:cxn>
                    <a:cxn ang="0">
                      <a:pos x="58" y="42"/>
                    </a:cxn>
                    <a:cxn ang="0">
                      <a:pos x="56" y="46"/>
                    </a:cxn>
                    <a:cxn ang="0">
                      <a:pos x="52" y="52"/>
                    </a:cxn>
                    <a:cxn ang="0">
                      <a:pos x="48" y="56"/>
                    </a:cxn>
                    <a:cxn ang="0">
                      <a:pos x="45" y="58"/>
                    </a:cxn>
                    <a:cxn ang="0">
                      <a:pos x="39" y="60"/>
                    </a:cxn>
                    <a:cxn ang="0">
                      <a:pos x="33" y="61"/>
                    </a:cxn>
                    <a:cxn ang="0">
                      <a:pos x="27" y="61"/>
                    </a:cxn>
                    <a:cxn ang="0">
                      <a:pos x="20" y="61"/>
                    </a:cxn>
                    <a:cxn ang="0">
                      <a:pos x="12" y="58"/>
                    </a:cxn>
                    <a:cxn ang="0">
                      <a:pos x="6" y="52"/>
                    </a:cxn>
                    <a:cxn ang="0">
                      <a:pos x="2" y="46"/>
                    </a:cxn>
                    <a:cxn ang="0">
                      <a:pos x="0" y="37"/>
                    </a:cxn>
                    <a:cxn ang="0">
                      <a:pos x="0" y="29"/>
                    </a:cxn>
                    <a:cxn ang="0">
                      <a:pos x="2" y="21"/>
                    </a:cxn>
                    <a:cxn ang="0">
                      <a:pos x="8" y="14"/>
                    </a:cxn>
                    <a:cxn ang="0">
                      <a:pos x="14" y="6"/>
                    </a:cxn>
                    <a:cxn ang="0">
                      <a:pos x="22" y="2"/>
                    </a:cxn>
                    <a:cxn ang="0">
                      <a:pos x="33" y="0"/>
                    </a:cxn>
                    <a:cxn ang="0">
                      <a:pos x="39" y="0"/>
                    </a:cxn>
                    <a:cxn ang="0">
                      <a:pos x="43" y="2"/>
                    </a:cxn>
                    <a:cxn ang="0">
                      <a:pos x="48" y="2"/>
                    </a:cxn>
                    <a:cxn ang="0">
                      <a:pos x="52" y="4"/>
                    </a:cxn>
                    <a:cxn ang="0">
                      <a:pos x="56" y="8"/>
                    </a:cxn>
                    <a:cxn ang="0">
                      <a:pos x="58" y="12"/>
                    </a:cxn>
                    <a:cxn ang="0">
                      <a:pos x="60" y="17"/>
                    </a:cxn>
                    <a:cxn ang="0">
                      <a:pos x="60" y="23"/>
                    </a:cxn>
                  </a:cxnLst>
                  <a:rect l="0" t="0" r="r" b="b"/>
                  <a:pathLst>
                    <a:path w="61" h="62">
                      <a:moveTo>
                        <a:pt x="60" y="25"/>
                      </a:moveTo>
                      <a:lnTo>
                        <a:pt x="45" y="25"/>
                      </a:lnTo>
                      <a:lnTo>
                        <a:pt x="45" y="23"/>
                      </a:lnTo>
                      <a:lnTo>
                        <a:pt x="45" y="21"/>
                      </a:lnTo>
                      <a:lnTo>
                        <a:pt x="45" y="19"/>
                      </a:lnTo>
                      <a:lnTo>
                        <a:pt x="43" y="17"/>
                      </a:lnTo>
                      <a:lnTo>
                        <a:pt x="41" y="17"/>
                      </a:lnTo>
                      <a:lnTo>
                        <a:pt x="41" y="15"/>
                      </a:lnTo>
                      <a:lnTo>
                        <a:pt x="39" y="15"/>
                      </a:lnTo>
                      <a:lnTo>
                        <a:pt x="37" y="15"/>
                      </a:lnTo>
                      <a:lnTo>
                        <a:pt x="37" y="14"/>
                      </a:lnTo>
                      <a:lnTo>
                        <a:pt x="35" y="14"/>
                      </a:lnTo>
                      <a:lnTo>
                        <a:pt x="33" y="14"/>
                      </a:lnTo>
                      <a:lnTo>
                        <a:pt x="31" y="14"/>
                      </a:lnTo>
                      <a:lnTo>
                        <a:pt x="31" y="15"/>
                      </a:lnTo>
                      <a:lnTo>
                        <a:pt x="29" y="15"/>
                      </a:lnTo>
                      <a:lnTo>
                        <a:pt x="27" y="15"/>
                      </a:lnTo>
                      <a:lnTo>
                        <a:pt x="25" y="17"/>
                      </a:lnTo>
                      <a:lnTo>
                        <a:pt x="23" y="17"/>
                      </a:lnTo>
                      <a:lnTo>
                        <a:pt x="22" y="19"/>
                      </a:lnTo>
                      <a:lnTo>
                        <a:pt x="20" y="21"/>
                      </a:lnTo>
                      <a:lnTo>
                        <a:pt x="20" y="23"/>
                      </a:lnTo>
                      <a:lnTo>
                        <a:pt x="18" y="23"/>
                      </a:lnTo>
                      <a:lnTo>
                        <a:pt x="18" y="25"/>
                      </a:lnTo>
                      <a:lnTo>
                        <a:pt x="18" y="27"/>
                      </a:lnTo>
                      <a:lnTo>
                        <a:pt x="18" y="29"/>
                      </a:lnTo>
                      <a:lnTo>
                        <a:pt x="16" y="31"/>
                      </a:lnTo>
                      <a:lnTo>
                        <a:pt x="16" y="33"/>
                      </a:lnTo>
                      <a:lnTo>
                        <a:pt x="16" y="35"/>
                      </a:lnTo>
                      <a:lnTo>
                        <a:pt x="16" y="37"/>
                      </a:lnTo>
                      <a:lnTo>
                        <a:pt x="16" y="38"/>
                      </a:lnTo>
                      <a:lnTo>
                        <a:pt x="18" y="40"/>
                      </a:lnTo>
                      <a:lnTo>
                        <a:pt x="18" y="42"/>
                      </a:lnTo>
                      <a:lnTo>
                        <a:pt x="20" y="44"/>
                      </a:lnTo>
                      <a:lnTo>
                        <a:pt x="22" y="46"/>
                      </a:lnTo>
                      <a:lnTo>
                        <a:pt x="23" y="46"/>
                      </a:lnTo>
                      <a:lnTo>
                        <a:pt x="25" y="48"/>
                      </a:lnTo>
                      <a:lnTo>
                        <a:pt x="27" y="48"/>
                      </a:lnTo>
                      <a:lnTo>
                        <a:pt x="29" y="48"/>
                      </a:lnTo>
                      <a:lnTo>
                        <a:pt x="31" y="48"/>
                      </a:lnTo>
                      <a:lnTo>
                        <a:pt x="33" y="48"/>
                      </a:lnTo>
                      <a:lnTo>
                        <a:pt x="35" y="48"/>
                      </a:lnTo>
                      <a:lnTo>
                        <a:pt x="37" y="46"/>
                      </a:lnTo>
                      <a:lnTo>
                        <a:pt x="39" y="46"/>
                      </a:lnTo>
                      <a:lnTo>
                        <a:pt x="41" y="44"/>
                      </a:lnTo>
                      <a:lnTo>
                        <a:pt x="43" y="42"/>
                      </a:lnTo>
                      <a:lnTo>
                        <a:pt x="43" y="40"/>
                      </a:lnTo>
                      <a:lnTo>
                        <a:pt x="43" y="38"/>
                      </a:lnTo>
                      <a:lnTo>
                        <a:pt x="60" y="38"/>
                      </a:lnTo>
                      <a:lnTo>
                        <a:pt x="58" y="40"/>
                      </a:lnTo>
                      <a:lnTo>
                        <a:pt x="58" y="42"/>
                      </a:lnTo>
                      <a:lnTo>
                        <a:pt x="58" y="44"/>
                      </a:lnTo>
                      <a:lnTo>
                        <a:pt x="56" y="44"/>
                      </a:lnTo>
                      <a:lnTo>
                        <a:pt x="56" y="46"/>
                      </a:lnTo>
                      <a:lnTo>
                        <a:pt x="56" y="48"/>
                      </a:lnTo>
                      <a:lnTo>
                        <a:pt x="54" y="50"/>
                      </a:lnTo>
                      <a:lnTo>
                        <a:pt x="52" y="52"/>
                      </a:lnTo>
                      <a:lnTo>
                        <a:pt x="50" y="54"/>
                      </a:lnTo>
                      <a:lnTo>
                        <a:pt x="48" y="54"/>
                      </a:lnTo>
                      <a:lnTo>
                        <a:pt x="48" y="56"/>
                      </a:lnTo>
                      <a:lnTo>
                        <a:pt x="46" y="56"/>
                      </a:lnTo>
                      <a:lnTo>
                        <a:pt x="46" y="58"/>
                      </a:lnTo>
                      <a:lnTo>
                        <a:pt x="45" y="58"/>
                      </a:lnTo>
                      <a:lnTo>
                        <a:pt x="43" y="60"/>
                      </a:lnTo>
                      <a:lnTo>
                        <a:pt x="41" y="60"/>
                      </a:lnTo>
                      <a:lnTo>
                        <a:pt x="39" y="60"/>
                      </a:lnTo>
                      <a:lnTo>
                        <a:pt x="37" y="61"/>
                      </a:lnTo>
                      <a:lnTo>
                        <a:pt x="35" y="61"/>
                      </a:lnTo>
                      <a:lnTo>
                        <a:pt x="33" y="61"/>
                      </a:lnTo>
                      <a:lnTo>
                        <a:pt x="31" y="61"/>
                      </a:lnTo>
                      <a:lnTo>
                        <a:pt x="29" y="61"/>
                      </a:lnTo>
                      <a:lnTo>
                        <a:pt x="27" y="61"/>
                      </a:lnTo>
                      <a:lnTo>
                        <a:pt x="25" y="61"/>
                      </a:lnTo>
                      <a:lnTo>
                        <a:pt x="23" y="61"/>
                      </a:lnTo>
                      <a:lnTo>
                        <a:pt x="20" y="61"/>
                      </a:lnTo>
                      <a:lnTo>
                        <a:pt x="16" y="60"/>
                      </a:lnTo>
                      <a:lnTo>
                        <a:pt x="14" y="60"/>
                      </a:lnTo>
                      <a:lnTo>
                        <a:pt x="12" y="58"/>
                      </a:lnTo>
                      <a:lnTo>
                        <a:pt x="10" y="56"/>
                      </a:lnTo>
                      <a:lnTo>
                        <a:pt x="6" y="54"/>
                      </a:lnTo>
                      <a:lnTo>
                        <a:pt x="6" y="52"/>
                      </a:lnTo>
                      <a:lnTo>
                        <a:pt x="4" y="50"/>
                      </a:lnTo>
                      <a:lnTo>
                        <a:pt x="2" y="48"/>
                      </a:lnTo>
                      <a:lnTo>
                        <a:pt x="2" y="46"/>
                      </a:lnTo>
                      <a:lnTo>
                        <a:pt x="0" y="42"/>
                      </a:lnTo>
                      <a:lnTo>
                        <a:pt x="0" y="40"/>
                      </a:lnTo>
                      <a:lnTo>
                        <a:pt x="0" y="37"/>
                      </a:lnTo>
                      <a:lnTo>
                        <a:pt x="0" y="35"/>
                      </a:lnTo>
                      <a:lnTo>
                        <a:pt x="0" y="31"/>
                      </a:lnTo>
                      <a:lnTo>
                        <a:pt x="0" y="29"/>
                      </a:lnTo>
                      <a:lnTo>
                        <a:pt x="0" y="25"/>
                      </a:lnTo>
                      <a:lnTo>
                        <a:pt x="2" y="23"/>
                      </a:lnTo>
                      <a:lnTo>
                        <a:pt x="2" y="21"/>
                      </a:lnTo>
                      <a:lnTo>
                        <a:pt x="4" y="17"/>
                      </a:lnTo>
                      <a:lnTo>
                        <a:pt x="6" y="15"/>
                      </a:lnTo>
                      <a:lnTo>
                        <a:pt x="8" y="14"/>
                      </a:lnTo>
                      <a:lnTo>
                        <a:pt x="10" y="12"/>
                      </a:lnTo>
                      <a:lnTo>
                        <a:pt x="12" y="8"/>
                      </a:lnTo>
                      <a:lnTo>
                        <a:pt x="14" y="6"/>
                      </a:lnTo>
                      <a:lnTo>
                        <a:pt x="16" y="6"/>
                      </a:lnTo>
                      <a:lnTo>
                        <a:pt x="20" y="4"/>
                      </a:lnTo>
                      <a:lnTo>
                        <a:pt x="22" y="2"/>
                      </a:lnTo>
                      <a:lnTo>
                        <a:pt x="25" y="2"/>
                      </a:lnTo>
                      <a:lnTo>
                        <a:pt x="29" y="0"/>
                      </a:lnTo>
                      <a:lnTo>
                        <a:pt x="33" y="0"/>
                      </a:lnTo>
                      <a:lnTo>
                        <a:pt x="35" y="0"/>
                      </a:lnTo>
                      <a:lnTo>
                        <a:pt x="37" y="0"/>
                      </a:lnTo>
                      <a:lnTo>
                        <a:pt x="39" y="0"/>
                      </a:lnTo>
                      <a:lnTo>
                        <a:pt x="41" y="0"/>
                      </a:lnTo>
                      <a:lnTo>
                        <a:pt x="43" y="0"/>
                      </a:lnTo>
                      <a:lnTo>
                        <a:pt x="43" y="2"/>
                      </a:lnTo>
                      <a:lnTo>
                        <a:pt x="45" y="2"/>
                      </a:lnTo>
                      <a:lnTo>
                        <a:pt x="46" y="2"/>
                      </a:lnTo>
                      <a:lnTo>
                        <a:pt x="48" y="2"/>
                      </a:lnTo>
                      <a:lnTo>
                        <a:pt x="48" y="4"/>
                      </a:lnTo>
                      <a:lnTo>
                        <a:pt x="50" y="4"/>
                      </a:lnTo>
                      <a:lnTo>
                        <a:pt x="52" y="4"/>
                      </a:lnTo>
                      <a:lnTo>
                        <a:pt x="52" y="6"/>
                      </a:lnTo>
                      <a:lnTo>
                        <a:pt x="54" y="6"/>
                      </a:lnTo>
                      <a:lnTo>
                        <a:pt x="56" y="8"/>
                      </a:lnTo>
                      <a:lnTo>
                        <a:pt x="56" y="10"/>
                      </a:lnTo>
                      <a:lnTo>
                        <a:pt x="58" y="10"/>
                      </a:lnTo>
                      <a:lnTo>
                        <a:pt x="58" y="12"/>
                      </a:lnTo>
                      <a:lnTo>
                        <a:pt x="60" y="14"/>
                      </a:lnTo>
                      <a:lnTo>
                        <a:pt x="60" y="15"/>
                      </a:lnTo>
                      <a:lnTo>
                        <a:pt x="60" y="17"/>
                      </a:lnTo>
                      <a:lnTo>
                        <a:pt x="60" y="19"/>
                      </a:lnTo>
                      <a:lnTo>
                        <a:pt x="60" y="21"/>
                      </a:lnTo>
                      <a:lnTo>
                        <a:pt x="60" y="23"/>
                      </a:lnTo>
                      <a:lnTo>
                        <a:pt x="60" y="25"/>
                      </a:lnTo>
                    </a:path>
                  </a:pathLst>
                </a:custGeom>
                <a:solidFill>
                  <a:srgbClr val="00BD17"/>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9" name="Freeform 79"/>
                <p:cNvSpPr/>
                <p:nvPr/>
              </p:nvSpPr>
              <p:spPr bwMode="auto">
                <a:xfrm>
                  <a:off x="1123" y="2645"/>
                  <a:ext cx="55" cy="62"/>
                </a:xfrm>
                <a:custGeom>
                  <a:avLst/>
                  <a:gdLst/>
                  <a:ahLst/>
                  <a:cxnLst>
                    <a:cxn ang="0">
                      <a:pos x="37" y="15"/>
                    </a:cxn>
                    <a:cxn ang="0">
                      <a:pos x="33" y="14"/>
                    </a:cxn>
                    <a:cxn ang="0">
                      <a:pos x="27" y="14"/>
                    </a:cxn>
                    <a:cxn ang="0">
                      <a:pos x="23" y="17"/>
                    </a:cxn>
                    <a:cxn ang="0">
                      <a:pos x="23" y="23"/>
                    </a:cxn>
                    <a:cxn ang="0">
                      <a:pos x="27" y="25"/>
                    </a:cxn>
                    <a:cxn ang="0">
                      <a:pos x="33" y="27"/>
                    </a:cxn>
                    <a:cxn ang="0">
                      <a:pos x="40" y="29"/>
                    </a:cxn>
                    <a:cxn ang="0">
                      <a:pos x="44" y="33"/>
                    </a:cxn>
                    <a:cxn ang="0">
                      <a:pos x="48" y="38"/>
                    </a:cxn>
                    <a:cxn ang="0">
                      <a:pos x="48" y="44"/>
                    </a:cxn>
                    <a:cxn ang="0">
                      <a:pos x="46" y="48"/>
                    </a:cxn>
                    <a:cxn ang="0">
                      <a:pos x="44" y="52"/>
                    </a:cxn>
                    <a:cxn ang="0">
                      <a:pos x="40" y="56"/>
                    </a:cxn>
                    <a:cxn ang="0">
                      <a:pos x="35" y="60"/>
                    </a:cxn>
                    <a:cxn ang="0">
                      <a:pos x="29" y="61"/>
                    </a:cxn>
                    <a:cxn ang="0">
                      <a:pos x="21" y="61"/>
                    </a:cxn>
                    <a:cxn ang="0">
                      <a:pos x="15" y="61"/>
                    </a:cxn>
                    <a:cxn ang="0">
                      <a:pos x="12" y="60"/>
                    </a:cxn>
                    <a:cxn ang="0">
                      <a:pos x="8" y="58"/>
                    </a:cxn>
                    <a:cxn ang="0">
                      <a:pos x="4" y="56"/>
                    </a:cxn>
                    <a:cxn ang="0">
                      <a:pos x="2" y="50"/>
                    </a:cxn>
                    <a:cxn ang="0">
                      <a:pos x="0" y="46"/>
                    </a:cxn>
                    <a:cxn ang="0">
                      <a:pos x="14" y="42"/>
                    </a:cxn>
                    <a:cxn ang="0">
                      <a:pos x="15" y="46"/>
                    </a:cxn>
                    <a:cxn ang="0">
                      <a:pos x="19" y="48"/>
                    </a:cxn>
                    <a:cxn ang="0">
                      <a:pos x="23" y="50"/>
                    </a:cxn>
                    <a:cxn ang="0">
                      <a:pos x="27" y="48"/>
                    </a:cxn>
                    <a:cxn ang="0">
                      <a:pos x="31" y="46"/>
                    </a:cxn>
                    <a:cxn ang="0">
                      <a:pos x="33" y="42"/>
                    </a:cxn>
                    <a:cxn ang="0">
                      <a:pos x="29" y="38"/>
                    </a:cxn>
                    <a:cxn ang="0">
                      <a:pos x="23" y="37"/>
                    </a:cxn>
                    <a:cxn ang="0">
                      <a:pos x="17" y="35"/>
                    </a:cxn>
                    <a:cxn ang="0">
                      <a:pos x="14" y="33"/>
                    </a:cxn>
                    <a:cxn ang="0">
                      <a:pos x="10" y="29"/>
                    </a:cxn>
                    <a:cxn ang="0">
                      <a:pos x="8" y="23"/>
                    </a:cxn>
                    <a:cxn ang="0">
                      <a:pos x="6" y="17"/>
                    </a:cxn>
                    <a:cxn ang="0">
                      <a:pos x="8" y="12"/>
                    </a:cxn>
                    <a:cxn ang="0">
                      <a:pos x="14" y="6"/>
                    </a:cxn>
                    <a:cxn ang="0">
                      <a:pos x="17" y="4"/>
                    </a:cxn>
                    <a:cxn ang="0">
                      <a:pos x="23" y="2"/>
                    </a:cxn>
                    <a:cxn ang="0">
                      <a:pos x="31" y="0"/>
                    </a:cxn>
                    <a:cxn ang="0">
                      <a:pos x="35" y="2"/>
                    </a:cxn>
                    <a:cxn ang="0">
                      <a:pos x="40" y="2"/>
                    </a:cxn>
                    <a:cxn ang="0">
                      <a:pos x="44" y="4"/>
                    </a:cxn>
                    <a:cxn ang="0">
                      <a:pos x="48" y="6"/>
                    </a:cxn>
                    <a:cxn ang="0">
                      <a:pos x="50" y="10"/>
                    </a:cxn>
                    <a:cxn ang="0">
                      <a:pos x="52" y="14"/>
                    </a:cxn>
                    <a:cxn ang="0">
                      <a:pos x="54" y="17"/>
                    </a:cxn>
                  </a:cxnLst>
                  <a:rect l="0" t="0" r="r" b="b"/>
                  <a:pathLst>
                    <a:path w="55" h="62">
                      <a:moveTo>
                        <a:pt x="38" y="19"/>
                      </a:moveTo>
                      <a:lnTo>
                        <a:pt x="38" y="17"/>
                      </a:lnTo>
                      <a:lnTo>
                        <a:pt x="37" y="15"/>
                      </a:lnTo>
                      <a:lnTo>
                        <a:pt x="37" y="14"/>
                      </a:lnTo>
                      <a:lnTo>
                        <a:pt x="35" y="14"/>
                      </a:lnTo>
                      <a:lnTo>
                        <a:pt x="33" y="14"/>
                      </a:lnTo>
                      <a:lnTo>
                        <a:pt x="31" y="14"/>
                      </a:lnTo>
                      <a:lnTo>
                        <a:pt x="29" y="14"/>
                      </a:lnTo>
                      <a:lnTo>
                        <a:pt x="27" y="14"/>
                      </a:lnTo>
                      <a:lnTo>
                        <a:pt x="25" y="15"/>
                      </a:lnTo>
                      <a:lnTo>
                        <a:pt x="23" y="15"/>
                      </a:lnTo>
                      <a:lnTo>
                        <a:pt x="23" y="17"/>
                      </a:lnTo>
                      <a:lnTo>
                        <a:pt x="23" y="19"/>
                      </a:lnTo>
                      <a:lnTo>
                        <a:pt x="23" y="21"/>
                      </a:lnTo>
                      <a:lnTo>
                        <a:pt x="23" y="23"/>
                      </a:lnTo>
                      <a:lnTo>
                        <a:pt x="25" y="23"/>
                      </a:lnTo>
                      <a:lnTo>
                        <a:pt x="27" y="23"/>
                      </a:lnTo>
                      <a:lnTo>
                        <a:pt x="27" y="25"/>
                      </a:lnTo>
                      <a:lnTo>
                        <a:pt x="29" y="25"/>
                      </a:lnTo>
                      <a:lnTo>
                        <a:pt x="31" y="27"/>
                      </a:lnTo>
                      <a:lnTo>
                        <a:pt x="33" y="27"/>
                      </a:lnTo>
                      <a:lnTo>
                        <a:pt x="37" y="27"/>
                      </a:lnTo>
                      <a:lnTo>
                        <a:pt x="38" y="29"/>
                      </a:lnTo>
                      <a:lnTo>
                        <a:pt x="40" y="29"/>
                      </a:lnTo>
                      <a:lnTo>
                        <a:pt x="40" y="31"/>
                      </a:lnTo>
                      <a:lnTo>
                        <a:pt x="42" y="31"/>
                      </a:lnTo>
                      <a:lnTo>
                        <a:pt x="44" y="33"/>
                      </a:lnTo>
                      <a:lnTo>
                        <a:pt x="46" y="35"/>
                      </a:lnTo>
                      <a:lnTo>
                        <a:pt x="46" y="37"/>
                      </a:lnTo>
                      <a:lnTo>
                        <a:pt x="48" y="38"/>
                      </a:lnTo>
                      <a:lnTo>
                        <a:pt x="48" y="40"/>
                      </a:lnTo>
                      <a:lnTo>
                        <a:pt x="48" y="42"/>
                      </a:lnTo>
                      <a:lnTo>
                        <a:pt x="48" y="44"/>
                      </a:lnTo>
                      <a:lnTo>
                        <a:pt x="48" y="46"/>
                      </a:lnTo>
                      <a:lnTo>
                        <a:pt x="48" y="48"/>
                      </a:lnTo>
                      <a:lnTo>
                        <a:pt x="46" y="48"/>
                      </a:lnTo>
                      <a:lnTo>
                        <a:pt x="46" y="50"/>
                      </a:lnTo>
                      <a:lnTo>
                        <a:pt x="46" y="52"/>
                      </a:lnTo>
                      <a:lnTo>
                        <a:pt x="44" y="52"/>
                      </a:lnTo>
                      <a:lnTo>
                        <a:pt x="42" y="54"/>
                      </a:lnTo>
                      <a:lnTo>
                        <a:pt x="42" y="56"/>
                      </a:lnTo>
                      <a:lnTo>
                        <a:pt x="40" y="56"/>
                      </a:lnTo>
                      <a:lnTo>
                        <a:pt x="38" y="58"/>
                      </a:lnTo>
                      <a:lnTo>
                        <a:pt x="37" y="60"/>
                      </a:lnTo>
                      <a:lnTo>
                        <a:pt x="35" y="60"/>
                      </a:lnTo>
                      <a:lnTo>
                        <a:pt x="33" y="60"/>
                      </a:lnTo>
                      <a:lnTo>
                        <a:pt x="31" y="61"/>
                      </a:lnTo>
                      <a:lnTo>
                        <a:pt x="29" y="61"/>
                      </a:lnTo>
                      <a:lnTo>
                        <a:pt x="27" y="61"/>
                      </a:lnTo>
                      <a:lnTo>
                        <a:pt x="25" y="61"/>
                      </a:lnTo>
                      <a:lnTo>
                        <a:pt x="21" y="61"/>
                      </a:lnTo>
                      <a:lnTo>
                        <a:pt x="19" y="61"/>
                      </a:lnTo>
                      <a:lnTo>
                        <a:pt x="17" y="61"/>
                      </a:lnTo>
                      <a:lnTo>
                        <a:pt x="15" y="61"/>
                      </a:lnTo>
                      <a:lnTo>
                        <a:pt x="14" y="61"/>
                      </a:lnTo>
                      <a:lnTo>
                        <a:pt x="14" y="60"/>
                      </a:lnTo>
                      <a:lnTo>
                        <a:pt x="12" y="60"/>
                      </a:lnTo>
                      <a:lnTo>
                        <a:pt x="10" y="60"/>
                      </a:lnTo>
                      <a:lnTo>
                        <a:pt x="10" y="58"/>
                      </a:lnTo>
                      <a:lnTo>
                        <a:pt x="8" y="58"/>
                      </a:lnTo>
                      <a:lnTo>
                        <a:pt x="6" y="58"/>
                      </a:lnTo>
                      <a:lnTo>
                        <a:pt x="6" y="56"/>
                      </a:lnTo>
                      <a:lnTo>
                        <a:pt x="4" y="56"/>
                      </a:lnTo>
                      <a:lnTo>
                        <a:pt x="4" y="54"/>
                      </a:lnTo>
                      <a:lnTo>
                        <a:pt x="2" y="52"/>
                      </a:lnTo>
                      <a:lnTo>
                        <a:pt x="2" y="50"/>
                      </a:lnTo>
                      <a:lnTo>
                        <a:pt x="0" y="50"/>
                      </a:lnTo>
                      <a:lnTo>
                        <a:pt x="0" y="48"/>
                      </a:lnTo>
                      <a:lnTo>
                        <a:pt x="0" y="46"/>
                      </a:lnTo>
                      <a:lnTo>
                        <a:pt x="0" y="44"/>
                      </a:lnTo>
                      <a:lnTo>
                        <a:pt x="0" y="42"/>
                      </a:lnTo>
                      <a:lnTo>
                        <a:pt x="14" y="42"/>
                      </a:lnTo>
                      <a:lnTo>
                        <a:pt x="14" y="44"/>
                      </a:lnTo>
                      <a:lnTo>
                        <a:pt x="15" y="44"/>
                      </a:lnTo>
                      <a:lnTo>
                        <a:pt x="15" y="46"/>
                      </a:lnTo>
                      <a:lnTo>
                        <a:pt x="17" y="46"/>
                      </a:lnTo>
                      <a:lnTo>
                        <a:pt x="17" y="48"/>
                      </a:lnTo>
                      <a:lnTo>
                        <a:pt x="19" y="48"/>
                      </a:lnTo>
                      <a:lnTo>
                        <a:pt x="21" y="48"/>
                      </a:lnTo>
                      <a:lnTo>
                        <a:pt x="21" y="50"/>
                      </a:lnTo>
                      <a:lnTo>
                        <a:pt x="23" y="50"/>
                      </a:lnTo>
                      <a:lnTo>
                        <a:pt x="25" y="50"/>
                      </a:lnTo>
                      <a:lnTo>
                        <a:pt x="27" y="50"/>
                      </a:lnTo>
                      <a:lnTo>
                        <a:pt x="27" y="48"/>
                      </a:lnTo>
                      <a:lnTo>
                        <a:pt x="29" y="48"/>
                      </a:lnTo>
                      <a:lnTo>
                        <a:pt x="31" y="48"/>
                      </a:lnTo>
                      <a:lnTo>
                        <a:pt x="31" y="46"/>
                      </a:lnTo>
                      <a:lnTo>
                        <a:pt x="33" y="46"/>
                      </a:lnTo>
                      <a:lnTo>
                        <a:pt x="33" y="44"/>
                      </a:lnTo>
                      <a:lnTo>
                        <a:pt x="33" y="42"/>
                      </a:lnTo>
                      <a:lnTo>
                        <a:pt x="31" y="42"/>
                      </a:lnTo>
                      <a:lnTo>
                        <a:pt x="31" y="40"/>
                      </a:lnTo>
                      <a:lnTo>
                        <a:pt x="29" y="38"/>
                      </a:lnTo>
                      <a:lnTo>
                        <a:pt x="27" y="38"/>
                      </a:lnTo>
                      <a:lnTo>
                        <a:pt x="25" y="37"/>
                      </a:lnTo>
                      <a:lnTo>
                        <a:pt x="23" y="37"/>
                      </a:lnTo>
                      <a:lnTo>
                        <a:pt x="21" y="37"/>
                      </a:lnTo>
                      <a:lnTo>
                        <a:pt x="19" y="35"/>
                      </a:lnTo>
                      <a:lnTo>
                        <a:pt x="17" y="35"/>
                      </a:lnTo>
                      <a:lnTo>
                        <a:pt x="15" y="35"/>
                      </a:lnTo>
                      <a:lnTo>
                        <a:pt x="15" y="33"/>
                      </a:lnTo>
                      <a:lnTo>
                        <a:pt x="14" y="33"/>
                      </a:lnTo>
                      <a:lnTo>
                        <a:pt x="12" y="31"/>
                      </a:lnTo>
                      <a:lnTo>
                        <a:pt x="10" y="31"/>
                      </a:lnTo>
                      <a:lnTo>
                        <a:pt x="10" y="29"/>
                      </a:lnTo>
                      <a:lnTo>
                        <a:pt x="8" y="27"/>
                      </a:lnTo>
                      <a:lnTo>
                        <a:pt x="8" y="25"/>
                      </a:lnTo>
                      <a:lnTo>
                        <a:pt x="8" y="23"/>
                      </a:lnTo>
                      <a:lnTo>
                        <a:pt x="6" y="21"/>
                      </a:lnTo>
                      <a:lnTo>
                        <a:pt x="6" y="19"/>
                      </a:lnTo>
                      <a:lnTo>
                        <a:pt x="6" y="17"/>
                      </a:lnTo>
                      <a:lnTo>
                        <a:pt x="8" y="15"/>
                      </a:lnTo>
                      <a:lnTo>
                        <a:pt x="8" y="14"/>
                      </a:lnTo>
                      <a:lnTo>
                        <a:pt x="8" y="12"/>
                      </a:lnTo>
                      <a:lnTo>
                        <a:pt x="10" y="10"/>
                      </a:lnTo>
                      <a:lnTo>
                        <a:pt x="12" y="8"/>
                      </a:lnTo>
                      <a:lnTo>
                        <a:pt x="14" y="6"/>
                      </a:lnTo>
                      <a:lnTo>
                        <a:pt x="15" y="6"/>
                      </a:lnTo>
                      <a:lnTo>
                        <a:pt x="15" y="4"/>
                      </a:lnTo>
                      <a:lnTo>
                        <a:pt x="17" y="4"/>
                      </a:lnTo>
                      <a:lnTo>
                        <a:pt x="19" y="2"/>
                      </a:lnTo>
                      <a:lnTo>
                        <a:pt x="21" y="2"/>
                      </a:lnTo>
                      <a:lnTo>
                        <a:pt x="23" y="2"/>
                      </a:lnTo>
                      <a:lnTo>
                        <a:pt x="25" y="2"/>
                      </a:lnTo>
                      <a:lnTo>
                        <a:pt x="29" y="2"/>
                      </a:lnTo>
                      <a:lnTo>
                        <a:pt x="31" y="0"/>
                      </a:lnTo>
                      <a:lnTo>
                        <a:pt x="33" y="0"/>
                      </a:lnTo>
                      <a:lnTo>
                        <a:pt x="35" y="0"/>
                      </a:lnTo>
                      <a:lnTo>
                        <a:pt x="35" y="2"/>
                      </a:lnTo>
                      <a:lnTo>
                        <a:pt x="37" y="2"/>
                      </a:lnTo>
                      <a:lnTo>
                        <a:pt x="38" y="2"/>
                      </a:lnTo>
                      <a:lnTo>
                        <a:pt x="40" y="2"/>
                      </a:lnTo>
                      <a:lnTo>
                        <a:pt x="42" y="2"/>
                      </a:lnTo>
                      <a:lnTo>
                        <a:pt x="42" y="4"/>
                      </a:lnTo>
                      <a:lnTo>
                        <a:pt x="44" y="4"/>
                      </a:lnTo>
                      <a:lnTo>
                        <a:pt x="46" y="4"/>
                      </a:lnTo>
                      <a:lnTo>
                        <a:pt x="46" y="6"/>
                      </a:lnTo>
                      <a:lnTo>
                        <a:pt x="48" y="6"/>
                      </a:lnTo>
                      <a:lnTo>
                        <a:pt x="48" y="8"/>
                      </a:lnTo>
                      <a:lnTo>
                        <a:pt x="50" y="8"/>
                      </a:lnTo>
                      <a:lnTo>
                        <a:pt x="50" y="10"/>
                      </a:lnTo>
                      <a:lnTo>
                        <a:pt x="52" y="10"/>
                      </a:lnTo>
                      <a:lnTo>
                        <a:pt x="52" y="12"/>
                      </a:lnTo>
                      <a:lnTo>
                        <a:pt x="52" y="14"/>
                      </a:lnTo>
                      <a:lnTo>
                        <a:pt x="54" y="14"/>
                      </a:lnTo>
                      <a:lnTo>
                        <a:pt x="54" y="15"/>
                      </a:lnTo>
                      <a:lnTo>
                        <a:pt x="54" y="17"/>
                      </a:lnTo>
                      <a:lnTo>
                        <a:pt x="54" y="19"/>
                      </a:lnTo>
                      <a:lnTo>
                        <a:pt x="38" y="19"/>
                      </a:lnTo>
                    </a:path>
                  </a:pathLst>
                </a:custGeom>
                <a:solidFill>
                  <a:srgbClr val="00BD17"/>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0" name="Freeform 80"/>
                <p:cNvSpPr/>
                <p:nvPr/>
              </p:nvSpPr>
              <p:spPr bwMode="auto">
                <a:xfrm>
                  <a:off x="740" y="2647"/>
                  <a:ext cx="60" cy="59"/>
                </a:xfrm>
                <a:custGeom>
                  <a:avLst/>
                  <a:gdLst/>
                  <a:ahLst/>
                  <a:cxnLst>
                    <a:cxn ang="0">
                      <a:pos x="21" y="38"/>
                    </a:cxn>
                    <a:cxn ang="0">
                      <a:pos x="15" y="58"/>
                    </a:cxn>
                    <a:cxn ang="0">
                      <a:pos x="0" y="58"/>
                    </a:cxn>
                    <a:cxn ang="0">
                      <a:pos x="13" y="0"/>
                    </a:cxn>
                    <a:cxn ang="0">
                      <a:pos x="40" y="0"/>
                    </a:cxn>
                    <a:cxn ang="0">
                      <a:pos x="42" y="2"/>
                    </a:cxn>
                    <a:cxn ang="0">
                      <a:pos x="44" y="2"/>
                    </a:cxn>
                    <a:cxn ang="0">
                      <a:pos x="48" y="2"/>
                    </a:cxn>
                    <a:cxn ang="0">
                      <a:pos x="50" y="2"/>
                    </a:cxn>
                    <a:cxn ang="0">
                      <a:pos x="52" y="4"/>
                    </a:cxn>
                    <a:cxn ang="0">
                      <a:pos x="54" y="4"/>
                    </a:cxn>
                    <a:cxn ang="0">
                      <a:pos x="54" y="6"/>
                    </a:cxn>
                    <a:cxn ang="0">
                      <a:pos x="55" y="8"/>
                    </a:cxn>
                    <a:cxn ang="0">
                      <a:pos x="57" y="8"/>
                    </a:cxn>
                    <a:cxn ang="0">
                      <a:pos x="57" y="10"/>
                    </a:cxn>
                    <a:cxn ang="0">
                      <a:pos x="57" y="12"/>
                    </a:cxn>
                    <a:cxn ang="0">
                      <a:pos x="59" y="13"/>
                    </a:cxn>
                    <a:cxn ang="0">
                      <a:pos x="59" y="15"/>
                    </a:cxn>
                    <a:cxn ang="0">
                      <a:pos x="59" y="17"/>
                    </a:cxn>
                    <a:cxn ang="0">
                      <a:pos x="59" y="19"/>
                    </a:cxn>
                    <a:cxn ang="0">
                      <a:pos x="59" y="21"/>
                    </a:cxn>
                    <a:cxn ang="0">
                      <a:pos x="57" y="23"/>
                    </a:cxn>
                    <a:cxn ang="0">
                      <a:pos x="57" y="25"/>
                    </a:cxn>
                    <a:cxn ang="0">
                      <a:pos x="57" y="27"/>
                    </a:cxn>
                    <a:cxn ang="0">
                      <a:pos x="55" y="29"/>
                    </a:cxn>
                    <a:cxn ang="0">
                      <a:pos x="54" y="31"/>
                    </a:cxn>
                    <a:cxn ang="0">
                      <a:pos x="52" y="33"/>
                    </a:cxn>
                    <a:cxn ang="0">
                      <a:pos x="50" y="35"/>
                    </a:cxn>
                    <a:cxn ang="0">
                      <a:pos x="48" y="35"/>
                    </a:cxn>
                    <a:cxn ang="0">
                      <a:pos x="46" y="36"/>
                    </a:cxn>
                    <a:cxn ang="0">
                      <a:pos x="44" y="36"/>
                    </a:cxn>
                    <a:cxn ang="0">
                      <a:pos x="42" y="38"/>
                    </a:cxn>
                    <a:cxn ang="0">
                      <a:pos x="40" y="38"/>
                    </a:cxn>
                    <a:cxn ang="0">
                      <a:pos x="36" y="38"/>
                    </a:cxn>
                    <a:cxn ang="0">
                      <a:pos x="34" y="38"/>
                    </a:cxn>
                    <a:cxn ang="0">
                      <a:pos x="21" y="38"/>
                    </a:cxn>
                    <a:cxn ang="0">
                      <a:pos x="23" y="25"/>
                    </a:cxn>
                    <a:cxn ang="0">
                      <a:pos x="34" y="25"/>
                    </a:cxn>
                    <a:cxn ang="0">
                      <a:pos x="36" y="25"/>
                    </a:cxn>
                    <a:cxn ang="0">
                      <a:pos x="38" y="25"/>
                    </a:cxn>
                    <a:cxn ang="0">
                      <a:pos x="40" y="25"/>
                    </a:cxn>
                    <a:cxn ang="0">
                      <a:pos x="42" y="25"/>
                    </a:cxn>
                    <a:cxn ang="0">
                      <a:pos x="44" y="25"/>
                    </a:cxn>
                    <a:cxn ang="0">
                      <a:pos x="44" y="23"/>
                    </a:cxn>
                    <a:cxn ang="0">
                      <a:pos x="46" y="23"/>
                    </a:cxn>
                    <a:cxn ang="0">
                      <a:pos x="46" y="21"/>
                    </a:cxn>
                    <a:cxn ang="0">
                      <a:pos x="46" y="19"/>
                    </a:cxn>
                    <a:cxn ang="0">
                      <a:pos x="46" y="17"/>
                    </a:cxn>
                    <a:cxn ang="0">
                      <a:pos x="44" y="15"/>
                    </a:cxn>
                    <a:cxn ang="0">
                      <a:pos x="42" y="15"/>
                    </a:cxn>
                    <a:cxn ang="0">
                      <a:pos x="42" y="13"/>
                    </a:cxn>
                    <a:cxn ang="0">
                      <a:pos x="40" y="13"/>
                    </a:cxn>
                    <a:cxn ang="0">
                      <a:pos x="38" y="13"/>
                    </a:cxn>
                    <a:cxn ang="0">
                      <a:pos x="36" y="13"/>
                    </a:cxn>
                    <a:cxn ang="0">
                      <a:pos x="34" y="13"/>
                    </a:cxn>
                    <a:cxn ang="0">
                      <a:pos x="27" y="13"/>
                    </a:cxn>
                    <a:cxn ang="0">
                      <a:pos x="23" y="25"/>
                    </a:cxn>
                    <a:cxn ang="0">
                      <a:pos x="21" y="38"/>
                    </a:cxn>
                  </a:cxnLst>
                  <a:rect l="0" t="0" r="r" b="b"/>
                  <a:pathLst>
                    <a:path w="60" h="59">
                      <a:moveTo>
                        <a:pt x="21" y="38"/>
                      </a:moveTo>
                      <a:lnTo>
                        <a:pt x="15" y="58"/>
                      </a:lnTo>
                      <a:lnTo>
                        <a:pt x="0" y="58"/>
                      </a:lnTo>
                      <a:lnTo>
                        <a:pt x="13" y="0"/>
                      </a:lnTo>
                      <a:lnTo>
                        <a:pt x="40" y="0"/>
                      </a:lnTo>
                      <a:lnTo>
                        <a:pt x="42" y="2"/>
                      </a:lnTo>
                      <a:lnTo>
                        <a:pt x="44" y="2"/>
                      </a:lnTo>
                      <a:lnTo>
                        <a:pt x="48" y="2"/>
                      </a:lnTo>
                      <a:lnTo>
                        <a:pt x="50" y="2"/>
                      </a:lnTo>
                      <a:lnTo>
                        <a:pt x="52" y="4"/>
                      </a:lnTo>
                      <a:lnTo>
                        <a:pt x="54" y="4"/>
                      </a:lnTo>
                      <a:lnTo>
                        <a:pt x="54" y="6"/>
                      </a:lnTo>
                      <a:lnTo>
                        <a:pt x="55" y="8"/>
                      </a:lnTo>
                      <a:lnTo>
                        <a:pt x="57" y="8"/>
                      </a:lnTo>
                      <a:lnTo>
                        <a:pt x="57" y="10"/>
                      </a:lnTo>
                      <a:lnTo>
                        <a:pt x="57" y="12"/>
                      </a:lnTo>
                      <a:lnTo>
                        <a:pt x="59" y="13"/>
                      </a:lnTo>
                      <a:lnTo>
                        <a:pt x="59" y="15"/>
                      </a:lnTo>
                      <a:lnTo>
                        <a:pt x="59" y="17"/>
                      </a:lnTo>
                      <a:lnTo>
                        <a:pt x="59" y="19"/>
                      </a:lnTo>
                      <a:lnTo>
                        <a:pt x="59" y="21"/>
                      </a:lnTo>
                      <a:lnTo>
                        <a:pt x="57" y="23"/>
                      </a:lnTo>
                      <a:lnTo>
                        <a:pt x="57" y="25"/>
                      </a:lnTo>
                      <a:lnTo>
                        <a:pt x="57" y="27"/>
                      </a:lnTo>
                      <a:lnTo>
                        <a:pt x="55" y="29"/>
                      </a:lnTo>
                      <a:lnTo>
                        <a:pt x="54" y="31"/>
                      </a:lnTo>
                      <a:lnTo>
                        <a:pt x="52" y="33"/>
                      </a:lnTo>
                      <a:lnTo>
                        <a:pt x="50" y="35"/>
                      </a:lnTo>
                      <a:lnTo>
                        <a:pt x="48" y="35"/>
                      </a:lnTo>
                      <a:lnTo>
                        <a:pt x="46" y="36"/>
                      </a:lnTo>
                      <a:lnTo>
                        <a:pt x="44" y="36"/>
                      </a:lnTo>
                      <a:lnTo>
                        <a:pt x="42" y="38"/>
                      </a:lnTo>
                      <a:lnTo>
                        <a:pt x="40" y="38"/>
                      </a:lnTo>
                      <a:lnTo>
                        <a:pt x="36" y="38"/>
                      </a:lnTo>
                      <a:lnTo>
                        <a:pt x="34" y="38"/>
                      </a:lnTo>
                      <a:lnTo>
                        <a:pt x="21" y="38"/>
                      </a:lnTo>
                      <a:lnTo>
                        <a:pt x="23" y="25"/>
                      </a:lnTo>
                      <a:lnTo>
                        <a:pt x="34" y="25"/>
                      </a:lnTo>
                      <a:lnTo>
                        <a:pt x="36" y="25"/>
                      </a:lnTo>
                      <a:lnTo>
                        <a:pt x="38" y="25"/>
                      </a:lnTo>
                      <a:lnTo>
                        <a:pt x="40" y="25"/>
                      </a:lnTo>
                      <a:lnTo>
                        <a:pt x="42" y="25"/>
                      </a:lnTo>
                      <a:lnTo>
                        <a:pt x="44" y="25"/>
                      </a:lnTo>
                      <a:lnTo>
                        <a:pt x="44" y="23"/>
                      </a:lnTo>
                      <a:lnTo>
                        <a:pt x="46" y="23"/>
                      </a:lnTo>
                      <a:lnTo>
                        <a:pt x="46" y="21"/>
                      </a:lnTo>
                      <a:lnTo>
                        <a:pt x="46" y="19"/>
                      </a:lnTo>
                      <a:lnTo>
                        <a:pt x="46" y="17"/>
                      </a:lnTo>
                      <a:lnTo>
                        <a:pt x="44" y="15"/>
                      </a:lnTo>
                      <a:lnTo>
                        <a:pt x="42" y="15"/>
                      </a:lnTo>
                      <a:lnTo>
                        <a:pt x="42" y="13"/>
                      </a:lnTo>
                      <a:lnTo>
                        <a:pt x="40" y="13"/>
                      </a:lnTo>
                      <a:lnTo>
                        <a:pt x="38" y="13"/>
                      </a:lnTo>
                      <a:lnTo>
                        <a:pt x="36" y="13"/>
                      </a:lnTo>
                      <a:lnTo>
                        <a:pt x="34" y="13"/>
                      </a:lnTo>
                      <a:lnTo>
                        <a:pt x="27" y="13"/>
                      </a:lnTo>
                      <a:lnTo>
                        <a:pt x="23" y="25"/>
                      </a:lnTo>
                      <a:lnTo>
                        <a:pt x="21" y="38"/>
                      </a:lnTo>
                    </a:path>
                  </a:pathLst>
                </a:custGeom>
                <a:solidFill>
                  <a:srgbClr val="00BD17"/>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grpSp>
        <p:sp>
          <p:nvSpPr>
            <p:cNvPr id="19" name="Freeform 83"/>
            <p:cNvSpPr/>
            <p:nvPr/>
          </p:nvSpPr>
          <p:spPr bwMode="auto">
            <a:xfrm>
              <a:off x="2116941" y="1656360"/>
              <a:ext cx="1627188" cy="4348163"/>
            </a:xfrm>
            <a:custGeom>
              <a:avLst/>
              <a:gdLst/>
              <a:ahLst/>
              <a:cxnLst>
                <a:cxn ang="0">
                  <a:pos x="0" y="2244"/>
                </a:cxn>
                <a:cxn ang="0">
                  <a:pos x="77" y="2244"/>
                </a:cxn>
                <a:cxn ang="0">
                  <a:pos x="77" y="2662"/>
                </a:cxn>
                <a:cxn ang="0">
                  <a:pos x="684" y="2662"/>
                </a:cxn>
                <a:cxn ang="0">
                  <a:pos x="684" y="3"/>
                </a:cxn>
                <a:cxn ang="0">
                  <a:pos x="686" y="3"/>
                </a:cxn>
                <a:cxn ang="0">
                  <a:pos x="686" y="0"/>
                </a:cxn>
                <a:cxn ang="0">
                  <a:pos x="1024" y="0"/>
                </a:cxn>
                <a:cxn ang="0">
                  <a:pos x="1024" y="76"/>
                </a:cxn>
                <a:cxn ang="0">
                  <a:pos x="761" y="76"/>
                </a:cxn>
                <a:cxn ang="0">
                  <a:pos x="761" y="2662"/>
                </a:cxn>
                <a:cxn ang="0">
                  <a:pos x="763" y="2662"/>
                </a:cxn>
                <a:cxn ang="0">
                  <a:pos x="763" y="2738"/>
                </a:cxn>
                <a:cxn ang="0">
                  <a:pos x="2" y="2738"/>
                </a:cxn>
                <a:cxn ang="0">
                  <a:pos x="2" y="2737"/>
                </a:cxn>
                <a:cxn ang="0">
                  <a:pos x="0" y="2737"/>
                </a:cxn>
                <a:cxn ang="0">
                  <a:pos x="0" y="2244"/>
                </a:cxn>
              </a:cxnLst>
              <a:rect l="0" t="0" r="r" b="b"/>
              <a:pathLst>
                <a:path w="1025" h="2739">
                  <a:moveTo>
                    <a:pt x="0" y="2244"/>
                  </a:moveTo>
                  <a:lnTo>
                    <a:pt x="77" y="2244"/>
                  </a:lnTo>
                  <a:lnTo>
                    <a:pt x="77" y="2662"/>
                  </a:lnTo>
                  <a:lnTo>
                    <a:pt x="684" y="2662"/>
                  </a:lnTo>
                  <a:lnTo>
                    <a:pt x="684" y="3"/>
                  </a:lnTo>
                  <a:lnTo>
                    <a:pt x="686" y="3"/>
                  </a:lnTo>
                  <a:lnTo>
                    <a:pt x="686" y="0"/>
                  </a:lnTo>
                  <a:lnTo>
                    <a:pt x="1024" y="0"/>
                  </a:lnTo>
                  <a:lnTo>
                    <a:pt x="1024" y="76"/>
                  </a:lnTo>
                  <a:lnTo>
                    <a:pt x="761" y="76"/>
                  </a:lnTo>
                  <a:lnTo>
                    <a:pt x="761" y="2662"/>
                  </a:lnTo>
                  <a:lnTo>
                    <a:pt x="763" y="2662"/>
                  </a:lnTo>
                  <a:lnTo>
                    <a:pt x="763" y="2738"/>
                  </a:lnTo>
                  <a:lnTo>
                    <a:pt x="2" y="2738"/>
                  </a:lnTo>
                  <a:lnTo>
                    <a:pt x="2" y="2737"/>
                  </a:lnTo>
                  <a:lnTo>
                    <a:pt x="0" y="2737"/>
                  </a:lnTo>
                  <a:lnTo>
                    <a:pt x="0" y="2244"/>
                  </a:lnTo>
                </a:path>
              </a:pathLst>
            </a:custGeom>
            <a:noFill/>
            <a:ln w="25400" cap="rnd" cmpd="sng">
              <a:solidFill>
                <a:schemeClr val="tx1"/>
              </a:solidFill>
              <a:prstDash val="solid"/>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 name="Freeform 84"/>
            <p:cNvSpPr/>
            <p:nvPr/>
          </p:nvSpPr>
          <p:spPr bwMode="auto">
            <a:xfrm>
              <a:off x="4221966" y="3586760"/>
              <a:ext cx="1893888" cy="2417763"/>
            </a:xfrm>
            <a:custGeom>
              <a:avLst/>
              <a:gdLst/>
              <a:ahLst/>
              <a:cxnLst>
                <a:cxn ang="0">
                  <a:pos x="4" y="1521"/>
                </a:cxn>
                <a:cxn ang="0">
                  <a:pos x="4" y="1522"/>
                </a:cxn>
                <a:cxn ang="0">
                  <a:pos x="1192" y="1522"/>
                </a:cxn>
                <a:cxn ang="0">
                  <a:pos x="1192" y="1446"/>
                </a:cxn>
                <a:cxn ang="0">
                  <a:pos x="77" y="1446"/>
                </a:cxn>
                <a:cxn ang="0">
                  <a:pos x="77" y="0"/>
                </a:cxn>
                <a:cxn ang="0">
                  <a:pos x="0" y="0"/>
                </a:cxn>
                <a:cxn ang="0">
                  <a:pos x="0" y="1521"/>
                </a:cxn>
                <a:cxn ang="0">
                  <a:pos x="4" y="1521"/>
                </a:cxn>
              </a:cxnLst>
              <a:rect l="0" t="0" r="r" b="b"/>
              <a:pathLst>
                <a:path w="1193" h="1523">
                  <a:moveTo>
                    <a:pt x="4" y="1521"/>
                  </a:moveTo>
                  <a:lnTo>
                    <a:pt x="4" y="1522"/>
                  </a:lnTo>
                  <a:lnTo>
                    <a:pt x="1192" y="1522"/>
                  </a:lnTo>
                  <a:lnTo>
                    <a:pt x="1192" y="1446"/>
                  </a:lnTo>
                  <a:lnTo>
                    <a:pt x="77" y="1446"/>
                  </a:lnTo>
                  <a:lnTo>
                    <a:pt x="77" y="0"/>
                  </a:lnTo>
                  <a:lnTo>
                    <a:pt x="0" y="0"/>
                  </a:lnTo>
                  <a:lnTo>
                    <a:pt x="0" y="1521"/>
                  </a:lnTo>
                  <a:lnTo>
                    <a:pt x="4" y="1521"/>
                  </a:lnTo>
                </a:path>
              </a:pathLst>
            </a:custGeom>
            <a:noFill/>
            <a:ln w="25400" cap="rnd" cmpd="sng">
              <a:solidFill>
                <a:schemeClr val="tx1"/>
              </a:solidFill>
              <a:prstDash val="solid"/>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 name="Line 85"/>
            <p:cNvSpPr>
              <a:spLocks noChangeShapeType="1"/>
            </p:cNvSpPr>
            <p:nvPr/>
          </p:nvSpPr>
          <p:spPr bwMode="auto">
            <a:xfrm>
              <a:off x="6190466" y="5952135"/>
              <a:ext cx="431800" cy="0"/>
            </a:xfrm>
            <a:prstGeom prst="line">
              <a:avLst/>
            </a:prstGeom>
            <a:noFill/>
            <a:ln w="50800">
              <a:solidFill>
                <a:srgbClr val="00B0F0"/>
              </a:solidFill>
              <a:round/>
              <a:headEnd type="none" w="sm" len="sm"/>
              <a:tailEnd type="stealth" w="med" len="me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 name="Freeform 86"/>
            <p:cNvSpPr/>
            <p:nvPr/>
          </p:nvSpPr>
          <p:spPr bwMode="auto">
            <a:xfrm>
              <a:off x="2124879" y="5247285"/>
              <a:ext cx="101600" cy="742950"/>
            </a:xfrm>
            <a:custGeom>
              <a:avLst/>
              <a:gdLst/>
              <a:ahLst/>
              <a:cxnLst>
                <a:cxn ang="0">
                  <a:pos x="2" y="0"/>
                </a:cxn>
                <a:cxn ang="0">
                  <a:pos x="63" y="0"/>
                </a:cxn>
                <a:cxn ang="0">
                  <a:pos x="63" y="408"/>
                </a:cxn>
                <a:cxn ang="0">
                  <a:pos x="0" y="467"/>
                </a:cxn>
              </a:cxnLst>
              <a:rect l="0" t="0" r="r" b="b"/>
              <a:pathLst>
                <a:path w="64" h="468">
                  <a:moveTo>
                    <a:pt x="2" y="0"/>
                  </a:moveTo>
                  <a:lnTo>
                    <a:pt x="63" y="0"/>
                  </a:lnTo>
                  <a:lnTo>
                    <a:pt x="63" y="408"/>
                  </a:lnTo>
                  <a:lnTo>
                    <a:pt x="0" y="467"/>
                  </a:lnTo>
                </a:path>
              </a:pathLst>
            </a:custGeom>
            <a:gradFill rotWithShape="0">
              <a:gsLst>
                <a:gs pos="50000">
                  <a:srgbClr val="0070C0"/>
                </a:gs>
                <a:gs pos="100000">
                  <a:srgbClr val="0070C0"/>
                </a:gs>
              </a:gsLst>
              <a:lin ang="0" scaled="1"/>
            </a:gradFill>
            <a:ln w="9525" cap="rnd">
              <a:no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 name="Freeform 87"/>
            <p:cNvSpPr/>
            <p:nvPr/>
          </p:nvSpPr>
          <p:spPr bwMode="auto">
            <a:xfrm>
              <a:off x="2123291" y="5894985"/>
              <a:ext cx="1189038" cy="95250"/>
            </a:xfrm>
            <a:custGeom>
              <a:avLst/>
              <a:gdLst/>
              <a:ahLst/>
              <a:cxnLst>
                <a:cxn ang="0">
                  <a:pos x="0" y="57"/>
                </a:cxn>
                <a:cxn ang="0">
                  <a:pos x="63" y="0"/>
                </a:cxn>
                <a:cxn ang="0">
                  <a:pos x="685" y="2"/>
                </a:cxn>
                <a:cxn ang="0">
                  <a:pos x="748" y="59"/>
                </a:cxn>
              </a:cxnLst>
              <a:rect l="0" t="0" r="r" b="b"/>
              <a:pathLst>
                <a:path w="749" h="60">
                  <a:moveTo>
                    <a:pt x="0" y="57"/>
                  </a:moveTo>
                  <a:lnTo>
                    <a:pt x="63" y="0"/>
                  </a:lnTo>
                  <a:lnTo>
                    <a:pt x="685" y="2"/>
                  </a:lnTo>
                  <a:lnTo>
                    <a:pt x="748" y="59"/>
                  </a:lnTo>
                </a:path>
              </a:pathLst>
            </a:custGeom>
            <a:gradFill rotWithShape="0">
              <a:gsLst>
                <a:gs pos="50000">
                  <a:srgbClr val="0070C0"/>
                </a:gs>
                <a:gs pos="100000">
                  <a:srgbClr val="0070C0"/>
                </a:gs>
              </a:gsLst>
              <a:lin ang="5400000" scaled="1"/>
            </a:gradFill>
            <a:ln w="9525" cap="rnd">
              <a:no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4" name="Freeform 88"/>
            <p:cNvSpPr/>
            <p:nvPr/>
          </p:nvSpPr>
          <p:spPr bwMode="auto">
            <a:xfrm>
              <a:off x="3210729" y="1665885"/>
              <a:ext cx="101600" cy="4321175"/>
            </a:xfrm>
            <a:custGeom>
              <a:avLst/>
              <a:gdLst/>
              <a:ahLst/>
              <a:cxnLst>
                <a:cxn ang="0">
                  <a:pos x="63" y="2721"/>
                </a:cxn>
                <a:cxn ang="0">
                  <a:pos x="0" y="2663"/>
                </a:cxn>
                <a:cxn ang="0">
                  <a:pos x="2" y="0"/>
                </a:cxn>
                <a:cxn ang="0">
                  <a:pos x="63" y="61"/>
                </a:cxn>
              </a:cxnLst>
              <a:rect l="0" t="0" r="r" b="b"/>
              <a:pathLst>
                <a:path w="64" h="2722">
                  <a:moveTo>
                    <a:pt x="63" y="2721"/>
                  </a:moveTo>
                  <a:lnTo>
                    <a:pt x="0" y="2663"/>
                  </a:lnTo>
                  <a:lnTo>
                    <a:pt x="2" y="0"/>
                  </a:lnTo>
                  <a:lnTo>
                    <a:pt x="63" y="61"/>
                  </a:lnTo>
                </a:path>
              </a:pathLst>
            </a:custGeom>
            <a:gradFill rotWithShape="0">
              <a:gsLst>
                <a:gs pos="50000">
                  <a:srgbClr val="0070C0"/>
                </a:gs>
                <a:gs pos="100000">
                  <a:srgbClr val="0070C0"/>
                </a:gs>
              </a:gsLst>
              <a:lin ang="0" scaled="1"/>
            </a:gradFill>
            <a:ln w="9525" cap="rnd">
              <a:no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5" name="Freeform 89"/>
            <p:cNvSpPr/>
            <p:nvPr/>
          </p:nvSpPr>
          <p:spPr bwMode="auto">
            <a:xfrm>
              <a:off x="3215491" y="1667473"/>
              <a:ext cx="538163" cy="96837"/>
            </a:xfrm>
            <a:custGeom>
              <a:avLst/>
              <a:gdLst/>
              <a:ahLst/>
              <a:cxnLst>
                <a:cxn ang="0">
                  <a:pos x="0" y="0"/>
                </a:cxn>
                <a:cxn ang="0">
                  <a:pos x="60" y="60"/>
                </a:cxn>
                <a:cxn ang="0">
                  <a:pos x="338" y="60"/>
                </a:cxn>
                <a:cxn ang="0">
                  <a:pos x="338" y="0"/>
                </a:cxn>
              </a:cxnLst>
              <a:rect l="0" t="0" r="r" b="b"/>
              <a:pathLst>
                <a:path w="339" h="61">
                  <a:moveTo>
                    <a:pt x="0" y="0"/>
                  </a:moveTo>
                  <a:lnTo>
                    <a:pt x="60" y="60"/>
                  </a:lnTo>
                  <a:lnTo>
                    <a:pt x="338" y="60"/>
                  </a:lnTo>
                  <a:lnTo>
                    <a:pt x="338" y="0"/>
                  </a:lnTo>
                </a:path>
              </a:pathLst>
            </a:custGeom>
            <a:gradFill rotWithShape="0">
              <a:gsLst>
                <a:gs pos="50000">
                  <a:srgbClr val="0070C0"/>
                </a:gs>
                <a:gs pos="100000">
                  <a:srgbClr val="0070C0"/>
                </a:gs>
              </a:gsLst>
              <a:lin ang="5400000" scaled="1"/>
            </a:gradFill>
            <a:ln w="9525" cap="rnd">
              <a:no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6" name="Freeform 90"/>
            <p:cNvSpPr/>
            <p:nvPr/>
          </p:nvSpPr>
          <p:spPr bwMode="auto">
            <a:xfrm>
              <a:off x="4229904" y="3566123"/>
              <a:ext cx="100012" cy="2420937"/>
            </a:xfrm>
            <a:custGeom>
              <a:avLst/>
              <a:gdLst/>
              <a:ahLst/>
              <a:cxnLst>
                <a:cxn ang="0">
                  <a:pos x="62" y="0"/>
                </a:cxn>
                <a:cxn ang="0">
                  <a:pos x="2" y="0"/>
                </a:cxn>
                <a:cxn ang="0">
                  <a:pos x="0" y="1524"/>
                </a:cxn>
                <a:cxn ang="0">
                  <a:pos x="62" y="1467"/>
                </a:cxn>
              </a:cxnLst>
              <a:rect l="0" t="0" r="r" b="b"/>
              <a:pathLst>
                <a:path w="63" h="1525">
                  <a:moveTo>
                    <a:pt x="62" y="0"/>
                  </a:moveTo>
                  <a:lnTo>
                    <a:pt x="2" y="0"/>
                  </a:lnTo>
                  <a:lnTo>
                    <a:pt x="0" y="1524"/>
                  </a:lnTo>
                  <a:lnTo>
                    <a:pt x="62" y="1467"/>
                  </a:lnTo>
                </a:path>
              </a:pathLst>
            </a:custGeom>
            <a:gradFill rotWithShape="0">
              <a:gsLst>
                <a:gs pos="50000">
                  <a:srgbClr val="00B0F0"/>
                </a:gs>
                <a:gs pos="100000">
                  <a:srgbClr val="00B0F0"/>
                </a:gs>
              </a:gsLst>
              <a:lin ang="0" scaled="1"/>
            </a:gradFill>
            <a:ln w="9525" cap="rnd">
              <a:no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8" name="Freeform 91"/>
            <p:cNvSpPr/>
            <p:nvPr/>
          </p:nvSpPr>
          <p:spPr bwMode="auto">
            <a:xfrm>
              <a:off x="4229904" y="5894985"/>
              <a:ext cx="1898650" cy="92075"/>
            </a:xfrm>
            <a:custGeom>
              <a:avLst/>
              <a:gdLst/>
              <a:ahLst/>
              <a:cxnLst>
                <a:cxn ang="0">
                  <a:pos x="0" y="57"/>
                </a:cxn>
                <a:cxn ang="0">
                  <a:pos x="63" y="2"/>
                </a:cxn>
                <a:cxn ang="0">
                  <a:pos x="1195" y="0"/>
                </a:cxn>
                <a:cxn ang="0">
                  <a:pos x="1195" y="57"/>
                </a:cxn>
              </a:cxnLst>
              <a:rect l="0" t="0" r="r" b="b"/>
              <a:pathLst>
                <a:path w="1196" h="58">
                  <a:moveTo>
                    <a:pt x="0" y="57"/>
                  </a:moveTo>
                  <a:lnTo>
                    <a:pt x="63" y="2"/>
                  </a:lnTo>
                  <a:lnTo>
                    <a:pt x="1195" y="0"/>
                  </a:lnTo>
                  <a:lnTo>
                    <a:pt x="1195" y="57"/>
                  </a:lnTo>
                </a:path>
              </a:pathLst>
            </a:custGeom>
            <a:gradFill rotWithShape="0">
              <a:gsLst>
                <a:gs pos="50000">
                  <a:srgbClr val="00B0F0"/>
                </a:gs>
                <a:gs pos="100000">
                  <a:srgbClr val="00B0F0"/>
                </a:gs>
              </a:gsLst>
              <a:lin ang="5400000" scaled="1"/>
            </a:gradFill>
            <a:ln w="9525" cap="rnd">
              <a:no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9" name="Rectangle 92"/>
            <p:cNvSpPr>
              <a:spLocks noChangeArrowheads="1"/>
            </p:cNvSpPr>
            <p:nvPr/>
          </p:nvSpPr>
          <p:spPr bwMode="auto">
            <a:xfrm>
              <a:off x="4856966" y="1421410"/>
              <a:ext cx="1765300" cy="423995"/>
            </a:xfrm>
            <a:prstGeom prst="rect">
              <a:avLst/>
            </a:prstGeom>
            <a:noFill/>
            <a:ln w="9525">
              <a:noFill/>
              <a:miter lim="800000"/>
            </a:ln>
            <a:effectLst/>
          </p:spPr>
          <p:txBody>
            <a:bodyPr wrap="square" lIns="92075" tIns="46038" rIns="92075" bIns="4603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62000"/>
              <a:r>
                <a:rPr lang="zh-CN" altLang="en-US" sz="1600" dirty="0">
                  <a:latin typeface="微软雅黑" panose="020B0503020204020204" pitchFamily="34" charset="-122"/>
                  <a:ea typeface="微软雅黑" panose="020B0503020204020204" pitchFamily="34" charset="-122"/>
                </a:rPr>
                <a:t>冷凝回收系统</a:t>
              </a:r>
              <a:endParaRPr lang="en-GB" sz="1600" dirty="0">
                <a:latin typeface="微软雅黑" panose="020B0503020204020204" pitchFamily="34" charset="-122"/>
                <a:ea typeface="微软雅黑" panose="020B0503020204020204" pitchFamily="34" charset="-122"/>
              </a:endParaRPr>
            </a:p>
          </p:txBody>
        </p:sp>
        <p:grpSp>
          <p:nvGrpSpPr>
            <p:cNvPr id="31" name="Group 154"/>
            <p:cNvGrpSpPr/>
            <p:nvPr/>
          </p:nvGrpSpPr>
          <p:grpSpPr bwMode="auto">
            <a:xfrm>
              <a:off x="3734611" y="1511897"/>
              <a:ext cx="1092201" cy="2084388"/>
              <a:chOff x="2029" y="1187"/>
              <a:chExt cx="688" cy="1313"/>
            </a:xfrm>
          </p:grpSpPr>
          <p:sp>
            <p:nvSpPr>
              <p:cNvPr id="43" name="Freeform 94"/>
              <p:cNvSpPr/>
              <p:nvPr/>
            </p:nvSpPr>
            <p:spPr bwMode="auto">
              <a:xfrm>
                <a:off x="2040" y="1196"/>
                <a:ext cx="670" cy="1295"/>
              </a:xfrm>
              <a:custGeom>
                <a:avLst/>
                <a:gdLst/>
                <a:ahLst/>
                <a:cxnLst>
                  <a:cxn ang="0">
                    <a:pos x="0" y="0"/>
                  </a:cxn>
                  <a:cxn ang="0">
                    <a:pos x="669" y="0"/>
                  </a:cxn>
                  <a:cxn ang="0">
                    <a:pos x="669" y="1294"/>
                  </a:cxn>
                  <a:cxn ang="0">
                    <a:pos x="0" y="1294"/>
                  </a:cxn>
                  <a:cxn ang="0">
                    <a:pos x="0" y="0"/>
                  </a:cxn>
                </a:cxnLst>
                <a:rect l="0" t="0" r="r" b="b"/>
                <a:pathLst>
                  <a:path w="670" h="1295">
                    <a:moveTo>
                      <a:pt x="0" y="0"/>
                    </a:moveTo>
                    <a:lnTo>
                      <a:pt x="669" y="0"/>
                    </a:lnTo>
                    <a:lnTo>
                      <a:pt x="669" y="1294"/>
                    </a:lnTo>
                    <a:lnTo>
                      <a:pt x="0" y="1294"/>
                    </a:lnTo>
                    <a:lnTo>
                      <a:pt x="0" y="0"/>
                    </a:lnTo>
                  </a:path>
                </a:pathLst>
              </a:custGeom>
              <a:gradFill rotWithShape="0">
                <a:gsLst>
                  <a:gs pos="0">
                    <a:srgbClr val="33CC33"/>
                  </a:gs>
                  <a:gs pos="100000">
                    <a:srgbClr val="FF0000"/>
                  </a:gs>
                </a:gsLst>
                <a:lin ang="5400000" scaled="1"/>
              </a:gra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微软雅黑" panose="020B0503020204020204" pitchFamily="34" charset="-122"/>
                  <a:ea typeface="微软雅黑" panose="020B0503020204020204" pitchFamily="34" charset="-122"/>
                </a:endParaRPr>
              </a:p>
            </p:txBody>
          </p:sp>
          <p:grpSp>
            <p:nvGrpSpPr>
              <p:cNvPr id="44" name="Group 153"/>
              <p:cNvGrpSpPr/>
              <p:nvPr/>
            </p:nvGrpSpPr>
            <p:grpSpPr bwMode="auto">
              <a:xfrm>
                <a:off x="2029" y="1187"/>
                <a:ext cx="688" cy="1313"/>
                <a:chOff x="2029" y="1187"/>
                <a:chExt cx="688" cy="1313"/>
              </a:xfrm>
            </p:grpSpPr>
            <p:grpSp>
              <p:nvGrpSpPr>
                <p:cNvPr id="45" name="Group 133"/>
                <p:cNvGrpSpPr/>
                <p:nvPr/>
              </p:nvGrpSpPr>
              <p:grpSpPr bwMode="auto">
                <a:xfrm>
                  <a:off x="2029" y="1187"/>
                  <a:ext cx="688" cy="1313"/>
                  <a:chOff x="2029" y="1187"/>
                  <a:chExt cx="688" cy="1313"/>
                </a:xfrm>
              </p:grpSpPr>
              <p:sp>
                <p:nvSpPr>
                  <p:cNvPr id="65" name="Freeform 95"/>
                  <p:cNvSpPr/>
                  <p:nvPr/>
                </p:nvSpPr>
                <p:spPr bwMode="auto">
                  <a:xfrm>
                    <a:off x="2032" y="1187"/>
                    <a:ext cx="685" cy="1313"/>
                  </a:xfrm>
                  <a:custGeom>
                    <a:avLst/>
                    <a:gdLst/>
                    <a:ahLst/>
                    <a:cxnLst>
                      <a:cxn ang="0">
                        <a:pos x="0" y="0"/>
                      </a:cxn>
                      <a:cxn ang="0">
                        <a:pos x="684" y="0"/>
                      </a:cxn>
                      <a:cxn ang="0">
                        <a:pos x="684" y="1312"/>
                      </a:cxn>
                      <a:cxn ang="0">
                        <a:pos x="0" y="1312"/>
                      </a:cxn>
                      <a:cxn ang="0">
                        <a:pos x="0" y="0"/>
                      </a:cxn>
                    </a:cxnLst>
                    <a:rect l="0" t="0" r="r" b="b"/>
                    <a:pathLst>
                      <a:path w="685" h="1313">
                        <a:moveTo>
                          <a:pt x="0" y="0"/>
                        </a:moveTo>
                        <a:lnTo>
                          <a:pt x="684" y="0"/>
                        </a:lnTo>
                        <a:lnTo>
                          <a:pt x="684" y="1312"/>
                        </a:lnTo>
                        <a:lnTo>
                          <a:pt x="0" y="1312"/>
                        </a:lnTo>
                        <a:lnTo>
                          <a:pt x="0" y="0"/>
                        </a:lnTo>
                      </a:path>
                    </a:pathLst>
                  </a:custGeom>
                  <a:noFill/>
                  <a:ln w="25400" cap="rnd" cmpd="sng">
                    <a:solidFill>
                      <a:schemeClr val="tx1"/>
                    </a:solidFill>
                    <a:prstDash val="solid"/>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nvGrpSpPr>
                  <p:cNvPr id="66" name="Group 132"/>
                  <p:cNvGrpSpPr/>
                  <p:nvPr/>
                </p:nvGrpSpPr>
                <p:grpSpPr bwMode="auto">
                  <a:xfrm>
                    <a:off x="2029" y="1291"/>
                    <a:ext cx="636" cy="1202"/>
                    <a:chOff x="2029" y="1291"/>
                    <a:chExt cx="636" cy="1202"/>
                  </a:xfrm>
                </p:grpSpPr>
                <p:sp>
                  <p:nvSpPr>
                    <p:cNvPr id="67" name="Freeform 96"/>
                    <p:cNvSpPr/>
                    <p:nvPr/>
                  </p:nvSpPr>
                  <p:spPr bwMode="auto">
                    <a:xfrm>
                      <a:off x="2074" y="1425"/>
                      <a:ext cx="29" cy="47"/>
                    </a:xfrm>
                    <a:custGeom>
                      <a:avLst/>
                      <a:gdLst/>
                      <a:ahLst/>
                      <a:cxnLst>
                        <a:cxn ang="0">
                          <a:pos x="17" y="0"/>
                        </a:cxn>
                        <a:cxn ang="0">
                          <a:pos x="1" y="12"/>
                        </a:cxn>
                        <a:cxn ang="0">
                          <a:pos x="0" y="29"/>
                        </a:cxn>
                        <a:cxn ang="0">
                          <a:pos x="9" y="42"/>
                        </a:cxn>
                        <a:cxn ang="0">
                          <a:pos x="28" y="46"/>
                        </a:cxn>
                        <a:cxn ang="0">
                          <a:pos x="17" y="0"/>
                        </a:cxn>
                      </a:cxnLst>
                      <a:rect l="0" t="0" r="r" b="b"/>
                      <a:pathLst>
                        <a:path w="29" h="47">
                          <a:moveTo>
                            <a:pt x="17" y="0"/>
                          </a:moveTo>
                          <a:lnTo>
                            <a:pt x="1" y="12"/>
                          </a:lnTo>
                          <a:lnTo>
                            <a:pt x="0" y="29"/>
                          </a:lnTo>
                          <a:lnTo>
                            <a:pt x="9" y="42"/>
                          </a:lnTo>
                          <a:lnTo>
                            <a:pt x="28" y="46"/>
                          </a:lnTo>
                          <a:lnTo>
                            <a:pt x="17"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8" name="Freeform 97"/>
                    <p:cNvSpPr/>
                    <p:nvPr/>
                  </p:nvSpPr>
                  <p:spPr bwMode="auto">
                    <a:xfrm>
                      <a:off x="2091" y="1291"/>
                      <a:ext cx="574" cy="181"/>
                    </a:xfrm>
                    <a:custGeom>
                      <a:avLst/>
                      <a:gdLst/>
                      <a:ahLst/>
                      <a:cxnLst>
                        <a:cxn ang="0">
                          <a:pos x="550" y="48"/>
                        </a:cxn>
                        <a:cxn ang="0">
                          <a:pos x="544" y="0"/>
                        </a:cxn>
                        <a:cxn ang="0">
                          <a:pos x="0" y="134"/>
                        </a:cxn>
                        <a:cxn ang="0">
                          <a:pos x="11" y="180"/>
                        </a:cxn>
                        <a:cxn ang="0">
                          <a:pos x="555" y="48"/>
                        </a:cxn>
                        <a:cxn ang="0">
                          <a:pos x="550" y="0"/>
                        </a:cxn>
                        <a:cxn ang="0">
                          <a:pos x="555" y="48"/>
                        </a:cxn>
                        <a:cxn ang="0">
                          <a:pos x="571" y="36"/>
                        </a:cxn>
                        <a:cxn ang="0">
                          <a:pos x="573" y="17"/>
                        </a:cxn>
                        <a:cxn ang="0">
                          <a:pos x="563" y="4"/>
                        </a:cxn>
                        <a:cxn ang="0">
                          <a:pos x="544" y="0"/>
                        </a:cxn>
                        <a:cxn ang="0">
                          <a:pos x="550" y="48"/>
                        </a:cxn>
                      </a:cxnLst>
                      <a:rect l="0" t="0" r="r" b="b"/>
                      <a:pathLst>
                        <a:path w="574" h="181">
                          <a:moveTo>
                            <a:pt x="550" y="48"/>
                          </a:moveTo>
                          <a:lnTo>
                            <a:pt x="544" y="0"/>
                          </a:lnTo>
                          <a:lnTo>
                            <a:pt x="0" y="134"/>
                          </a:lnTo>
                          <a:lnTo>
                            <a:pt x="11" y="180"/>
                          </a:lnTo>
                          <a:lnTo>
                            <a:pt x="555" y="48"/>
                          </a:lnTo>
                          <a:lnTo>
                            <a:pt x="550" y="0"/>
                          </a:lnTo>
                          <a:lnTo>
                            <a:pt x="555" y="48"/>
                          </a:lnTo>
                          <a:lnTo>
                            <a:pt x="571" y="36"/>
                          </a:lnTo>
                          <a:lnTo>
                            <a:pt x="573" y="17"/>
                          </a:lnTo>
                          <a:lnTo>
                            <a:pt x="563" y="4"/>
                          </a:lnTo>
                          <a:lnTo>
                            <a:pt x="544" y="0"/>
                          </a:lnTo>
                          <a:lnTo>
                            <a:pt x="550" y="48"/>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9" name="Freeform 98"/>
                    <p:cNvSpPr/>
                    <p:nvPr/>
                  </p:nvSpPr>
                  <p:spPr bwMode="auto">
                    <a:xfrm>
                      <a:off x="2054" y="1291"/>
                      <a:ext cx="588" cy="49"/>
                    </a:xfrm>
                    <a:custGeom>
                      <a:avLst/>
                      <a:gdLst/>
                      <a:ahLst/>
                      <a:cxnLst>
                        <a:cxn ang="0">
                          <a:pos x="0" y="23"/>
                        </a:cxn>
                        <a:cxn ang="0">
                          <a:pos x="0" y="48"/>
                        </a:cxn>
                        <a:cxn ang="0">
                          <a:pos x="587" y="48"/>
                        </a:cxn>
                        <a:cxn ang="0">
                          <a:pos x="587" y="0"/>
                        </a:cxn>
                        <a:cxn ang="0">
                          <a:pos x="0" y="0"/>
                        </a:cxn>
                        <a:cxn ang="0">
                          <a:pos x="0" y="23"/>
                        </a:cxn>
                      </a:cxnLst>
                      <a:rect l="0" t="0" r="r" b="b"/>
                      <a:pathLst>
                        <a:path w="588" h="49">
                          <a:moveTo>
                            <a:pt x="0" y="23"/>
                          </a:moveTo>
                          <a:lnTo>
                            <a:pt x="0" y="48"/>
                          </a:lnTo>
                          <a:lnTo>
                            <a:pt x="587" y="48"/>
                          </a:lnTo>
                          <a:lnTo>
                            <a:pt x="587" y="0"/>
                          </a:lnTo>
                          <a:lnTo>
                            <a:pt x="0" y="0"/>
                          </a:lnTo>
                          <a:lnTo>
                            <a:pt x="0" y="23"/>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0" name="Freeform 99"/>
                    <p:cNvSpPr/>
                    <p:nvPr/>
                  </p:nvSpPr>
                  <p:spPr bwMode="auto">
                    <a:xfrm>
                      <a:off x="2029" y="1291"/>
                      <a:ext cx="26" cy="49"/>
                    </a:xfrm>
                    <a:custGeom>
                      <a:avLst/>
                      <a:gdLst/>
                      <a:ahLst/>
                      <a:cxnLst>
                        <a:cxn ang="0">
                          <a:pos x="25" y="0"/>
                        </a:cxn>
                        <a:cxn ang="0">
                          <a:pos x="6" y="8"/>
                        </a:cxn>
                        <a:cxn ang="0">
                          <a:pos x="0" y="23"/>
                        </a:cxn>
                        <a:cxn ang="0">
                          <a:pos x="6" y="40"/>
                        </a:cxn>
                        <a:cxn ang="0">
                          <a:pos x="25" y="48"/>
                        </a:cxn>
                        <a:cxn ang="0">
                          <a:pos x="25" y="0"/>
                        </a:cxn>
                      </a:cxnLst>
                      <a:rect l="0" t="0" r="r" b="b"/>
                      <a:pathLst>
                        <a:path w="26" h="49">
                          <a:moveTo>
                            <a:pt x="25" y="0"/>
                          </a:moveTo>
                          <a:lnTo>
                            <a:pt x="6" y="8"/>
                          </a:lnTo>
                          <a:lnTo>
                            <a:pt x="0" y="23"/>
                          </a:lnTo>
                          <a:lnTo>
                            <a:pt x="6" y="40"/>
                          </a:lnTo>
                          <a:lnTo>
                            <a:pt x="25" y="48"/>
                          </a:lnTo>
                          <a:lnTo>
                            <a:pt x="25"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1" name="Freeform 100"/>
                    <p:cNvSpPr/>
                    <p:nvPr/>
                  </p:nvSpPr>
                  <p:spPr bwMode="auto">
                    <a:xfrm>
                      <a:off x="2074" y="1948"/>
                      <a:ext cx="29" cy="49"/>
                    </a:xfrm>
                    <a:custGeom>
                      <a:avLst/>
                      <a:gdLst/>
                      <a:ahLst/>
                      <a:cxnLst>
                        <a:cxn ang="0">
                          <a:pos x="17" y="0"/>
                        </a:cxn>
                        <a:cxn ang="0">
                          <a:pos x="1" y="11"/>
                        </a:cxn>
                        <a:cxn ang="0">
                          <a:pos x="0" y="29"/>
                        </a:cxn>
                        <a:cxn ang="0">
                          <a:pos x="9" y="44"/>
                        </a:cxn>
                        <a:cxn ang="0">
                          <a:pos x="28" y="48"/>
                        </a:cxn>
                        <a:cxn ang="0">
                          <a:pos x="17" y="0"/>
                        </a:cxn>
                      </a:cxnLst>
                      <a:rect l="0" t="0" r="r" b="b"/>
                      <a:pathLst>
                        <a:path w="29" h="49">
                          <a:moveTo>
                            <a:pt x="17" y="0"/>
                          </a:moveTo>
                          <a:lnTo>
                            <a:pt x="1" y="11"/>
                          </a:lnTo>
                          <a:lnTo>
                            <a:pt x="0" y="29"/>
                          </a:lnTo>
                          <a:lnTo>
                            <a:pt x="9" y="44"/>
                          </a:lnTo>
                          <a:lnTo>
                            <a:pt x="28" y="48"/>
                          </a:lnTo>
                          <a:lnTo>
                            <a:pt x="17"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2" name="Freeform 101"/>
                    <p:cNvSpPr/>
                    <p:nvPr/>
                  </p:nvSpPr>
                  <p:spPr bwMode="auto">
                    <a:xfrm>
                      <a:off x="2091" y="1816"/>
                      <a:ext cx="574" cy="181"/>
                    </a:xfrm>
                    <a:custGeom>
                      <a:avLst/>
                      <a:gdLst/>
                      <a:ahLst/>
                      <a:cxnLst>
                        <a:cxn ang="0">
                          <a:pos x="550" y="48"/>
                        </a:cxn>
                        <a:cxn ang="0">
                          <a:pos x="544" y="0"/>
                        </a:cxn>
                        <a:cxn ang="0">
                          <a:pos x="0" y="132"/>
                        </a:cxn>
                        <a:cxn ang="0">
                          <a:pos x="11" y="180"/>
                        </a:cxn>
                        <a:cxn ang="0">
                          <a:pos x="555" y="46"/>
                        </a:cxn>
                        <a:cxn ang="0">
                          <a:pos x="550" y="0"/>
                        </a:cxn>
                        <a:cxn ang="0">
                          <a:pos x="555" y="46"/>
                        </a:cxn>
                        <a:cxn ang="0">
                          <a:pos x="571" y="34"/>
                        </a:cxn>
                        <a:cxn ang="0">
                          <a:pos x="573" y="17"/>
                        </a:cxn>
                        <a:cxn ang="0">
                          <a:pos x="563" y="4"/>
                        </a:cxn>
                        <a:cxn ang="0">
                          <a:pos x="544" y="0"/>
                        </a:cxn>
                        <a:cxn ang="0">
                          <a:pos x="550" y="48"/>
                        </a:cxn>
                      </a:cxnLst>
                      <a:rect l="0" t="0" r="r" b="b"/>
                      <a:pathLst>
                        <a:path w="574" h="181">
                          <a:moveTo>
                            <a:pt x="550" y="48"/>
                          </a:moveTo>
                          <a:lnTo>
                            <a:pt x="544" y="0"/>
                          </a:lnTo>
                          <a:lnTo>
                            <a:pt x="0" y="132"/>
                          </a:lnTo>
                          <a:lnTo>
                            <a:pt x="11" y="180"/>
                          </a:lnTo>
                          <a:lnTo>
                            <a:pt x="555" y="46"/>
                          </a:lnTo>
                          <a:lnTo>
                            <a:pt x="550" y="0"/>
                          </a:lnTo>
                          <a:lnTo>
                            <a:pt x="555" y="46"/>
                          </a:lnTo>
                          <a:lnTo>
                            <a:pt x="571" y="34"/>
                          </a:lnTo>
                          <a:lnTo>
                            <a:pt x="573" y="17"/>
                          </a:lnTo>
                          <a:lnTo>
                            <a:pt x="563" y="4"/>
                          </a:lnTo>
                          <a:lnTo>
                            <a:pt x="544" y="0"/>
                          </a:lnTo>
                          <a:lnTo>
                            <a:pt x="550" y="48"/>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3" name="Freeform 102"/>
                    <p:cNvSpPr/>
                    <p:nvPr/>
                  </p:nvSpPr>
                  <p:spPr bwMode="auto">
                    <a:xfrm>
                      <a:off x="2097" y="1816"/>
                      <a:ext cx="545" cy="49"/>
                    </a:xfrm>
                    <a:custGeom>
                      <a:avLst/>
                      <a:gdLst/>
                      <a:ahLst/>
                      <a:cxnLst>
                        <a:cxn ang="0">
                          <a:pos x="0" y="23"/>
                        </a:cxn>
                        <a:cxn ang="0">
                          <a:pos x="0" y="48"/>
                        </a:cxn>
                        <a:cxn ang="0">
                          <a:pos x="544" y="48"/>
                        </a:cxn>
                        <a:cxn ang="0">
                          <a:pos x="544" y="0"/>
                        </a:cxn>
                        <a:cxn ang="0">
                          <a:pos x="0" y="0"/>
                        </a:cxn>
                        <a:cxn ang="0">
                          <a:pos x="0" y="23"/>
                        </a:cxn>
                      </a:cxnLst>
                      <a:rect l="0" t="0" r="r" b="b"/>
                      <a:pathLst>
                        <a:path w="545" h="49">
                          <a:moveTo>
                            <a:pt x="0" y="23"/>
                          </a:moveTo>
                          <a:lnTo>
                            <a:pt x="0" y="48"/>
                          </a:lnTo>
                          <a:lnTo>
                            <a:pt x="544" y="48"/>
                          </a:lnTo>
                          <a:lnTo>
                            <a:pt x="544" y="0"/>
                          </a:lnTo>
                          <a:lnTo>
                            <a:pt x="0" y="0"/>
                          </a:lnTo>
                          <a:lnTo>
                            <a:pt x="0" y="23"/>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4" name="Freeform 103"/>
                    <p:cNvSpPr/>
                    <p:nvPr/>
                  </p:nvSpPr>
                  <p:spPr bwMode="auto">
                    <a:xfrm>
                      <a:off x="2074" y="1816"/>
                      <a:ext cx="24" cy="49"/>
                    </a:xfrm>
                    <a:custGeom>
                      <a:avLst/>
                      <a:gdLst/>
                      <a:ahLst/>
                      <a:cxnLst>
                        <a:cxn ang="0">
                          <a:pos x="23" y="0"/>
                        </a:cxn>
                        <a:cxn ang="0">
                          <a:pos x="5" y="7"/>
                        </a:cxn>
                        <a:cxn ang="0">
                          <a:pos x="0" y="23"/>
                        </a:cxn>
                        <a:cxn ang="0">
                          <a:pos x="5" y="40"/>
                        </a:cxn>
                        <a:cxn ang="0">
                          <a:pos x="23" y="48"/>
                        </a:cxn>
                        <a:cxn ang="0">
                          <a:pos x="23" y="0"/>
                        </a:cxn>
                      </a:cxnLst>
                      <a:rect l="0" t="0" r="r" b="b"/>
                      <a:pathLst>
                        <a:path w="24" h="49">
                          <a:moveTo>
                            <a:pt x="23" y="0"/>
                          </a:moveTo>
                          <a:lnTo>
                            <a:pt x="5" y="7"/>
                          </a:lnTo>
                          <a:lnTo>
                            <a:pt x="0" y="23"/>
                          </a:lnTo>
                          <a:lnTo>
                            <a:pt x="5" y="40"/>
                          </a:lnTo>
                          <a:lnTo>
                            <a:pt x="23" y="48"/>
                          </a:lnTo>
                          <a:lnTo>
                            <a:pt x="23"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5" name="Freeform 104"/>
                    <p:cNvSpPr/>
                    <p:nvPr/>
                  </p:nvSpPr>
                  <p:spPr bwMode="auto">
                    <a:xfrm>
                      <a:off x="2074" y="1686"/>
                      <a:ext cx="29" cy="48"/>
                    </a:xfrm>
                    <a:custGeom>
                      <a:avLst/>
                      <a:gdLst/>
                      <a:ahLst/>
                      <a:cxnLst>
                        <a:cxn ang="0">
                          <a:pos x="17" y="0"/>
                        </a:cxn>
                        <a:cxn ang="0">
                          <a:pos x="1" y="11"/>
                        </a:cxn>
                        <a:cxn ang="0">
                          <a:pos x="0" y="30"/>
                        </a:cxn>
                        <a:cxn ang="0">
                          <a:pos x="9" y="44"/>
                        </a:cxn>
                        <a:cxn ang="0">
                          <a:pos x="28" y="47"/>
                        </a:cxn>
                        <a:cxn ang="0">
                          <a:pos x="17" y="0"/>
                        </a:cxn>
                      </a:cxnLst>
                      <a:rect l="0" t="0" r="r" b="b"/>
                      <a:pathLst>
                        <a:path w="29" h="48">
                          <a:moveTo>
                            <a:pt x="17" y="0"/>
                          </a:moveTo>
                          <a:lnTo>
                            <a:pt x="1" y="11"/>
                          </a:lnTo>
                          <a:lnTo>
                            <a:pt x="0" y="30"/>
                          </a:lnTo>
                          <a:lnTo>
                            <a:pt x="9" y="44"/>
                          </a:lnTo>
                          <a:lnTo>
                            <a:pt x="28" y="47"/>
                          </a:lnTo>
                          <a:lnTo>
                            <a:pt x="17"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6" name="Freeform 105"/>
                    <p:cNvSpPr/>
                    <p:nvPr/>
                  </p:nvSpPr>
                  <p:spPr bwMode="auto">
                    <a:xfrm>
                      <a:off x="2091" y="1553"/>
                      <a:ext cx="574" cy="181"/>
                    </a:xfrm>
                    <a:custGeom>
                      <a:avLst/>
                      <a:gdLst/>
                      <a:ahLst/>
                      <a:cxnLst>
                        <a:cxn ang="0">
                          <a:pos x="550" y="48"/>
                        </a:cxn>
                        <a:cxn ang="0">
                          <a:pos x="544" y="0"/>
                        </a:cxn>
                        <a:cxn ang="0">
                          <a:pos x="0" y="133"/>
                        </a:cxn>
                        <a:cxn ang="0">
                          <a:pos x="11" y="180"/>
                        </a:cxn>
                        <a:cxn ang="0">
                          <a:pos x="555" y="46"/>
                        </a:cxn>
                        <a:cxn ang="0">
                          <a:pos x="550" y="0"/>
                        </a:cxn>
                        <a:cxn ang="0">
                          <a:pos x="555" y="46"/>
                        </a:cxn>
                        <a:cxn ang="0">
                          <a:pos x="571" y="35"/>
                        </a:cxn>
                        <a:cxn ang="0">
                          <a:pos x="573" y="18"/>
                        </a:cxn>
                        <a:cxn ang="0">
                          <a:pos x="563" y="4"/>
                        </a:cxn>
                        <a:cxn ang="0">
                          <a:pos x="544" y="0"/>
                        </a:cxn>
                        <a:cxn ang="0">
                          <a:pos x="550" y="48"/>
                        </a:cxn>
                      </a:cxnLst>
                      <a:rect l="0" t="0" r="r" b="b"/>
                      <a:pathLst>
                        <a:path w="574" h="181">
                          <a:moveTo>
                            <a:pt x="550" y="48"/>
                          </a:moveTo>
                          <a:lnTo>
                            <a:pt x="544" y="0"/>
                          </a:lnTo>
                          <a:lnTo>
                            <a:pt x="0" y="133"/>
                          </a:lnTo>
                          <a:lnTo>
                            <a:pt x="11" y="180"/>
                          </a:lnTo>
                          <a:lnTo>
                            <a:pt x="555" y="46"/>
                          </a:lnTo>
                          <a:lnTo>
                            <a:pt x="550" y="0"/>
                          </a:lnTo>
                          <a:lnTo>
                            <a:pt x="555" y="46"/>
                          </a:lnTo>
                          <a:lnTo>
                            <a:pt x="571" y="35"/>
                          </a:lnTo>
                          <a:lnTo>
                            <a:pt x="573" y="18"/>
                          </a:lnTo>
                          <a:lnTo>
                            <a:pt x="563" y="4"/>
                          </a:lnTo>
                          <a:lnTo>
                            <a:pt x="544" y="0"/>
                          </a:lnTo>
                          <a:lnTo>
                            <a:pt x="550" y="48"/>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7" name="Freeform 106"/>
                    <p:cNvSpPr/>
                    <p:nvPr/>
                  </p:nvSpPr>
                  <p:spPr bwMode="auto">
                    <a:xfrm>
                      <a:off x="2097" y="1553"/>
                      <a:ext cx="545" cy="49"/>
                    </a:xfrm>
                    <a:custGeom>
                      <a:avLst/>
                      <a:gdLst/>
                      <a:ahLst/>
                      <a:cxnLst>
                        <a:cxn ang="0">
                          <a:pos x="0" y="23"/>
                        </a:cxn>
                        <a:cxn ang="0">
                          <a:pos x="0" y="48"/>
                        </a:cxn>
                        <a:cxn ang="0">
                          <a:pos x="544" y="48"/>
                        </a:cxn>
                        <a:cxn ang="0">
                          <a:pos x="544" y="0"/>
                        </a:cxn>
                        <a:cxn ang="0">
                          <a:pos x="0" y="0"/>
                        </a:cxn>
                        <a:cxn ang="0">
                          <a:pos x="0" y="23"/>
                        </a:cxn>
                      </a:cxnLst>
                      <a:rect l="0" t="0" r="r" b="b"/>
                      <a:pathLst>
                        <a:path w="545" h="49">
                          <a:moveTo>
                            <a:pt x="0" y="23"/>
                          </a:moveTo>
                          <a:lnTo>
                            <a:pt x="0" y="48"/>
                          </a:lnTo>
                          <a:lnTo>
                            <a:pt x="544" y="48"/>
                          </a:lnTo>
                          <a:lnTo>
                            <a:pt x="544" y="0"/>
                          </a:lnTo>
                          <a:lnTo>
                            <a:pt x="0" y="0"/>
                          </a:lnTo>
                          <a:lnTo>
                            <a:pt x="0" y="23"/>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8" name="Freeform 107"/>
                    <p:cNvSpPr/>
                    <p:nvPr/>
                  </p:nvSpPr>
                  <p:spPr bwMode="auto">
                    <a:xfrm>
                      <a:off x="2074" y="1553"/>
                      <a:ext cx="24" cy="49"/>
                    </a:xfrm>
                    <a:custGeom>
                      <a:avLst/>
                      <a:gdLst/>
                      <a:ahLst/>
                      <a:cxnLst>
                        <a:cxn ang="0">
                          <a:pos x="23" y="0"/>
                        </a:cxn>
                        <a:cxn ang="0">
                          <a:pos x="5" y="8"/>
                        </a:cxn>
                        <a:cxn ang="0">
                          <a:pos x="0" y="23"/>
                        </a:cxn>
                        <a:cxn ang="0">
                          <a:pos x="5" y="41"/>
                        </a:cxn>
                        <a:cxn ang="0">
                          <a:pos x="23" y="48"/>
                        </a:cxn>
                        <a:cxn ang="0">
                          <a:pos x="23" y="0"/>
                        </a:cxn>
                      </a:cxnLst>
                      <a:rect l="0" t="0" r="r" b="b"/>
                      <a:pathLst>
                        <a:path w="24" h="49">
                          <a:moveTo>
                            <a:pt x="23" y="0"/>
                          </a:moveTo>
                          <a:lnTo>
                            <a:pt x="5" y="8"/>
                          </a:lnTo>
                          <a:lnTo>
                            <a:pt x="0" y="23"/>
                          </a:lnTo>
                          <a:lnTo>
                            <a:pt x="5" y="41"/>
                          </a:lnTo>
                          <a:lnTo>
                            <a:pt x="23" y="48"/>
                          </a:lnTo>
                          <a:lnTo>
                            <a:pt x="23"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9" name="Freeform 108"/>
                    <p:cNvSpPr/>
                    <p:nvPr/>
                  </p:nvSpPr>
                  <p:spPr bwMode="auto">
                    <a:xfrm>
                      <a:off x="2074" y="2210"/>
                      <a:ext cx="29" cy="49"/>
                    </a:xfrm>
                    <a:custGeom>
                      <a:avLst/>
                      <a:gdLst/>
                      <a:ahLst/>
                      <a:cxnLst>
                        <a:cxn ang="0">
                          <a:pos x="17" y="0"/>
                        </a:cxn>
                        <a:cxn ang="0">
                          <a:pos x="1" y="12"/>
                        </a:cxn>
                        <a:cxn ang="0">
                          <a:pos x="0" y="29"/>
                        </a:cxn>
                        <a:cxn ang="0">
                          <a:pos x="9" y="44"/>
                        </a:cxn>
                        <a:cxn ang="0">
                          <a:pos x="28" y="48"/>
                        </a:cxn>
                        <a:cxn ang="0">
                          <a:pos x="17" y="0"/>
                        </a:cxn>
                      </a:cxnLst>
                      <a:rect l="0" t="0" r="r" b="b"/>
                      <a:pathLst>
                        <a:path w="29" h="49">
                          <a:moveTo>
                            <a:pt x="17" y="0"/>
                          </a:moveTo>
                          <a:lnTo>
                            <a:pt x="1" y="12"/>
                          </a:lnTo>
                          <a:lnTo>
                            <a:pt x="0" y="29"/>
                          </a:lnTo>
                          <a:lnTo>
                            <a:pt x="9" y="44"/>
                          </a:lnTo>
                          <a:lnTo>
                            <a:pt x="28" y="48"/>
                          </a:lnTo>
                          <a:lnTo>
                            <a:pt x="17"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0" name="Freeform 109"/>
                    <p:cNvSpPr/>
                    <p:nvPr/>
                  </p:nvSpPr>
                  <p:spPr bwMode="auto">
                    <a:xfrm>
                      <a:off x="2091" y="2078"/>
                      <a:ext cx="574" cy="181"/>
                    </a:xfrm>
                    <a:custGeom>
                      <a:avLst/>
                      <a:gdLst/>
                      <a:ahLst/>
                      <a:cxnLst>
                        <a:cxn ang="0">
                          <a:pos x="550" y="48"/>
                        </a:cxn>
                        <a:cxn ang="0">
                          <a:pos x="544" y="0"/>
                        </a:cxn>
                        <a:cxn ang="0">
                          <a:pos x="0" y="132"/>
                        </a:cxn>
                        <a:cxn ang="0">
                          <a:pos x="11" y="180"/>
                        </a:cxn>
                        <a:cxn ang="0">
                          <a:pos x="555" y="46"/>
                        </a:cxn>
                        <a:cxn ang="0">
                          <a:pos x="550" y="0"/>
                        </a:cxn>
                        <a:cxn ang="0">
                          <a:pos x="555" y="46"/>
                        </a:cxn>
                        <a:cxn ang="0">
                          <a:pos x="571" y="35"/>
                        </a:cxn>
                        <a:cxn ang="0">
                          <a:pos x="573" y="17"/>
                        </a:cxn>
                        <a:cxn ang="0">
                          <a:pos x="563" y="4"/>
                        </a:cxn>
                        <a:cxn ang="0">
                          <a:pos x="544" y="0"/>
                        </a:cxn>
                        <a:cxn ang="0">
                          <a:pos x="550" y="48"/>
                        </a:cxn>
                      </a:cxnLst>
                      <a:rect l="0" t="0" r="r" b="b"/>
                      <a:pathLst>
                        <a:path w="574" h="181">
                          <a:moveTo>
                            <a:pt x="550" y="48"/>
                          </a:moveTo>
                          <a:lnTo>
                            <a:pt x="544" y="0"/>
                          </a:lnTo>
                          <a:lnTo>
                            <a:pt x="0" y="132"/>
                          </a:lnTo>
                          <a:lnTo>
                            <a:pt x="11" y="180"/>
                          </a:lnTo>
                          <a:lnTo>
                            <a:pt x="555" y="46"/>
                          </a:lnTo>
                          <a:lnTo>
                            <a:pt x="550" y="0"/>
                          </a:lnTo>
                          <a:lnTo>
                            <a:pt x="555" y="46"/>
                          </a:lnTo>
                          <a:lnTo>
                            <a:pt x="571" y="35"/>
                          </a:lnTo>
                          <a:lnTo>
                            <a:pt x="573" y="17"/>
                          </a:lnTo>
                          <a:lnTo>
                            <a:pt x="563" y="4"/>
                          </a:lnTo>
                          <a:lnTo>
                            <a:pt x="544" y="0"/>
                          </a:lnTo>
                          <a:lnTo>
                            <a:pt x="550" y="48"/>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1" name="Freeform 110"/>
                    <p:cNvSpPr/>
                    <p:nvPr/>
                  </p:nvSpPr>
                  <p:spPr bwMode="auto">
                    <a:xfrm>
                      <a:off x="2097" y="2078"/>
                      <a:ext cx="545" cy="49"/>
                    </a:xfrm>
                    <a:custGeom>
                      <a:avLst/>
                      <a:gdLst/>
                      <a:ahLst/>
                      <a:cxnLst>
                        <a:cxn ang="0">
                          <a:pos x="0" y="23"/>
                        </a:cxn>
                        <a:cxn ang="0">
                          <a:pos x="0" y="48"/>
                        </a:cxn>
                        <a:cxn ang="0">
                          <a:pos x="544" y="48"/>
                        </a:cxn>
                        <a:cxn ang="0">
                          <a:pos x="544" y="0"/>
                        </a:cxn>
                        <a:cxn ang="0">
                          <a:pos x="0" y="0"/>
                        </a:cxn>
                        <a:cxn ang="0">
                          <a:pos x="0" y="23"/>
                        </a:cxn>
                      </a:cxnLst>
                      <a:rect l="0" t="0" r="r" b="b"/>
                      <a:pathLst>
                        <a:path w="545" h="49">
                          <a:moveTo>
                            <a:pt x="0" y="23"/>
                          </a:moveTo>
                          <a:lnTo>
                            <a:pt x="0" y="48"/>
                          </a:lnTo>
                          <a:lnTo>
                            <a:pt x="544" y="48"/>
                          </a:lnTo>
                          <a:lnTo>
                            <a:pt x="544" y="0"/>
                          </a:lnTo>
                          <a:lnTo>
                            <a:pt x="0" y="0"/>
                          </a:lnTo>
                          <a:lnTo>
                            <a:pt x="0" y="23"/>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2" name="Freeform 111"/>
                    <p:cNvSpPr/>
                    <p:nvPr/>
                  </p:nvSpPr>
                  <p:spPr bwMode="auto">
                    <a:xfrm>
                      <a:off x="2074" y="2078"/>
                      <a:ext cx="24" cy="49"/>
                    </a:xfrm>
                    <a:custGeom>
                      <a:avLst/>
                      <a:gdLst/>
                      <a:ahLst/>
                      <a:cxnLst>
                        <a:cxn ang="0">
                          <a:pos x="23" y="0"/>
                        </a:cxn>
                        <a:cxn ang="0">
                          <a:pos x="5" y="8"/>
                        </a:cxn>
                        <a:cxn ang="0">
                          <a:pos x="0" y="23"/>
                        </a:cxn>
                        <a:cxn ang="0">
                          <a:pos x="5" y="40"/>
                        </a:cxn>
                        <a:cxn ang="0">
                          <a:pos x="23" y="48"/>
                        </a:cxn>
                        <a:cxn ang="0">
                          <a:pos x="23" y="0"/>
                        </a:cxn>
                      </a:cxnLst>
                      <a:rect l="0" t="0" r="r" b="b"/>
                      <a:pathLst>
                        <a:path w="24" h="49">
                          <a:moveTo>
                            <a:pt x="23" y="0"/>
                          </a:moveTo>
                          <a:lnTo>
                            <a:pt x="5" y="8"/>
                          </a:lnTo>
                          <a:lnTo>
                            <a:pt x="0" y="23"/>
                          </a:lnTo>
                          <a:lnTo>
                            <a:pt x="5" y="40"/>
                          </a:lnTo>
                          <a:lnTo>
                            <a:pt x="23" y="48"/>
                          </a:lnTo>
                          <a:lnTo>
                            <a:pt x="23"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3" name="Freeform 112"/>
                    <p:cNvSpPr/>
                    <p:nvPr/>
                  </p:nvSpPr>
                  <p:spPr bwMode="auto">
                    <a:xfrm>
                      <a:off x="2074" y="1553"/>
                      <a:ext cx="29" cy="49"/>
                    </a:xfrm>
                    <a:custGeom>
                      <a:avLst/>
                      <a:gdLst/>
                      <a:ahLst/>
                      <a:cxnLst>
                        <a:cxn ang="0">
                          <a:pos x="17" y="0"/>
                        </a:cxn>
                        <a:cxn ang="0">
                          <a:pos x="1" y="12"/>
                        </a:cxn>
                        <a:cxn ang="0">
                          <a:pos x="0" y="29"/>
                        </a:cxn>
                        <a:cxn ang="0">
                          <a:pos x="9" y="44"/>
                        </a:cxn>
                        <a:cxn ang="0">
                          <a:pos x="28" y="48"/>
                        </a:cxn>
                        <a:cxn ang="0">
                          <a:pos x="17" y="0"/>
                        </a:cxn>
                      </a:cxnLst>
                      <a:rect l="0" t="0" r="r" b="b"/>
                      <a:pathLst>
                        <a:path w="29" h="49">
                          <a:moveTo>
                            <a:pt x="17" y="0"/>
                          </a:moveTo>
                          <a:lnTo>
                            <a:pt x="1" y="12"/>
                          </a:lnTo>
                          <a:lnTo>
                            <a:pt x="0" y="29"/>
                          </a:lnTo>
                          <a:lnTo>
                            <a:pt x="9" y="44"/>
                          </a:lnTo>
                          <a:lnTo>
                            <a:pt x="28" y="48"/>
                          </a:lnTo>
                          <a:lnTo>
                            <a:pt x="17"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4" name="Freeform 113"/>
                    <p:cNvSpPr/>
                    <p:nvPr/>
                  </p:nvSpPr>
                  <p:spPr bwMode="auto">
                    <a:xfrm>
                      <a:off x="2091" y="1421"/>
                      <a:ext cx="574" cy="181"/>
                    </a:xfrm>
                    <a:custGeom>
                      <a:avLst/>
                      <a:gdLst/>
                      <a:ahLst/>
                      <a:cxnLst>
                        <a:cxn ang="0">
                          <a:pos x="550" y="48"/>
                        </a:cxn>
                        <a:cxn ang="0">
                          <a:pos x="544" y="0"/>
                        </a:cxn>
                        <a:cxn ang="0">
                          <a:pos x="0" y="132"/>
                        </a:cxn>
                        <a:cxn ang="0">
                          <a:pos x="11" y="180"/>
                        </a:cxn>
                        <a:cxn ang="0">
                          <a:pos x="555" y="46"/>
                        </a:cxn>
                        <a:cxn ang="0">
                          <a:pos x="550" y="0"/>
                        </a:cxn>
                        <a:cxn ang="0">
                          <a:pos x="555" y="46"/>
                        </a:cxn>
                        <a:cxn ang="0">
                          <a:pos x="571" y="35"/>
                        </a:cxn>
                        <a:cxn ang="0">
                          <a:pos x="573" y="18"/>
                        </a:cxn>
                        <a:cxn ang="0">
                          <a:pos x="563" y="4"/>
                        </a:cxn>
                        <a:cxn ang="0">
                          <a:pos x="544" y="0"/>
                        </a:cxn>
                        <a:cxn ang="0">
                          <a:pos x="550" y="48"/>
                        </a:cxn>
                      </a:cxnLst>
                      <a:rect l="0" t="0" r="r" b="b"/>
                      <a:pathLst>
                        <a:path w="574" h="181">
                          <a:moveTo>
                            <a:pt x="550" y="48"/>
                          </a:moveTo>
                          <a:lnTo>
                            <a:pt x="544" y="0"/>
                          </a:lnTo>
                          <a:lnTo>
                            <a:pt x="0" y="132"/>
                          </a:lnTo>
                          <a:lnTo>
                            <a:pt x="11" y="180"/>
                          </a:lnTo>
                          <a:lnTo>
                            <a:pt x="555" y="46"/>
                          </a:lnTo>
                          <a:lnTo>
                            <a:pt x="550" y="0"/>
                          </a:lnTo>
                          <a:lnTo>
                            <a:pt x="555" y="46"/>
                          </a:lnTo>
                          <a:lnTo>
                            <a:pt x="571" y="35"/>
                          </a:lnTo>
                          <a:lnTo>
                            <a:pt x="573" y="18"/>
                          </a:lnTo>
                          <a:lnTo>
                            <a:pt x="563" y="4"/>
                          </a:lnTo>
                          <a:lnTo>
                            <a:pt x="544" y="0"/>
                          </a:lnTo>
                          <a:lnTo>
                            <a:pt x="550" y="48"/>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5" name="Freeform 114"/>
                    <p:cNvSpPr/>
                    <p:nvPr/>
                  </p:nvSpPr>
                  <p:spPr bwMode="auto">
                    <a:xfrm>
                      <a:off x="2097" y="1421"/>
                      <a:ext cx="545" cy="49"/>
                    </a:xfrm>
                    <a:custGeom>
                      <a:avLst/>
                      <a:gdLst/>
                      <a:ahLst/>
                      <a:cxnLst>
                        <a:cxn ang="0">
                          <a:pos x="0" y="23"/>
                        </a:cxn>
                        <a:cxn ang="0">
                          <a:pos x="0" y="48"/>
                        </a:cxn>
                        <a:cxn ang="0">
                          <a:pos x="544" y="48"/>
                        </a:cxn>
                        <a:cxn ang="0">
                          <a:pos x="544" y="0"/>
                        </a:cxn>
                        <a:cxn ang="0">
                          <a:pos x="0" y="0"/>
                        </a:cxn>
                        <a:cxn ang="0">
                          <a:pos x="0" y="23"/>
                        </a:cxn>
                      </a:cxnLst>
                      <a:rect l="0" t="0" r="r" b="b"/>
                      <a:pathLst>
                        <a:path w="545" h="49">
                          <a:moveTo>
                            <a:pt x="0" y="23"/>
                          </a:moveTo>
                          <a:lnTo>
                            <a:pt x="0" y="48"/>
                          </a:lnTo>
                          <a:lnTo>
                            <a:pt x="544" y="48"/>
                          </a:lnTo>
                          <a:lnTo>
                            <a:pt x="544" y="0"/>
                          </a:lnTo>
                          <a:lnTo>
                            <a:pt x="0" y="0"/>
                          </a:lnTo>
                          <a:lnTo>
                            <a:pt x="0" y="23"/>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6" name="Freeform 115"/>
                    <p:cNvSpPr/>
                    <p:nvPr/>
                  </p:nvSpPr>
                  <p:spPr bwMode="auto">
                    <a:xfrm>
                      <a:off x="2074" y="1421"/>
                      <a:ext cx="24" cy="49"/>
                    </a:xfrm>
                    <a:custGeom>
                      <a:avLst/>
                      <a:gdLst/>
                      <a:ahLst/>
                      <a:cxnLst>
                        <a:cxn ang="0">
                          <a:pos x="23" y="0"/>
                        </a:cxn>
                        <a:cxn ang="0">
                          <a:pos x="5" y="8"/>
                        </a:cxn>
                        <a:cxn ang="0">
                          <a:pos x="0" y="23"/>
                        </a:cxn>
                        <a:cxn ang="0">
                          <a:pos x="5" y="41"/>
                        </a:cxn>
                        <a:cxn ang="0">
                          <a:pos x="23" y="48"/>
                        </a:cxn>
                        <a:cxn ang="0">
                          <a:pos x="23" y="0"/>
                        </a:cxn>
                      </a:cxnLst>
                      <a:rect l="0" t="0" r="r" b="b"/>
                      <a:pathLst>
                        <a:path w="24" h="49">
                          <a:moveTo>
                            <a:pt x="23" y="0"/>
                          </a:moveTo>
                          <a:lnTo>
                            <a:pt x="5" y="8"/>
                          </a:lnTo>
                          <a:lnTo>
                            <a:pt x="0" y="23"/>
                          </a:lnTo>
                          <a:lnTo>
                            <a:pt x="5" y="41"/>
                          </a:lnTo>
                          <a:lnTo>
                            <a:pt x="23" y="48"/>
                          </a:lnTo>
                          <a:lnTo>
                            <a:pt x="23"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7" name="Freeform 116"/>
                    <p:cNvSpPr/>
                    <p:nvPr/>
                  </p:nvSpPr>
                  <p:spPr bwMode="auto">
                    <a:xfrm>
                      <a:off x="2074" y="2078"/>
                      <a:ext cx="29" cy="49"/>
                    </a:xfrm>
                    <a:custGeom>
                      <a:avLst/>
                      <a:gdLst/>
                      <a:ahLst/>
                      <a:cxnLst>
                        <a:cxn ang="0">
                          <a:pos x="17" y="0"/>
                        </a:cxn>
                        <a:cxn ang="0">
                          <a:pos x="1" y="12"/>
                        </a:cxn>
                        <a:cxn ang="0">
                          <a:pos x="0" y="29"/>
                        </a:cxn>
                        <a:cxn ang="0">
                          <a:pos x="9" y="44"/>
                        </a:cxn>
                        <a:cxn ang="0">
                          <a:pos x="28" y="48"/>
                        </a:cxn>
                        <a:cxn ang="0">
                          <a:pos x="17" y="0"/>
                        </a:cxn>
                      </a:cxnLst>
                      <a:rect l="0" t="0" r="r" b="b"/>
                      <a:pathLst>
                        <a:path w="29" h="49">
                          <a:moveTo>
                            <a:pt x="17" y="0"/>
                          </a:moveTo>
                          <a:lnTo>
                            <a:pt x="1" y="12"/>
                          </a:lnTo>
                          <a:lnTo>
                            <a:pt x="0" y="29"/>
                          </a:lnTo>
                          <a:lnTo>
                            <a:pt x="9" y="44"/>
                          </a:lnTo>
                          <a:lnTo>
                            <a:pt x="28" y="48"/>
                          </a:lnTo>
                          <a:lnTo>
                            <a:pt x="17"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8" name="Freeform 117"/>
                    <p:cNvSpPr/>
                    <p:nvPr/>
                  </p:nvSpPr>
                  <p:spPr bwMode="auto">
                    <a:xfrm>
                      <a:off x="2091" y="1946"/>
                      <a:ext cx="574" cy="181"/>
                    </a:xfrm>
                    <a:custGeom>
                      <a:avLst/>
                      <a:gdLst/>
                      <a:ahLst/>
                      <a:cxnLst>
                        <a:cxn ang="0">
                          <a:pos x="550" y="48"/>
                        </a:cxn>
                        <a:cxn ang="0">
                          <a:pos x="544" y="0"/>
                        </a:cxn>
                        <a:cxn ang="0">
                          <a:pos x="0" y="132"/>
                        </a:cxn>
                        <a:cxn ang="0">
                          <a:pos x="11" y="180"/>
                        </a:cxn>
                        <a:cxn ang="0">
                          <a:pos x="555" y="46"/>
                        </a:cxn>
                        <a:cxn ang="0">
                          <a:pos x="550" y="0"/>
                        </a:cxn>
                        <a:cxn ang="0">
                          <a:pos x="555" y="46"/>
                        </a:cxn>
                        <a:cxn ang="0">
                          <a:pos x="571" y="35"/>
                        </a:cxn>
                        <a:cxn ang="0">
                          <a:pos x="573" y="17"/>
                        </a:cxn>
                        <a:cxn ang="0">
                          <a:pos x="563" y="4"/>
                        </a:cxn>
                        <a:cxn ang="0">
                          <a:pos x="544" y="0"/>
                        </a:cxn>
                        <a:cxn ang="0">
                          <a:pos x="550" y="48"/>
                        </a:cxn>
                      </a:cxnLst>
                      <a:rect l="0" t="0" r="r" b="b"/>
                      <a:pathLst>
                        <a:path w="574" h="181">
                          <a:moveTo>
                            <a:pt x="550" y="48"/>
                          </a:moveTo>
                          <a:lnTo>
                            <a:pt x="544" y="0"/>
                          </a:lnTo>
                          <a:lnTo>
                            <a:pt x="0" y="132"/>
                          </a:lnTo>
                          <a:lnTo>
                            <a:pt x="11" y="180"/>
                          </a:lnTo>
                          <a:lnTo>
                            <a:pt x="555" y="46"/>
                          </a:lnTo>
                          <a:lnTo>
                            <a:pt x="550" y="0"/>
                          </a:lnTo>
                          <a:lnTo>
                            <a:pt x="555" y="46"/>
                          </a:lnTo>
                          <a:lnTo>
                            <a:pt x="571" y="35"/>
                          </a:lnTo>
                          <a:lnTo>
                            <a:pt x="573" y="17"/>
                          </a:lnTo>
                          <a:lnTo>
                            <a:pt x="563" y="4"/>
                          </a:lnTo>
                          <a:lnTo>
                            <a:pt x="544" y="0"/>
                          </a:lnTo>
                          <a:lnTo>
                            <a:pt x="550" y="48"/>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9" name="Freeform 118"/>
                    <p:cNvSpPr/>
                    <p:nvPr/>
                  </p:nvSpPr>
                  <p:spPr bwMode="auto">
                    <a:xfrm>
                      <a:off x="2097" y="1946"/>
                      <a:ext cx="545" cy="49"/>
                    </a:xfrm>
                    <a:custGeom>
                      <a:avLst/>
                      <a:gdLst/>
                      <a:ahLst/>
                      <a:cxnLst>
                        <a:cxn ang="0">
                          <a:pos x="0" y="23"/>
                        </a:cxn>
                        <a:cxn ang="0">
                          <a:pos x="0" y="48"/>
                        </a:cxn>
                        <a:cxn ang="0">
                          <a:pos x="544" y="48"/>
                        </a:cxn>
                        <a:cxn ang="0">
                          <a:pos x="544" y="0"/>
                        </a:cxn>
                        <a:cxn ang="0">
                          <a:pos x="0" y="0"/>
                        </a:cxn>
                        <a:cxn ang="0">
                          <a:pos x="0" y="23"/>
                        </a:cxn>
                      </a:cxnLst>
                      <a:rect l="0" t="0" r="r" b="b"/>
                      <a:pathLst>
                        <a:path w="545" h="49">
                          <a:moveTo>
                            <a:pt x="0" y="23"/>
                          </a:moveTo>
                          <a:lnTo>
                            <a:pt x="0" y="48"/>
                          </a:lnTo>
                          <a:lnTo>
                            <a:pt x="544" y="48"/>
                          </a:lnTo>
                          <a:lnTo>
                            <a:pt x="544" y="0"/>
                          </a:lnTo>
                          <a:lnTo>
                            <a:pt x="0" y="0"/>
                          </a:lnTo>
                          <a:lnTo>
                            <a:pt x="0" y="23"/>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0" name="Freeform 119"/>
                    <p:cNvSpPr/>
                    <p:nvPr/>
                  </p:nvSpPr>
                  <p:spPr bwMode="auto">
                    <a:xfrm>
                      <a:off x="2074" y="1946"/>
                      <a:ext cx="24" cy="49"/>
                    </a:xfrm>
                    <a:custGeom>
                      <a:avLst/>
                      <a:gdLst/>
                      <a:ahLst/>
                      <a:cxnLst>
                        <a:cxn ang="0">
                          <a:pos x="23" y="0"/>
                        </a:cxn>
                        <a:cxn ang="0">
                          <a:pos x="5" y="8"/>
                        </a:cxn>
                        <a:cxn ang="0">
                          <a:pos x="0" y="23"/>
                        </a:cxn>
                        <a:cxn ang="0">
                          <a:pos x="5" y="40"/>
                        </a:cxn>
                        <a:cxn ang="0">
                          <a:pos x="23" y="48"/>
                        </a:cxn>
                        <a:cxn ang="0">
                          <a:pos x="23" y="0"/>
                        </a:cxn>
                      </a:cxnLst>
                      <a:rect l="0" t="0" r="r" b="b"/>
                      <a:pathLst>
                        <a:path w="24" h="49">
                          <a:moveTo>
                            <a:pt x="23" y="0"/>
                          </a:moveTo>
                          <a:lnTo>
                            <a:pt x="5" y="8"/>
                          </a:lnTo>
                          <a:lnTo>
                            <a:pt x="0" y="23"/>
                          </a:lnTo>
                          <a:lnTo>
                            <a:pt x="5" y="40"/>
                          </a:lnTo>
                          <a:lnTo>
                            <a:pt x="23" y="48"/>
                          </a:lnTo>
                          <a:lnTo>
                            <a:pt x="23"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1" name="Freeform 120"/>
                    <p:cNvSpPr/>
                    <p:nvPr/>
                  </p:nvSpPr>
                  <p:spPr bwMode="auto">
                    <a:xfrm>
                      <a:off x="2074" y="1816"/>
                      <a:ext cx="29" cy="49"/>
                    </a:xfrm>
                    <a:custGeom>
                      <a:avLst/>
                      <a:gdLst/>
                      <a:ahLst/>
                      <a:cxnLst>
                        <a:cxn ang="0">
                          <a:pos x="17" y="0"/>
                        </a:cxn>
                        <a:cxn ang="0">
                          <a:pos x="1" y="11"/>
                        </a:cxn>
                        <a:cxn ang="0">
                          <a:pos x="0" y="29"/>
                        </a:cxn>
                        <a:cxn ang="0">
                          <a:pos x="9" y="44"/>
                        </a:cxn>
                        <a:cxn ang="0">
                          <a:pos x="28" y="48"/>
                        </a:cxn>
                        <a:cxn ang="0">
                          <a:pos x="17" y="0"/>
                        </a:cxn>
                      </a:cxnLst>
                      <a:rect l="0" t="0" r="r" b="b"/>
                      <a:pathLst>
                        <a:path w="29" h="49">
                          <a:moveTo>
                            <a:pt x="17" y="0"/>
                          </a:moveTo>
                          <a:lnTo>
                            <a:pt x="1" y="11"/>
                          </a:lnTo>
                          <a:lnTo>
                            <a:pt x="0" y="29"/>
                          </a:lnTo>
                          <a:lnTo>
                            <a:pt x="9" y="44"/>
                          </a:lnTo>
                          <a:lnTo>
                            <a:pt x="28" y="48"/>
                          </a:lnTo>
                          <a:lnTo>
                            <a:pt x="17"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2" name="Freeform 121"/>
                    <p:cNvSpPr/>
                    <p:nvPr/>
                  </p:nvSpPr>
                  <p:spPr bwMode="auto">
                    <a:xfrm>
                      <a:off x="2091" y="1684"/>
                      <a:ext cx="574" cy="181"/>
                    </a:xfrm>
                    <a:custGeom>
                      <a:avLst/>
                      <a:gdLst/>
                      <a:ahLst/>
                      <a:cxnLst>
                        <a:cxn ang="0">
                          <a:pos x="550" y="48"/>
                        </a:cxn>
                        <a:cxn ang="0">
                          <a:pos x="544" y="0"/>
                        </a:cxn>
                        <a:cxn ang="0">
                          <a:pos x="0" y="132"/>
                        </a:cxn>
                        <a:cxn ang="0">
                          <a:pos x="11" y="180"/>
                        </a:cxn>
                        <a:cxn ang="0">
                          <a:pos x="555" y="46"/>
                        </a:cxn>
                        <a:cxn ang="0">
                          <a:pos x="550" y="0"/>
                        </a:cxn>
                        <a:cxn ang="0">
                          <a:pos x="555" y="46"/>
                        </a:cxn>
                        <a:cxn ang="0">
                          <a:pos x="571" y="34"/>
                        </a:cxn>
                        <a:cxn ang="0">
                          <a:pos x="573" y="17"/>
                        </a:cxn>
                        <a:cxn ang="0">
                          <a:pos x="563" y="4"/>
                        </a:cxn>
                        <a:cxn ang="0">
                          <a:pos x="544" y="0"/>
                        </a:cxn>
                        <a:cxn ang="0">
                          <a:pos x="550" y="48"/>
                        </a:cxn>
                      </a:cxnLst>
                      <a:rect l="0" t="0" r="r" b="b"/>
                      <a:pathLst>
                        <a:path w="574" h="181">
                          <a:moveTo>
                            <a:pt x="550" y="48"/>
                          </a:moveTo>
                          <a:lnTo>
                            <a:pt x="544" y="0"/>
                          </a:lnTo>
                          <a:lnTo>
                            <a:pt x="0" y="132"/>
                          </a:lnTo>
                          <a:lnTo>
                            <a:pt x="11" y="180"/>
                          </a:lnTo>
                          <a:lnTo>
                            <a:pt x="555" y="46"/>
                          </a:lnTo>
                          <a:lnTo>
                            <a:pt x="550" y="0"/>
                          </a:lnTo>
                          <a:lnTo>
                            <a:pt x="555" y="46"/>
                          </a:lnTo>
                          <a:lnTo>
                            <a:pt x="571" y="34"/>
                          </a:lnTo>
                          <a:lnTo>
                            <a:pt x="573" y="17"/>
                          </a:lnTo>
                          <a:lnTo>
                            <a:pt x="563" y="4"/>
                          </a:lnTo>
                          <a:lnTo>
                            <a:pt x="544" y="0"/>
                          </a:lnTo>
                          <a:lnTo>
                            <a:pt x="550" y="48"/>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3" name="Freeform 122"/>
                    <p:cNvSpPr/>
                    <p:nvPr/>
                  </p:nvSpPr>
                  <p:spPr bwMode="auto">
                    <a:xfrm>
                      <a:off x="2097" y="1684"/>
                      <a:ext cx="545" cy="49"/>
                    </a:xfrm>
                    <a:custGeom>
                      <a:avLst/>
                      <a:gdLst/>
                      <a:ahLst/>
                      <a:cxnLst>
                        <a:cxn ang="0">
                          <a:pos x="0" y="23"/>
                        </a:cxn>
                        <a:cxn ang="0">
                          <a:pos x="0" y="48"/>
                        </a:cxn>
                        <a:cxn ang="0">
                          <a:pos x="544" y="48"/>
                        </a:cxn>
                        <a:cxn ang="0">
                          <a:pos x="544" y="0"/>
                        </a:cxn>
                        <a:cxn ang="0">
                          <a:pos x="0" y="0"/>
                        </a:cxn>
                        <a:cxn ang="0">
                          <a:pos x="0" y="23"/>
                        </a:cxn>
                      </a:cxnLst>
                      <a:rect l="0" t="0" r="r" b="b"/>
                      <a:pathLst>
                        <a:path w="545" h="49">
                          <a:moveTo>
                            <a:pt x="0" y="23"/>
                          </a:moveTo>
                          <a:lnTo>
                            <a:pt x="0" y="48"/>
                          </a:lnTo>
                          <a:lnTo>
                            <a:pt x="544" y="48"/>
                          </a:lnTo>
                          <a:lnTo>
                            <a:pt x="544" y="0"/>
                          </a:lnTo>
                          <a:lnTo>
                            <a:pt x="0" y="0"/>
                          </a:lnTo>
                          <a:lnTo>
                            <a:pt x="0" y="23"/>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4" name="Freeform 123"/>
                    <p:cNvSpPr/>
                    <p:nvPr/>
                  </p:nvSpPr>
                  <p:spPr bwMode="auto">
                    <a:xfrm>
                      <a:off x="2074" y="1684"/>
                      <a:ext cx="24" cy="49"/>
                    </a:xfrm>
                    <a:custGeom>
                      <a:avLst/>
                      <a:gdLst/>
                      <a:ahLst/>
                      <a:cxnLst>
                        <a:cxn ang="0">
                          <a:pos x="23" y="0"/>
                        </a:cxn>
                        <a:cxn ang="0">
                          <a:pos x="5" y="7"/>
                        </a:cxn>
                        <a:cxn ang="0">
                          <a:pos x="0" y="23"/>
                        </a:cxn>
                        <a:cxn ang="0">
                          <a:pos x="5" y="40"/>
                        </a:cxn>
                        <a:cxn ang="0">
                          <a:pos x="23" y="48"/>
                        </a:cxn>
                        <a:cxn ang="0">
                          <a:pos x="23" y="0"/>
                        </a:cxn>
                      </a:cxnLst>
                      <a:rect l="0" t="0" r="r" b="b"/>
                      <a:pathLst>
                        <a:path w="24" h="49">
                          <a:moveTo>
                            <a:pt x="23" y="0"/>
                          </a:moveTo>
                          <a:lnTo>
                            <a:pt x="5" y="7"/>
                          </a:lnTo>
                          <a:lnTo>
                            <a:pt x="0" y="23"/>
                          </a:lnTo>
                          <a:lnTo>
                            <a:pt x="5" y="40"/>
                          </a:lnTo>
                          <a:lnTo>
                            <a:pt x="23" y="48"/>
                          </a:lnTo>
                          <a:lnTo>
                            <a:pt x="23"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5" name="Freeform 124"/>
                    <p:cNvSpPr/>
                    <p:nvPr/>
                  </p:nvSpPr>
                  <p:spPr bwMode="auto">
                    <a:xfrm>
                      <a:off x="2074" y="2341"/>
                      <a:ext cx="29" cy="47"/>
                    </a:xfrm>
                    <a:custGeom>
                      <a:avLst/>
                      <a:gdLst/>
                      <a:ahLst/>
                      <a:cxnLst>
                        <a:cxn ang="0">
                          <a:pos x="17" y="0"/>
                        </a:cxn>
                        <a:cxn ang="0">
                          <a:pos x="1" y="11"/>
                        </a:cxn>
                        <a:cxn ang="0">
                          <a:pos x="0" y="28"/>
                        </a:cxn>
                        <a:cxn ang="0">
                          <a:pos x="9" y="44"/>
                        </a:cxn>
                        <a:cxn ang="0">
                          <a:pos x="28" y="46"/>
                        </a:cxn>
                        <a:cxn ang="0">
                          <a:pos x="17" y="0"/>
                        </a:cxn>
                      </a:cxnLst>
                      <a:rect l="0" t="0" r="r" b="b"/>
                      <a:pathLst>
                        <a:path w="29" h="47">
                          <a:moveTo>
                            <a:pt x="17" y="0"/>
                          </a:moveTo>
                          <a:lnTo>
                            <a:pt x="1" y="11"/>
                          </a:lnTo>
                          <a:lnTo>
                            <a:pt x="0" y="28"/>
                          </a:lnTo>
                          <a:lnTo>
                            <a:pt x="9" y="44"/>
                          </a:lnTo>
                          <a:lnTo>
                            <a:pt x="28" y="46"/>
                          </a:lnTo>
                          <a:lnTo>
                            <a:pt x="17"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6" name="Freeform 125"/>
                    <p:cNvSpPr/>
                    <p:nvPr/>
                  </p:nvSpPr>
                  <p:spPr bwMode="auto">
                    <a:xfrm>
                      <a:off x="2091" y="2208"/>
                      <a:ext cx="574" cy="180"/>
                    </a:xfrm>
                    <a:custGeom>
                      <a:avLst/>
                      <a:gdLst/>
                      <a:ahLst/>
                      <a:cxnLst>
                        <a:cxn ang="0">
                          <a:pos x="550" y="48"/>
                        </a:cxn>
                        <a:cxn ang="0">
                          <a:pos x="544" y="0"/>
                        </a:cxn>
                        <a:cxn ang="0">
                          <a:pos x="0" y="133"/>
                        </a:cxn>
                        <a:cxn ang="0">
                          <a:pos x="11" y="179"/>
                        </a:cxn>
                        <a:cxn ang="0">
                          <a:pos x="555" y="46"/>
                        </a:cxn>
                        <a:cxn ang="0">
                          <a:pos x="550" y="0"/>
                        </a:cxn>
                        <a:cxn ang="0">
                          <a:pos x="555" y="46"/>
                        </a:cxn>
                        <a:cxn ang="0">
                          <a:pos x="571" y="35"/>
                        </a:cxn>
                        <a:cxn ang="0">
                          <a:pos x="573" y="18"/>
                        </a:cxn>
                        <a:cxn ang="0">
                          <a:pos x="563" y="4"/>
                        </a:cxn>
                        <a:cxn ang="0">
                          <a:pos x="544" y="0"/>
                        </a:cxn>
                        <a:cxn ang="0">
                          <a:pos x="550" y="48"/>
                        </a:cxn>
                      </a:cxnLst>
                      <a:rect l="0" t="0" r="r" b="b"/>
                      <a:pathLst>
                        <a:path w="574" h="180">
                          <a:moveTo>
                            <a:pt x="550" y="48"/>
                          </a:moveTo>
                          <a:lnTo>
                            <a:pt x="544" y="0"/>
                          </a:lnTo>
                          <a:lnTo>
                            <a:pt x="0" y="133"/>
                          </a:lnTo>
                          <a:lnTo>
                            <a:pt x="11" y="179"/>
                          </a:lnTo>
                          <a:lnTo>
                            <a:pt x="555" y="46"/>
                          </a:lnTo>
                          <a:lnTo>
                            <a:pt x="550" y="0"/>
                          </a:lnTo>
                          <a:lnTo>
                            <a:pt x="555" y="46"/>
                          </a:lnTo>
                          <a:lnTo>
                            <a:pt x="571" y="35"/>
                          </a:lnTo>
                          <a:lnTo>
                            <a:pt x="573" y="18"/>
                          </a:lnTo>
                          <a:lnTo>
                            <a:pt x="563" y="4"/>
                          </a:lnTo>
                          <a:lnTo>
                            <a:pt x="544" y="0"/>
                          </a:lnTo>
                          <a:lnTo>
                            <a:pt x="550" y="48"/>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7" name="Freeform 126"/>
                    <p:cNvSpPr/>
                    <p:nvPr/>
                  </p:nvSpPr>
                  <p:spPr bwMode="auto">
                    <a:xfrm>
                      <a:off x="2097" y="2208"/>
                      <a:ext cx="545" cy="49"/>
                    </a:xfrm>
                    <a:custGeom>
                      <a:avLst/>
                      <a:gdLst/>
                      <a:ahLst/>
                      <a:cxnLst>
                        <a:cxn ang="0">
                          <a:pos x="0" y="23"/>
                        </a:cxn>
                        <a:cxn ang="0">
                          <a:pos x="0" y="48"/>
                        </a:cxn>
                        <a:cxn ang="0">
                          <a:pos x="544" y="48"/>
                        </a:cxn>
                        <a:cxn ang="0">
                          <a:pos x="544" y="0"/>
                        </a:cxn>
                        <a:cxn ang="0">
                          <a:pos x="0" y="0"/>
                        </a:cxn>
                        <a:cxn ang="0">
                          <a:pos x="0" y="23"/>
                        </a:cxn>
                      </a:cxnLst>
                      <a:rect l="0" t="0" r="r" b="b"/>
                      <a:pathLst>
                        <a:path w="545" h="49">
                          <a:moveTo>
                            <a:pt x="0" y="23"/>
                          </a:moveTo>
                          <a:lnTo>
                            <a:pt x="0" y="48"/>
                          </a:lnTo>
                          <a:lnTo>
                            <a:pt x="544" y="48"/>
                          </a:lnTo>
                          <a:lnTo>
                            <a:pt x="544" y="0"/>
                          </a:lnTo>
                          <a:lnTo>
                            <a:pt x="0" y="0"/>
                          </a:lnTo>
                          <a:lnTo>
                            <a:pt x="0" y="23"/>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8" name="Freeform 127"/>
                    <p:cNvSpPr/>
                    <p:nvPr/>
                  </p:nvSpPr>
                  <p:spPr bwMode="auto">
                    <a:xfrm>
                      <a:off x="2074" y="2208"/>
                      <a:ext cx="24" cy="49"/>
                    </a:xfrm>
                    <a:custGeom>
                      <a:avLst/>
                      <a:gdLst/>
                      <a:ahLst/>
                      <a:cxnLst>
                        <a:cxn ang="0">
                          <a:pos x="23" y="0"/>
                        </a:cxn>
                        <a:cxn ang="0">
                          <a:pos x="5" y="6"/>
                        </a:cxn>
                        <a:cxn ang="0">
                          <a:pos x="0" y="23"/>
                        </a:cxn>
                        <a:cxn ang="0">
                          <a:pos x="5" y="41"/>
                        </a:cxn>
                        <a:cxn ang="0">
                          <a:pos x="23" y="48"/>
                        </a:cxn>
                        <a:cxn ang="0">
                          <a:pos x="23" y="0"/>
                        </a:cxn>
                      </a:cxnLst>
                      <a:rect l="0" t="0" r="r" b="b"/>
                      <a:pathLst>
                        <a:path w="24" h="49">
                          <a:moveTo>
                            <a:pt x="23" y="0"/>
                          </a:moveTo>
                          <a:lnTo>
                            <a:pt x="5" y="6"/>
                          </a:lnTo>
                          <a:lnTo>
                            <a:pt x="0" y="23"/>
                          </a:lnTo>
                          <a:lnTo>
                            <a:pt x="5" y="41"/>
                          </a:lnTo>
                          <a:lnTo>
                            <a:pt x="23" y="48"/>
                          </a:lnTo>
                          <a:lnTo>
                            <a:pt x="23"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9" name="Freeform 128"/>
                    <p:cNvSpPr/>
                    <p:nvPr/>
                  </p:nvSpPr>
                  <p:spPr bwMode="auto">
                    <a:xfrm>
                      <a:off x="2351" y="2467"/>
                      <a:ext cx="49" cy="26"/>
                    </a:xfrm>
                    <a:custGeom>
                      <a:avLst/>
                      <a:gdLst/>
                      <a:ahLst/>
                      <a:cxnLst>
                        <a:cxn ang="0">
                          <a:pos x="0" y="0"/>
                        </a:cxn>
                        <a:cxn ang="0">
                          <a:pos x="8" y="19"/>
                        </a:cxn>
                        <a:cxn ang="0">
                          <a:pos x="25" y="25"/>
                        </a:cxn>
                        <a:cxn ang="0">
                          <a:pos x="41" y="19"/>
                        </a:cxn>
                        <a:cxn ang="0">
                          <a:pos x="48" y="0"/>
                        </a:cxn>
                        <a:cxn ang="0">
                          <a:pos x="0" y="0"/>
                        </a:cxn>
                      </a:cxnLst>
                      <a:rect l="0" t="0" r="r" b="b"/>
                      <a:pathLst>
                        <a:path w="49" h="26">
                          <a:moveTo>
                            <a:pt x="0" y="0"/>
                          </a:moveTo>
                          <a:lnTo>
                            <a:pt x="8" y="19"/>
                          </a:lnTo>
                          <a:lnTo>
                            <a:pt x="25" y="25"/>
                          </a:lnTo>
                          <a:lnTo>
                            <a:pt x="41" y="19"/>
                          </a:lnTo>
                          <a:lnTo>
                            <a:pt x="48" y="0"/>
                          </a:lnTo>
                          <a:lnTo>
                            <a:pt x="0"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0" name="Freeform 129"/>
                    <p:cNvSpPr/>
                    <p:nvPr/>
                  </p:nvSpPr>
                  <p:spPr bwMode="auto">
                    <a:xfrm>
                      <a:off x="2351" y="2341"/>
                      <a:ext cx="49" cy="127"/>
                    </a:xfrm>
                    <a:custGeom>
                      <a:avLst/>
                      <a:gdLst/>
                      <a:ahLst/>
                      <a:cxnLst>
                        <a:cxn ang="0">
                          <a:pos x="25" y="47"/>
                        </a:cxn>
                        <a:cxn ang="0">
                          <a:pos x="0" y="23"/>
                        </a:cxn>
                        <a:cxn ang="0">
                          <a:pos x="0" y="126"/>
                        </a:cxn>
                        <a:cxn ang="0">
                          <a:pos x="48" y="126"/>
                        </a:cxn>
                        <a:cxn ang="0">
                          <a:pos x="48" y="23"/>
                        </a:cxn>
                        <a:cxn ang="0">
                          <a:pos x="25" y="0"/>
                        </a:cxn>
                        <a:cxn ang="0">
                          <a:pos x="48" y="23"/>
                        </a:cxn>
                        <a:cxn ang="0">
                          <a:pos x="43" y="5"/>
                        </a:cxn>
                        <a:cxn ang="0">
                          <a:pos x="25" y="0"/>
                        </a:cxn>
                        <a:cxn ang="0">
                          <a:pos x="8" y="5"/>
                        </a:cxn>
                        <a:cxn ang="0">
                          <a:pos x="0" y="23"/>
                        </a:cxn>
                        <a:cxn ang="0">
                          <a:pos x="25" y="47"/>
                        </a:cxn>
                      </a:cxnLst>
                      <a:rect l="0" t="0" r="r" b="b"/>
                      <a:pathLst>
                        <a:path w="49" h="127">
                          <a:moveTo>
                            <a:pt x="25" y="47"/>
                          </a:moveTo>
                          <a:lnTo>
                            <a:pt x="0" y="23"/>
                          </a:lnTo>
                          <a:lnTo>
                            <a:pt x="0" y="126"/>
                          </a:lnTo>
                          <a:lnTo>
                            <a:pt x="48" y="126"/>
                          </a:lnTo>
                          <a:lnTo>
                            <a:pt x="48" y="23"/>
                          </a:lnTo>
                          <a:lnTo>
                            <a:pt x="25" y="0"/>
                          </a:lnTo>
                          <a:lnTo>
                            <a:pt x="48" y="23"/>
                          </a:lnTo>
                          <a:lnTo>
                            <a:pt x="43" y="5"/>
                          </a:lnTo>
                          <a:lnTo>
                            <a:pt x="25" y="0"/>
                          </a:lnTo>
                          <a:lnTo>
                            <a:pt x="8" y="5"/>
                          </a:lnTo>
                          <a:lnTo>
                            <a:pt x="0" y="23"/>
                          </a:lnTo>
                          <a:lnTo>
                            <a:pt x="25" y="47"/>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1" name="Freeform 130"/>
                    <p:cNvSpPr/>
                    <p:nvPr/>
                  </p:nvSpPr>
                  <p:spPr bwMode="auto">
                    <a:xfrm>
                      <a:off x="2097" y="2341"/>
                      <a:ext cx="280" cy="48"/>
                    </a:xfrm>
                    <a:custGeom>
                      <a:avLst/>
                      <a:gdLst/>
                      <a:ahLst/>
                      <a:cxnLst>
                        <a:cxn ang="0">
                          <a:pos x="0" y="23"/>
                        </a:cxn>
                        <a:cxn ang="0">
                          <a:pos x="0" y="47"/>
                        </a:cxn>
                        <a:cxn ang="0">
                          <a:pos x="279" y="47"/>
                        </a:cxn>
                        <a:cxn ang="0">
                          <a:pos x="279" y="0"/>
                        </a:cxn>
                        <a:cxn ang="0">
                          <a:pos x="0" y="0"/>
                        </a:cxn>
                        <a:cxn ang="0">
                          <a:pos x="0" y="23"/>
                        </a:cxn>
                      </a:cxnLst>
                      <a:rect l="0" t="0" r="r" b="b"/>
                      <a:pathLst>
                        <a:path w="280" h="48">
                          <a:moveTo>
                            <a:pt x="0" y="23"/>
                          </a:moveTo>
                          <a:lnTo>
                            <a:pt x="0" y="47"/>
                          </a:lnTo>
                          <a:lnTo>
                            <a:pt x="279" y="47"/>
                          </a:lnTo>
                          <a:lnTo>
                            <a:pt x="279" y="0"/>
                          </a:lnTo>
                          <a:lnTo>
                            <a:pt x="0" y="0"/>
                          </a:lnTo>
                          <a:lnTo>
                            <a:pt x="0" y="23"/>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2" name="Freeform 131"/>
                    <p:cNvSpPr/>
                    <p:nvPr/>
                  </p:nvSpPr>
                  <p:spPr bwMode="auto">
                    <a:xfrm>
                      <a:off x="2074" y="2341"/>
                      <a:ext cx="24" cy="48"/>
                    </a:xfrm>
                    <a:custGeom>
                      <a:avLst/>
                      <a:gdLst/>
                      <a:ahLst/>
                      <a:cxnLst>
                        <a:cxn ang="0">
                          <a:pos x="23" y="0"/>
                        </a:cxn>
                        <a:cxn ang="0">
                          <a:pos x="5" y="7"/>
                        </a:cxn>
                        <a:cxn ang="0">
                          <a:pos x="0" y="23"/>
                        </a:cxn>
                        <a:cxn ang="0">
                          <a:pos x="5" y="40"/>
                        </a:cxn>
                        <a:cxn ang="0">
                          <a:pos x="23" y="47"/>
                        </a:cxn>
                        <a:cxn ang="0">
                          <a:pos x="23" y="0"/>
                        </a:cxn>
                      </a:cxnLst>
                      <a:rect l="0" t="0" r="r" b="b"/>
                      <a:pathLst>
                        <a:path w="24" h="48">
                          <a:moveTo>
                            <a:pt x="23" y="0"/>
                          </a:moveTo>
                          <a:lnTo>
                            <a:pt x="5" y="7"/>
                          </a:lnTo>
                          <a:lnTo>
                            <a:pt x="0" y="23"/>
                          </a:lnTo>
                          <a:lnTo>
                            <a:pt x="5" y="40"/>
                          </a:lnTo>
                          <a:lnTo>
                            <a:pt x="23" y="47"/>
                          </a:lnTo>
                          <a:lnTo>
                            <a:pt x="23" y="0"/>
                          </a:lnTo>
                        </a:path>
                      </a:pathLst>
                    </a:custGeom>
                    <a:solidFill>
                      <a:schemeClr val="tx1"/>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grpSp>
            <p:grpSp>
              <p:nvGrpSpPr>
                <p:cNvPr id="46" name="Group 152"/>
                <p:cNvGrpSpPr/>
                <p:nvPr/>
              </p:nvGrpSpPr>
              <p:grpSpPr bwMode="auto">
                <a:xfrm>
                  <a:off x="2034" y="1314"/>
                  <a:ext cx="609" cy="1179"/>
                  <a:chOff x="2034" y="1314"/>
                  <a:chExt cx="609" cy="1179"/>
                </a:xfrm>
              </p:grpSpPr>
              <p:sp>
                <p:nvSpPr>
                  <p:cNvPr id="47" name="Line 134"/>
                  <p:cNvSpPr>
                    <a:spLocks noChangeShapeType="1"/>
                  </p:cNvSpPr>
                  <p:nvPr/>
                </p:nvSpPr>
                <p:spPr bwMode="auto">
                  <a:xfrm>
                    <a:off x="2100" y="1446"/>
                    <a:ext cx="543" cy="0"/>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48" name="Line 135"/>
                  <p:cNvSpPr>
                    <a:spLocks noChangeShapeType="1"/>
                  </p:cNvSpPr>
                  <p:nvPr/>
                </p:nvSpPr>
                <p:spPr bwMode="auto">
                  <a:xfrm flipH="1">
                    <a:off x="2094" y="1446"/>
                    <a:ext cx="546" cy="129"/>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49" name="Line 136"/>
                  <p:cNvSpPr>
                    <a:spLocks noChangeShapeType="1"/>
                  </p:cNvSpPr>
                  <p:nvPr/>
                </p:nvSpPr>
                <p:spPr bwMode="auto">
                  <a:xfrm>
                    <a:off x="2100" y="1575"/>
                    <a:ext cx="543" cy="0"/>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50" name="Line 137"/>
                  <p:cNvSpPr>
                    <a:spLocks noChangeShapeType="1"/>
                  </p:cNvSpPr>
                  <p:nvPr/>
                </p:nvSpPr>
                <p:spPr bwMode="auto">
                  <a:xfrm flipH="1">
                    <a:off x="2094" y="1579"/>
                    <a:ext cx="546" cy="129"/>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51" name="Line 138"/>
                  <p:cNvSpPr>
                    <a:spLocks noChangeShapeType="1"/>
                  </p:cNvSpPr>
                  <p:nvPr/>
                </p:nvSpPr>
                <p:spPr bwMode="auto">
                  <a:xfrm>
                    <a:off x="2100" y="1708"/>
                    <a:ext cx="543" cy="0"/>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52" name="Line 139"/>
                  <p:cNvSpPr>
                    <a:spLocks noChangeShapeType="1"/>
                  </p:cNvSpPr>
                  <p:nvPr/>
                </p:nvSpPr>
                <p:spPr bwMode="auto">
                  <a:xfrm flipH="1">
                    <a:off x="2094" y="1708"/>
                    <a:ext cx="546" cy="129"/>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53" name="Line 140"/>
                  <p:cNvSpPr>
                    <a:spLocks noChangeShapeType="1"/>
                  </p:cNvSpPr>
                  <p:nvPr/>
                </p:nvSpPr>
                <p:spPr bwMode="auto">
                  <a:xfrm>
                    <a:off x="2100" y="1840"/>
                    <a:ext cx="543" cy="0"/>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54" name="Line 141"/>
                  <p:cNvSpPr>
                    <a:spLocks noChangeShapeType="1"/>
                  </p:cNvSpPr>
                  <p:nvPr/>
                </p:nvSpPr>
                <p:spPr bwMode="auto">
                  <a:xfrm flipH="1">
                    <a:off x="2094" y="1841"/>
                    <a:ext cx="546" cy="129"/>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55" name="Line 142"/>
                  <p:cNvSpPr>
                    <a:spLocks noChangeShapeType="1"/>
                  </p:cNvSpPr>
                  <p:nvPr/>
                </p:nvSpPr>
                <p:spPr bwMode="auto">
                  <a:xfrm>
                    <a:off x="2100" y="1971"/>
                    <a:ext cx="543" cy="0"/>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56" name="Line 143"/>
                  <p:cNvSpPr>
                    <a:spLocks noChangeShapeType="1"/>
                  </p:cNvSpPr>
                  <p:nvPr/>
                </p:nvSpPr>
                <p:spPr bwMode="auto">
                  <a:xfrm flipH="1">
                    <a:off x="2094" y="1971"/>
                    <a:ext cx="546" cy="129"/>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57" name="Line 144"/>
                  <p:cNvSpPr>
                    <a:spLocks noChangeShapeType="1"/>
                  </p:cNvSpPr>
                  <p:nvPr/>
                </p:nvSpPr>
                <p:spPr bwMode="auto">
                  <a:xfrm>
                    <a:off x="2100" y="2100"/>
                    <a:ext cx="543" cy="0"/>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58" name="Line 145"/>
                  <p:cNvSpPr>
                    <a:spLocks noChangeShapeType="1"/>
                  </p:cNvSpPr>
                  <p:nvPr/>
                </p:nvSpPr>
                <p:spPr bwMode="auto">
                  <a:xfrm flipH="1">
                    <a:off x="2094" y="2100"/>
                    <a:ext cx="546" cy="129"/>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59" name="Line 146"/>
                  <p:cNvSpPr>
                    <a:spLocks noChangeShapeType="1"/>
                  </p:cNvSpPr>
                  <p:nvPr/>
                </p:nvSpPr>
                <p:spPr bwMode="auto">
                  <a:xfrm>
                    <a:off x="2100" y="2229"/>
                    <a:ext cx="543" cy="0"/>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0" name="Line 147"/>
                  <p:cNvSpPr>
                    <a:spLocks noChangeShapeType="1"/>
                  </p:cNvSpPr>
                  <p:nvPr/>
                </p:nvSpPr>
                <p:spPr bwMode="auto">
                  <a:xfrm flipH="1">
                    <a:off x="2094" y="2233"/>
                    <a:ext cx="546" cy="129"/>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1" name="Line 148"/>
                  <p:cNvSpPr>
                    <a:spLocks noChangeShapeType="1"/>
                  </p:cNvSpPr>
                  <p:nvPr/>
                </p:nvSpPr>
                <p:spPr bwMode="auto">
                  <a:xfrm>
                    <a:off x="2097" y="2367"/>
                    <a:ext cx="279" cy="0"/>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2" name="Line 149"/>
                  <p:cNvSpPr>
                    <a:spLocks noChangeShapeType="1"/>
                  </p:cNvSpPr>
                  <p:nvPr/>
                </p:nvSpPr>
                <p:spPr bwMode="auto">
                  <a:xfrm>
                    <a:off x="2034" y="1314"/>
                    <a:ext cx="609" cy="0"/>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3" name="Line 150"/>
                  <p:cNvSpPr>
                    <a:spLocks noChangeShapeType="1"/>
                  </p:cNvSpPr>
                  <p:nvPr/>
                </p:nvSpPr>
                <p:spPr bwMode="auto">
                  <a:xfrm flipH="1">
                    <a:off x="2094" y="1314"/>
                    <a:ext cx="546" cy="129"/>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4" name="Line 151"/>
                  <p:cNvSpPr>
                    <a:spLocks noChangeShapeType="1"/>
                  </p:cNvSpPr>
                  <p:nvPr/>
                </p:nvSpPr>
                <p:spPr bwMode="auto">
                  <a:xfrm>
                    <a:off x="2376" y="2360"/>
                    <a:ext cx="0" cy="133"/>
                  </a:xfrm>
                  <a:prstGeom prst="line">
                    <a:avLst/>
                  </a:prstGeom>
                  <a:noFill/>
                  <a:ln w="25400">
                    <a:solidFill>
                      <a:srgbClr val="0070C0"/>
                    </a:solid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grpSp>
        </p:grpSp>
        <p:grpSp>
          <p:nvGrpSpPr>
            <p:cNvPr id="32" name="Group 157"/>
            <p:cNvGrpSpPr/>
            <p:nvPr/>
          </p:nvGrpSpPr>
          <p:grpSpPr bwMode="auto">
            <a:xfrm>
              <a:off x="3526539" y="720401"/>
              <a:ext cx="1425576" cy="782638"/>
              <a:chOff x="1895" y="696"/>
              <a:chExt cx="898" cy="493"/>
            </a:xfrm>
          </p:grpSpPr>
          <p:sp>
            <p:nvSpPr>
              <p:cNvPr id="41" name="Rectangle 155"/>
              <p:cNvSpPr>
                <a:spLocks noChangeArrowheads="1"/>
              </p:cNvSpPr>
              <p:nvPr/>
            </p:nvSpPr>
            <p:spPr bwMode="auto">
              <a:xfrm>
                <a:off x="1895" y="696"/>
                <a:ext cx="898" cy="214"/>
              </a:xfrm>
              <a:prstGeom prst="rect">
                <a:avLst/>
              </a:prstGeom>
              <a:noFill/>
              <a:ln w="9525">
                <a:noFill/>
                <a:miter lim="800000"/>
              </a:ln>
              <a:effectLst/>
            </p:spPr>
            <p:txBody>
              <a:bodyPr wrap="none" lIns="92075" tIns="46038" rIns="92075" bIns="4603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62000"/>
                <a:r>
                  <a:rPr lang="zh-CN" altLang="en-US" sz="1600" dirty="0">
                    <a:latin typeface="微软雅黑" panose="020B0503020204020204" pitchFamily="34" charset="-122"/>
                    <a:ea typeface="微软雅黑" panose="020B0503020204020204" pitchFamily="34" charset="-122"/>
                  </a:rPr>
                  <a:t>干净尾气排放</a:t>
                </a:r>
                <a:endParaRPr lang="en-GB" sz="1600" dirty="0">
                  <a:latin typeface="微软雅黑" panose="020B0503020204020204" pitchFamily="34" charset="-122"/>
                  <a:ea typeface="微软雅黑" panose="020B0503020204020204" pitchFamily="34" charset="-122"/>
                </a:endParaRPr>
              </a:p>
            </p:txBody>
          </p:sp>
          <p:sp>
            <p:nvSpPr>
              <p:cNvPr id="42" name="Freeform 156"/>
              <p:cNvSpPr/>
              <p:nvPr/>
            </p:nvSpPr>
            <p:spPr bwMode="auto">
              <a:xfrm>
                <a:off x="2282" y="914"/>
                <a:ext cx="170" cy="275"/>
              </a:xfrm>
              <a:custGeom>
                <a:avLst/>
                <a:gdLst/>
                <a:ahLst/>
                <a:cxnLst>
                  <a:cxn ang="0">
                    <a:pos x="84" y="0"/>
                  </a:cxn>
                  <a:cxn ang="0">
                    <a:pos x="127" y="88"/>
                  </a:cxn>
                  <a:cxn ang="0">
                    <a:pos x="169" y="174"/>
                  </a:cxn>
                  <a:cxn ang="0">
                    <a:pos x="123" y="174"/>
                  </a:cxn>
                  <a:cxn ang="0">
                    <a:pos x="123" y="274"/>
                  </a:cxn>
                  <a:cxn ang="0">
                    <a:pos x="46" y="274"/>
                  </a:cxn>
                  <a:cxn ang="0">
                    <a:pos x="46" y="174"/>
                  </a:cxn>
                  <a:cxn ang="0">
                    <a:pos x="0" y="174"/>
                  </a:cxn>
                  <a:cxn ang="0">
                    <a:pos x="42" y="88"/>
                  </a:cxn>
                  <a:cxn ang="0">
                    <a:pos x="84" y="0"/>
                  </a:cxn>
                </a:cxnLst>
                <a:rect l="0" t="0" r="r" b="b"/>
                <a:pathLst>
                  <a:path w="170" h="275">
                    <a:moveTo>
                      <a:pt x="84" y="0"/>
                    </a:moveTo>
                    <a:lnTo>
                      <a:pt x="127" y="88"/>
                    </a:lnTo>
                    <a:lnTo>
                      <a:pt x="169" y="174"/>
                    </a:lnTo>
                    <a:lnTo>
                      <a:pt x="123" y="174"/>
                    </a:lnTo>
                    <a:lnTo>
                      <a:pt x="123" y="274"/>
                    </a:lnTo>
                    <a:lnTo>
                      <a:pt x="46" y="274"/>
                    </a:lnTo>
                    <a:lnTo>
                      <a:pt x="46" y="174"/>
                    </a:lnTo>
                    <a:lnTo>
                      <a:pt x="0" y="174"/>
                    </a:lnTo>
                    <a:lnTo>
                      <a:pt x="42" y="88"/>
                    </a:lnTo>
                    <a:lnTo>
                      <a:pt x="84" y="0"/>
                    </a:lnTo>
                  </a:path>
                </a:pathLst>
              </a:custGeom>
              <a:solidFill>
                <a:srgbClr val="33CC33"/>
              </a:solidFill>
              <a:ln w="9525" cap="rnd">
                <a:noFill/>
                <a:rou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pic>
          <p:nvPicPr>
            <p:cNvPr id="33" name="Picture 158"/>
            <p:cNvPicPr>
              <a:picLocks noChangeArrowheads="1"/>
            </p:cNvPicPr>
            <p:nvPr/>
          </p:nvPicPr>
          <p:blipFill>
            <a:blip r:embed="rId3" cstate="print"/>
            <a:srcRect/>
            <a:stretch>
              <a:fillRect/>
            </a:stretch>
          </p:blipFill>
          <p:spPr bwMode="auto">
            <a:xfrm>
              <a:off x="6414304" y="3132735"/>
              <a:ext cx="3125787" cy="2987675"/>
            </a:xfrm>
            <a:prstGeom prst="rect">
              <a:avLst/>
            </a:prstGeom>
            <a:noFill/>
            <a:ln w="9525">
              <a:noFill/>
              <a:miter lim="800000"/>
              <a:headEnd/>
              <a:tailEnd/>
            </a:ln>
            <a:effectLst/>
          </p:spPr>
        </p:pic>
        <p:grpSp>
          <p:nvGrpSpPr>
            <p:cNvPr id="34" name="Group 164"/>
            <p:cNvGrpSpPr/>
            <p:nvPr/>
          </p:nvGrpSpPr>
          <p:grpSpPr bwMode="auto">
            <a:xfrm>
              <a:off x="4720441" y="3313712"/>
              <a:ext cx="1217613" cy="2336801"/>
              <a:chOff x="2650" y="2322"/>
              <a:chExt cx="767" cy="1472"/>
            </a:xfrm>
          </p:grpSpPr>
          <p:sp>
            <p:nvSpPr>
              <p:cNvPr id="36" name="Rectangle 159"/>
              <p:cNvSpPr>
                <a:spLocks noChangeArrowheads="1"/>
              </p:cNvSpPr>
              <p:nvPr/>
            </p:nvSpPr>
            <p:spPr bwMode="auto">
              <a:xfrm>
                <a:off x="2666" y="3185"/>
                <a:ext cx="721" cy="395"/>
              </a:xfrm>
              <a:prstGeom prst="rect">
                <a:avLst/>
              </a:prstGeom>
              <a:noFill/>
              <a:ln w="25400">
                <a:solidFill>
                  <a:schemeClr val="tx1"/>
                </a:solidFill>
                <a:miter lim="800000"/>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37" name="Rectangle 160"/>
              <p:cNvSpPr>
                <a:spLocks noChangeArrowheads="1"/>
              </p:cNvSpPr>
              <p:nvPr/>
            </p:nvSpPr>
            <p:spPr bwMode="auto">
              <a:xfrm>
                <a:off x="2650" y="3596"/>
                <a:ext cx="767" cy="198"/>
              </a:xfrm>
              <a:prstGeom prst="rect">
                <a:avLst/>
              </a:prstGeom>
              <a:noFill/>
              <a:ln w="9525">
                <a:noFill/>
                <a:miter lim="800000"/>
              </a:ln>
              <a:effectLst/>
            </p:spPr>
            <p:txBody>
              <a:bodyPr wrap="none" lIns="92075" tIns="46038" rIns="92075" bIns="4603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62000">
                  <a:lnSpc>
                    <a:spcPct val="90000"/>
                  </a:lnSpc>
                </a:pPr>
                <a:r>
                  <a:rPr lang="zh-CN" altLang="en-US" sz="1600" dirty="0">
                    <a:latin typeface="微软雅黑" panose="020B0503020204020204" pitchFamily="34" charset="-122"/>
                    <a:ea typeface="微软雅黑" panose="020B0503020204020204" pitchFamily="34" charset="-122"/>
                  </a:rPr>
                  <a:t>回收的溶剂</a:t>
                </a:r>
                <a:endParaRPr lang="en-GB" sz="1600" dirty="0">
                  <a:latin typeface="微软雅黑" panose="020B0503020204020204" pitchFamily="34" charset="-122"/>
                  <a:ea typeface="微软雅黑" panose="020B0503020204020204" pitchFamily="34" charset="-122"/>
                </a:endParaRPr>
              </a:p>
            </p:txBody>
          </p:sp>
          <p:grpSp>
            <p:nvGrpSpPr>
              <p:cNvPr id="38" name="Group 163"/>
              <p:cNvGrpSpPr/>
              <p:nvPr/>
            </p:nvGrpSpPr>
            <p:grpSpPr bwMode="auto">
              <a:xfrm>
                <a:off x="2714" y="2322"/>
                <a:ext cx="345" cy="891"/>
                <a:chOff x="2714" y="2322"/>
                <a:chExt cx="345" cy="891"/>
              </a:xfrm>
            </p:grpSpPr>
            <p:sp>
              <p:nvSpPr>
                <p:cNvPr id="39" name="Freeform 161"/>
                <p:cNvSpPr/>
                <p:nvPr/>
              </p:nvSpPr>
              <p:spPr bwMode="auto">
                <a:xfrm>
                  <a:off x="2714" y="2322"/>
                  <a:ext cx="339" cy="865"/>
                </a:xfrm>
                <a:custGeom>
                  <a:avLst/>
                  <a:gdLst/>
                  <a:ahLst/>
                  <a:cxnLst>
                    <a:cxn ang="0">
                      <a:pos x="0" y="0"/>
                    </a:cxn>
                    <a:cxn ang="0">
                      <a:pos x="338" y="0"/>
                    </a:cxn>
                    <a:cxn ang="0">
                      <a:pos x="338" y="864"/>
                    </a:cxn>
                    <a:cxn ang="0">
                      <a:pos x="266" y="864"/>
                    </a:cxn>
                    <a:cxn ang="0">
                      <a:pos x="266" y="76"/>
                    </a:cxn>
                    <a:cxn ang="0">
                      <a:pos x="0" y="76"/>
                    </a:cxn>
                  </a:cxnLst>
                  <a:rect l="0" t="0" r="r" b="b"/>
                  <a:pathLst>
                    <a:path w="339" h="865">
                      <a:moveTo>
                        <a:pt x="0" y="0"/>
                      </a:moveTo>
                      <a:lnTo>
                        <a:pt x="338" y="0"/>
                      </a:lnTo>
                      <a:lnTo>
                        <a:pt x="338" y="864"/>
                      </a:lnTo>
                      <a:lnTo>
                        <a:pt x="266" y="864"/>
                      </a:lnTo>
                      <a:lnTo>
                        <a:pt x="266" y="76"/>
                      </a:lnTo>
                      <a:lnTo>
                        <a:pt x="0" y="76"/>
                      </a:lnTo>
                    </a:path>
                  </a:pathLst>
                </a:custGeom>
                <a:noFill/>
                <a:ln w="12700" cap="rnd" cmpd="sng">
                  <a:solidFill>
                    <a:schemeClr val="tx1"/>
                  </a:solidFill>
                  <a:prstDash val="solid"/>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40" name="Freeform 162"/>
                <p:cNvSpPr/>
                <p:nvPr/>
              </p:nvSpPr>
              <p:spPr bwMode="auto">
                <a:xfrm>
                  <a:off x="2724" y="2336"/>
                  <a:ext cx="335" cy="877"/>
                </a:xfrm>
                <a:custGeom>
                  <a:avLst/>
                  <a:gdLst/>
                  <a:ahLst/>
                  <a:cxnLst>
                    <a:cxn ang="0">
                      <a:pos x="0" y="0"/>
                    </a:cxn>
                    <a:cxn ang="0">
                      <a:pos x="348" y="0"/>
                    </a:cxn>
                    <a:cxn ang="0">
                      <a:pos x="348" y="876"/>
                    </a:cxn>
                    <a:cxn ang="0">
                      <a:pos x="286" y="874"/>
                    </a:cxn>
                    <a:cxn ang="0">
                      <a:pos x="286" y="66"/>
                    </a:cxn>
                    <a:cxn ang="0">
                      <a:pos x="4" y="66"/>
                    </a:cxn>
                  </a:cxnLst>
                  <a:rect l="0" t="0" r="r" b="b"/>
                  <a:pathLst>
                    <a:path w="349" h="877">
                      <a:moveTo>
                        <a:pt x="0" y="0"/>
                      </a:moveTo>
                      <a:lnTo>
                        <a:pt x="348" y="0"/>
                      </a:lnTo>
                      <a:lnTo>
                        <a:pt x="348" y="876"/>
                      </a:lnTo>
                      <a:lnTo>
                        <a:pt x="286" y="874"/>
                      </a:lnTo>
                      <a:lnTo>
                        <a:pt x="286" y="66"/>
                      </a:lnTo>
                      <a:lnTo>
                        <a:pt x="4" y="66"/>
                      </a:lnTo>
                    </a:path>
                  </a:pathLst>
                </a:custGeom>
                <a:solidFill>
                  <a:srgbClr val="FF0000"/>
                </a:solidFill>
                <a:ln w="9525" cap="rnd">
                  <a:noFill/>
                  <a:round/>
                  <a:headEnd type="none" w="sm" len="sm"/>
                  <a:tailEnd type="none" w="sm" len="sm"/>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grpSp>
        <p:sp>
          <p:nvSpPr>
            <p:cNvPr id="35" name="Rectangle 165"/>
            <p:cNvSpPr>
              <a:spLocks noChangeArrowheads="1"/>
            </p:cNvSpPr>
            <p:nvPr/>
          </p:nvSpPr>
          <p:spPr bwMode="auto">
            <a:xfrm>
              <a:off x="4761716" y="4695473"/>
              <a:ext cx="1119188" cy="599438"/>
            </a:xfrm>
            <a:prstGeom prst="rect">
              <a:avLst/>
            </a:prstGeom>
            <a:solidFill>
              <a:srgbClr val="FF0000"/>
            </a:solidFill>
            <a:ln w="9525">
              <a:noFill/>
              <a:miter lim="800000"/>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pic>
        <p:nvPicPr>
          <p:cNvPr id="184" name="Picture 3">
            <a:extLst>
              <a:ext uri="{FF2B5EF4-FFF2-40B4-BE49-F238E27FC236}">
                <a16:creationId xmlns="" xmlns:a16="http://schemas.microsoft.com/office/drawing/2014/main" xmlns:lc="http://schemas.openxmlformats.org/drawingml/2006/lockedCanvas" id="{27697DBC-BB00-4A27-B81B-8F2C53D8EFBF}"/>
              </a:ext>
            </a:extLst>
          </p:cNvPr>
          <p:cNvPicPr>
            <a:picLocks noChangeAspect="1"/>
          </p:cNvPicPr>
          <p:nvPr/>
        </p:nvPicPr>
        <p:blipFill>
          <a:blip r:embed="rId4"/>
          <a:stretch>
            <a:fillRect/>
          </a:stretch>
        </p:blipFill>
        <p:spPr>
          <a:xfrm>
            <a:off x="5116139" y="1571374"/>
            <a:ext cx="6317621" cy="4622037"/>
          </a:xfrm>
          <a:prstGeom prst="rect">
            <a:avLst/>
          </a:prstGeom>
        </p:spPr>
      </p:pic>
    </p:spTree>
    <p:extLst>
      <p:ext uri="{BB962C8B-B14F-4D97-AF65-F5344CB8AC3E}">
        <p14:creationId xmlns:p14="http://schemas.microsoft.com/office/powerpoint/2010/main" val="22889334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a:latin typeface="+mj-ea"/>
                <a:sym typeface="Arial" panose="020B0604020202020204" pitchFamily="34" charset="0"/>
              </a:rPr>
              <a:t>1</a:t>
            </a:r>
            <a:r>
              <a:rPr lang="zh-CN" altLang="en-US" dirty="0">
                <a:latin typeface="+mj-ea"/>
                <a:sym typeface="Arial" panose="020B0604020202020204" pitchFamily="34" charset="0"/>
              </a:rPr>
              <a:t>、涂料的基本概念</a:t>
            </a:r>
            <a:endParaRPr lang="zh-CN" altLang="en-US" sz="2800" dirty="0">
              <a:solidFill>
                <a:srgbClr val="FF0000"/>
              </a:solidFill>
              <a:latin typeface="+mj-ea"/>
            </a:endParaRPr>
          </a:p>
        </p:txBody>
      </p:sp>
      <p:sp>
        <p:nvSpPr>
          <p:cNvPr id="13315" name="幻灯片编号占位符 3"/>
          <p:cNvSpPr txBox="1">
            <a:spLocks noGrp="1" noChangeArrowheads="1"/>
          </p:cNvSpPr>
          <p:nvPr/>
        </p:nvSpPr>
        <p:spPr bwMode="auto">
          <a:xfrm>
            <a:off x="9689744" y="6377819"/>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13</a:t>
            </a:fld>
            <a:endParaRPr lang="en-US" altLang="zh-CN" sz="1200" b="1">
              <a:latin typeface="微软雅黑" panose="020B0503020204020204" pitchFamily="34" charset="-122"/>
            </a:endParaRPr>
          </a:p>
        </p:txBody>
      </p:sp>
      <p:graphicFrame>
        <p:nvGraphicFramePr>
          <p:cNvPr id="11" name="表格 10"/>
          <p:cNvGraphicFramePr>
            <a:graphicFrameLocks noGrp="1"/>
          </p:cNvGraphicFramePr>
          <p:nvPr>
            <p:extLst>
              <p:ext uri="{D42A27DB-BD31-4B8C-83A1-F6EECF244321}">
                <p14:modId xmlns:p14="http://schemas.microsoft.com/office/powerpoint/2010/main" val="2491545742"/>
              </p:ext>
            </p:extLst>
          </p:nvPr>
        </p:nvGraphicFramePr>
        <p:xfrm>
          <a:off x="252413" y="1268763"/>
          <a:ext cx="11570931" cy="4481163"/>
        </p:xfrm>
        <a:graphic>
          <a:graphicData uri="http://schemas.openxmlformats.org/drawingml/2006/table">
            <a:tbl>
              <a:tblPr>
                <a:tableStyleId>{5940675A-B579-460E-94D1-54222C63F5DA}</a:tableStyleId>
              </a:tblPr>
              <a:tblGrid>
                <a:gridCol w="2466019"/>
                <a:gridCol w="4441420"/>
                <a:gridCol w="4663492"/>
              </a:tblGrid>
              <a:tr h="396278">
                <a:tc gridSpan="2">
                  <a:txBody>
                    <a:bodyPr/>
                    <a:lstStyle/>
                    <a:p>
                      <a:pPr marL="0" marR="0" algn="ctr">
                        <a:spcBef>
                          <a:spcPts val="250"/>
                        </a:spcBef>
                        <a:spcAft>
                          <a:spcPts val="250"/>
                        </a:spcAft>
                      </a:pPr>
                      <a:r>
                        <a:rPr lang="zh-CN" altLang="en-US" sz="20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涂料类型</a:t>
                      </a:r>
                      <a:endParaRPr lang="zh-CN" altLang="en-US" sz="20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tc>
                <a:tc hMerge="1">
                  <a:txBody>
                    <a:bodyPr/>
                    <a:lstStyle/>
                    <a:p>
                      <a:endParaRPr lang="zh-CN"/>
                    </a:p>
                  </a:txBody>
                  <a:tcPr marL="68574" marR="68574" marT="45723" marB="45723"/>
                </a:tc>
                <a:tc>
                  <a:txBody>
                    <a:bodyPr/>
                    <a:lstStyle/>
                    <a:p>
                      <a:pPr marL="0" marR="0" algn="ctr">
                        <a:spcBef>
                          <a:spcPts val="250"/>
                        </a:spcBef>
                        <a:spcAft>
                          <a:spcPts val="250"/>
                        </a:spcAft>
                      </a:pPr>
                      <a:r>
                        <a:rPr lang="en-US" altLang="zh-CN" sz="20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VOCs</a:t>
                      </a:r>
                      <a:r>
                        <a:rPr lang="zh-CN" altLang="en-US" sz="20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含量（</a:t>
                      </a:r>
                      <a:r>
                        <a:rPr lang="en-US" altLang="zh-CN" sz="20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，不扣水）</a:t>
                      </a:r>
                      <a:endParaRPr lang="zh-CN" altLang="en-US" sz="20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tc>
              </a:tr>
              <a:tr h="401288">
                <a:tc rowSpan="4">
                  <a:txBody>
                    <a:bodyPr/>
                    <a:lstStyle/>
                    <a:p>
                      <a:pPr marL="0" marR="0" algn="ctr" defTabSz="914400" rtl="0" eaLnBrk="1" latinLnBrk="0" hangingPunct="1">
                        <a:spcBef>
                          <a:spcPts val="250"/>
                        </a:spcBef>
                        <a:spcAft>
                          <a:spcPts val="250"/>
                        </a:spcAft>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水性涂料</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tc>
                <a:tc>
                  <a:txBody>
                    <a:bodyPr/>
                    <a:lstStyle/>
                    <a:p>
                      <a:pPr marL="0" marR="0" algn="ctr" defTabSz="914400" rtl="0" eaLnBrk="1" latinLnBrk="0" hangingPunct="1">
                        <a:spcBef>
                          <a:spcPts val="250"/>
                        </a:spcBef>
                        <a:spcAft>
                          <a:spcPts val="250"/>
                        </a:spcAft>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建筑用涂料（内墙）</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tc>
                <a:tc>
                  <a:txBody>
                    <a:bodyPr/>
                    <a:lstStyle/>
                    <a:p>
                      <a:pPr marL="0" marR="0" algn="ctr" defTabSz="914400" rtl="0" eaLnBrk="1" latinLnBrk="0" hangingPunct="1">
                        <a:spcBef>
                          <a:spcPts val="250"/>
                        </a:spcBef>
                        <a:spcAft>
                          <a:spcPts val="250"/>
                        </a:spcAft>
                      </a:pPr>
                      <a:r>
                        <a:rPr lang="en-US" altLang="zh-CN"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5%~10%</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tc>
              </a:tr>
              <a:tr h="396278">
                <a:tc vMerge="1">
                  <a:txBody>
                    <a:bodyPr/>
                    <a:lstStyle/>
                    <a:p>
                      <a:endParaRPr lang="zh-CN"/>
                    </a:p>
                  </a:txBody>
                  <a:tcPr/>
                </a:tc>
                <a:tc>
                  <a:txBody>
                    <a:bodyPr/>
                    <a:lstStyle/>
                    <a:p>
                      <a:pPr marL="0" marR="0" algn="ctr" defTabSz="914400" rtl="0" eaLnBrk="1" latinLnBrk="0" hangingPunct="1">
                        <a:spcBef>
                          <a:spcPts val="250"/>
                        </a:spcBef>
                        <a:spcAft>
                          <a:spcPts val="250"/>
                        </a:spcAft>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建筑用涂料（外墙）</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tc>
                <a:tc>
                  <a:txBody>
                    <a:bodyPr/>
                    <a:lstStyle/>
                    <a:p>
                      <a:pPr marL="0" marR="0" algn="ctr" defTabSz="914400" rtl="0" eaLnBrk="1" latinLnBrk="0" hangingPunct="1">
                        <a:spcBef>
                          <a:spcPts val="250"/>
                        </a:spcBef>
                        <a:spcAft>
                          <a:spcPts val="250"/>
                        </a:spcAft>
                      </a:pPr>
                      <a:r>
                        <a:rPr lang="en-US" altLang="zh-CN"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10%~20%</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tc>
              </a:tr>
              <a:tr h="396278">
                <a:tc vMerge="1">
                  <a:txBody>
                    <a:bodyPr/>
                    <a:lstStyle/>
                    <a:p>
                      <a:endParaRPr lang="zh-CN"/>
                    </a:p>
                  </a:txBody>
                  <a:tcPr/>
                </a:tc>
                <a:tc>
                  <a:txBody>
                    <a:bodyPr/>
                    <a:lstStyle/>
                    <a:p>
                      <a:pPr marL="0" marR="0" algn="ctr" defTabSz="914400" rtl="0" eaLnBrk="1" latinLnBrk="0" hangingPunct="1">
                        <a:spcBef>
                          <a:spcPts val="250"/>
                        </a:spcBef>
                        <a:spcAft>
                          <a:spcPts val="250"/>
                        </a:spcAft>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工业用涂料</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tc>
                <a:tc>
                  <a:txBody>
                    <a:bodyPr/>
                    <a:lstStyle/>
                    <a:p>
                      <a:pPr marL="0" marR="0" algn="ctr" defTabSz="914400" rtl="0" eaLnBrk="1" latinLnBrk="0" hangingPunct="1">
                        <a:spcBef>
                          <a:spcPts val="250"/>
                        </a:spcBef>
                        <a:spcAft>
                          <a:spcPts val="250"/>
                        </a:spcAft>
                      </a:pPr>
                      <a:r>
                        <a:rPr lang="en-US" altLang="zh-CN"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10%~20%</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tc>
              </a:tr>
              <a:tr h="396278">
                <a:tc vMerge="1">
                  <a:txBody>
                    <a:bodyPr/>
                    <a:lstStyle/>
                    <a:p>
                      <a:endParaRPr lang="zh-CN"/>
                    </a:p>
                  </a:txBody>
                  <a:tcPr marL="68574" marR="68574" marT="45723" marB="45723"/>
                </a:tc>
                <a:tc>
                  <a:txBody>
                    <a:bodyPr/>
                    <a:lstStyle/>
                    <a:p>
                      <a:pPr marL="0" marR="0" algn="ctr" defTabSz="914400" rtl="0" eaLnBrk="1" latinLnBrk="0" hangingPunct="1">
                        <a:spcBef>
                          <a:spcPts val="250"/>
                        </a:spcBef>
                        <a:spcAft>
                          <a:spcPts val="250"/>
                        </a:spcAft>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其他水性涂料</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tc>
                <a:tc>
                  <a:txBody>
                    <a:bodyPr/>
                    <a:lstStyle/>
                    <a:p>
                      <a:pPr marL="0" marR="0" algn="ctr" defTabSz="914400" rtl="0" eaLnBrk="1" latinLnBrk="0" hangingPunct="1">
                        <a:spcBef>
                          <a:spcPts val="250"/>
                        </a:spcBef>
                        <a:spcAft>
                          <a:spcPts val="250"/>
                        </a:spcAft>
                      </a:pPr>
                      <a:r>
                        <a:rPr lang="en-US" altLang="zh-CN"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10%~15%</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tc>
              </a:tr>
              <a:tr h="396278">
                <a:tc rowSpan="2">
                  <a:txBody>
                    <a:bodyPr/>
                    <a:lstStyle/>
                    <a:p>
                      <a:pPr marL="0" marR="0" algn="ctr" defTabSz="914400" rtl="0" eaLnBrk="1" latinLnBrk="0" hangingPunct="1">
                        <a:spcBef>
                          <a:spcPts val="250"/>
                        </a:spcBef>
                        <a:spcAft>
                          <a:spcPts val="250"/>
                        </a:spcAft>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无溶剂涂料</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nchor="ctr"/>
                </a:tc>
                <a:tc>
                  <a:txBody>
                    <a:bodyPr/>
                    <a:lstStyle/>
                    <a:p>
                      <a:pPr marL="0" marR="0" lvl="0" indent="0" algn="ctr" defTabSz="914400" rtl="0" eaLnBrk="1" fontAlgn="auto" latinLnBrk="0" hangingPunct="1">
                        <a:lnSpc>
                          <a:spcPct val="100000"/>
                        </a:lnSpc>
                        <a:spcBef>
                          <a:spcPts val="250"/>
                        </a:spcBef>
                        <a:spcAft>
                          <a:spcPts val="250"/>
                        </a:spcAft>
                        <a:buClrTx/>
                        <a:buSzTx/>
                        <a:buFontTx/>
                        <a:buNone/>
                        <a:defRPr/>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粉末涂料</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nchor="ctr"/>
                </a:tc>
                <a:tc>
                  <a:txBody>
                    <a:bodyPr/>
                    <a:lstStyle/>
                    <a:p>
                      <a:pPr marL="0" marR="0" algn="ctr" defTabSz="914400" rtl="0" eaLnBrk="1" latinLnBrk="0" hangingPunct="1">
                        <a:spcBef>
                          <a:spcPts val="250"/>
                        </a:spcBef>
                        <a:spcAft>
                          <a:spcPts val="250"/>
                        </a:spcAft>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未检出</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nchor="ctr"/>
                </a:tc>
              </a:tr>
              <a:tr h="497755">
                <a:tc vMerge="1">
                  <a:txBody>
                    <a:bodyPr/>
                    <a:lstStyle/>
                    <a:p>
                      <a:endParaRPr lang="zh-CN"/>
                    </a:p>
                  </a:txBody>
                  <a:tcPr marL="68574" marR="68574" marT="45723" marB="45723" anchor="ctr"/>
                </a:tc>
                <a:tc>
                  <a:txBody>
                    <a:bodyPr/>
                    <a:lstStyle/>
                    <a:p>
                      <a:pPr marL="0" marR="0" algn="ctr" defTabSz="914400" rtl="0" eaLnBrk="1" latinLnBrk="0" hangingPunct="1">
                        <a:spcBef>
                          <a:spcPts val="250"/>
                        </a:spcBef>
                        <a:spcAft>
                          <a:spcPts val="250"/>
                        </a:spcAft>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无溶剂液体涂料</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nchor="ctr"/>
                </a:tc>
                <a:tc>
                  <a:txBody>
                    <a:bodyPr/>
                    <a:lstStyle/>
                    <a:p>
                      <a:pPr marL="0" marR="0" lvl="0" indent="0" algn="ctr" defTabSz="914400" rtl="0" eaLnBrk="1" fontAlgn="auto" latinLnBrk="0" hangingPunct="1">
                        <a:lnSpc>
                          <a:spcPct val="100000"/>
                        </a:lnSpc>
                        <a:spcBef>
                          <a:spcPts val="250"/>
                        </a:spcBef>
                        <a:spcAft>
                          <a:spcPts val="250"/>
                        </a:spcAft>
                        <a:buClrTx/>
                        <a:buSzTx/>
                        <a:buFontTx/>
                        <a:buNone/>
                        <a:defRPr/>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未检出</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nchor="ctr"/>
                </a:tc>
              </a:tr>
              <a:tr h="396278">
                <a:tc rowSpan="2">
                  <a:txBody>
                    <a:bodyPr/>
                    <a:lstStyle/>
                    <a:p>
                      <a:pPr marL="0" marR="0" lvl="0" indent="0" algn="ctr" defTabSz="914400" rtl="0" eaLnBrk="1" fontAlgn="auto" latinLnBrk="0" hangingPunct="1">
                        <a:lnSpc>
                          <a:spcPct val="100000"/>
                        </a:lnSpc>
                        <a:spcBef>
                          <a:spcPts val="250"/>
                        </a:spcBef>
                        <a:spcAft>
                          <a:spcPts val="250"/>
                        </a:spcAft>
                        <a:buClrTx/>
                        <a:buSzTx/>
                        <a:buFontTx/>
                        <a:buNone/>
                        <a:defRPr/>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辐射固化涂料</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nchor="ctr"/>
                </a:tc>
                <a:tc>
                  <a:txBody>
                    <a:bodyPr/>
                    <a:lstStyle/>
                    <a:p>
                      <a:pPr marL="0" marR="0" lvl="0" indent="0" algn="ctr" defTabSz="914400" rtl="0" eaLnBrk="1" fontAlgn="auto" latinLnBrk="0" hangingPunct="1">
                        <a:lnSpc>
                          <a:spcPct val="100000"/>
                        </a:lnSpc>
                        <a:spcBef>
                          <a:spcPts val="250"/>
                        </a:spcBef>
                        <a:spcAft>
                          <a:spcPts val="250"/>
                        </a:spcAft>
                        <a:buClrTx/>
                        <a:buSzTx/>
                        <a:buFontTx/>
                        <a:buNone/>
                        <a:defRPr/>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无溶剂辐射固化涂料</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nchor="ctr"/>
                </a:tc>
                <a:tc>
                  <a:txBody>
                    <a:bodyPr/>
                    <a:lstStyle/>
                    <a:p>
                      <a:pPr marL="0" marR="0" lvl="0" indent="0" algn="ctr" defTabSz="914400" rtl="0" eaLnBrk="1" fontAlgn="auto" latinLnBrk="0" hangingPunct="1">
                        <a:lnSpc>
                          <a:spcPct val="100000"/>
                        </a:lnSpc>
                        <a:spcBef>
                          <a:spcPts val="250"/>
                        </a:spcBef>
                        <a:spcAft>
                          <a:spcPts val="250"/>
                        </a:spcAft>
                        <a:buClrTx/>
                        <a:buSzTx/>
                        <a:buFontTx/>
                        <a:buNone/>
                        <a:defRPr/>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未检出</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nchor="ctr"/>
                </a:tc>
              </a:tr>
              <a:tr h="396278">
                <a:tc vMerge="1">
                  <a:txBody>
                    <a:bodyPr/>
                    <a:lstStyle/>
                    <a:p>
                      <a:endParaRPr lang="zh-CN"/>
                    </a:p>
                  </a:txBody>
                  <a:tcPr marL="68574" marR="68574" marT="45723" marB="45723" anchor="ctr"/>
                </a:tc>
                <a:tc>
                  <a:txBody>
                    <a:bodyPr/>
                    <a:lstStyle/>
                    <a:p>
                      <a:pPr marL="0" marR="0" algn="ctr" defTabSz="914400" rtl="0" eaLnBrk="1" latinLnBrk="0" hangingPunct="1">
                        <a:spcBef>
                          <a:spcPts val="250"/>
                        </a:spcBef>
                        <a:spcAft>
                          <a:spcPts val="250"/>
                        </a:spcAft>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溶剂型辐射固化涂料</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nchor="ctr"/>
                </a:tc>
                <a:tc>
                  <a:txBody>
                    <a:bodyPr/>
                    <a:lstStyle/>
                    <a:p>
                      <a:pPr marL="0" marR="0" lvl="0" indent="0" algn="ctr" defTabSz="914400" rtl="0" eaLnBrk="1" fontAlgn="auto" latinLnBrk="0" hangingPunct="1">
                        <a:lnSpc>
                          <a:spcPct val="100000"/>
                        </a:lnSpc>
                        <a:spcBef>
                          <a:spcPts val="250"/>
                        </a:spcBef>
                        <a:spcAft>
                          <a:spcPts val="250"/>
                        </a:spcAft>
                        <a:buClrTx/>
                        <a:buSzTx/>
                        <a:buFontTx/>
                        <a:buNone/>
                        <a:defRPr/>
                      </a:pPr>
                      <a:r>
                        <a:rPr lang="en-US" altLang="zh-CN"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20%~90%</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nchor="ctr"/>
                </a:tc>
              </a:tr>
              <a:tr h="396278">
                <a:tc rowSpan="2">
                  <a:txBody>
                    <a:bodyPr/>
                    <a:lstStyle/>
                    <a:p>
                      <a:pPr marL="0" marR="0" algn="ctr" defTabSz="914400" rtl="0" eaLnBrk="1" latinLnBrk="0" hangingPunct="1">
                        <a:spcBef>
                          <a:spcPts val="250"/>
                        </a:spcBef>
                        <a:spcAft>
                          <a:spcPts val="250"/>
                        </a:spcAft>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溶剂型</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nchor="ctr"/>
                </a:tc>
                <a:tc>
                  <a:txBody>
                    <a:bodyPr/>
                    <a:lstStyle/>
                    <a:p>
                      <a:pPr marL="0" marR="0" lvl="0" indent="0" algn="ctr" defTabSz="914400" rtl="0" eaLnBrk="1" fontAlgn="auto" latinLnBrk="0" hangingPunct="1">
                        <a:lnSpc>
                          <a:spcPct val="100000"/>
                        </a:lnSpc>
                        <a:spcBef>
                          <a:spcPts val="250"/>
                        </a:spcBef>
                        <a:spcAft>
                          <a:spcPts val="250"/>
                        </a:spcAft>
                        <a:buClrTx/>
                        <a:buSzTx/>
                        <a:buFontTx/>
                        <a:buNone/>
                        <a:defRPr/>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高固体分涂料</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nchor="ctr"/>
                </a:tc>
                <a:tc>
                  <a:txBody>
                    <a:bodyPr/>
                    <a:lstStyle/>
                    <a:p>
                      <a:pPr marL="0" marR="0" algn="ctr" defTabSz="914400" rtl="0" eaLnBrk="1" latinLnBrk="0" hangingPunct="1">
                        <a:spcBef>
                          <a:spcPts val="250"/>
                        </a:spcBef>
                        <a:spcAft>
                          <a:spcPts val="250"/>
                        </a:spcAft>
                      </a:pPr>
                      <a:r>
                        <a:rPr lang="en-US" altLang="zh-CN"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15%~30%</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nchor="ctr"/>
                </a:tc>
              </a:tr>
              <a:tr h="411896">
                <a:tc vMerge="1">
                  <a:txBody>
                    <a:bodyPr/>
                    <a:lstStyle/>
                    <a:p>
                      <a:endParaRPr lang="zh-CN"/>
                    </a:p>
                  </a:txBody>
                  <a:tcPr marL="68574" marR="68574" marT="45723" marB="45723" anchor="ctr"/>
                </a:tc>
                <a:tc>
                  <a:txBody>
                    <a:bodyPr/>
                    <a:lstStyle/>
                    <a:p>
                      <a:pPr marL="0" marR="0" lvl="0" indent="0" algn="ctr" defTabSz="914400" rtl="0" eaLnBrk="1" fontAlgn="auto" latinLnBrk="0" hangingPunct="1">
                        <a:lnSpc>
                          <a:spcPct val="100000"/>
                        </a:lnSpc>
                        <a:spcBef>
                          <a:spcPts val="250"/>
                        </a:spcBef>
                        <a:spcAft>
                          <a:spcPts val="250"/>
                        </a:spcAft>
                        <a:buClrTx/>
                        <a:buSzTx/>
                        <a:buFontTx/>
                        <a:buNone/>
                        <a:defRPr/>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其他溶剂型涂料</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nchor="ctr"/>
                </a:tc>
                <a:tc>
                  <a:txBody>
                    <a:bodyPr/>
                    <a:lstStyle/>
                    <a:p>
                      <a:pPr marL="0" marR="0" algn="ctr" defTabSz="914400" rtl="0" eaLnBrk="1" latinLnBrk="0" hangingPunct="1">
                        <a:spcBef>
                          <a:spcPts val="250"/>
                        </a:spcBef>
                        <a:spcAft>
                          <a:spcPts val="250"/>
                        </a:spcAft>
                      </a:pPr>
                      <a:r>
                        <a:rPr lang="en-US" altLang="zh-CN"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30%~90%</a:t>
                      </a: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，平均</a:t>
                      </a:r>
                      <a:r>
                        <a:rPr lang="en-US" altLang="zh-CN"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60%</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45730" marB="45730" anchor="ctr"/>
                </a:tc>
              </a:tr>
            </a:tbl>
          </a:graphicData>
        </a:graphic>
      </p:graphicFrame>
      <p:sp>
        <p:nvSpPr>
          <p:cNvPr id="12" name="文本框 51"/>
          <p:cNvSpPr txBox="1">
            <a:spLocks noChangeArrowheads="1"/>
          </p:cNvSpPr>
          <p:nvPr/>
        </p:nvSpPr>
        <p:spPr bwMode="auto">
          <a:xfrm>
            <a:off x="407368" y="5939021"/>
            <a:ext cx="93410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1800" dirty="0">
                <a:latin typeface="Arial" panose="020B0604020202020204" pitchFamily="34" charset="0"/>
                <a:ea typeface="微软雅黑 Light" panose="020B0502040204020203" pitchFamily="34" charset="-122"/>
              </a:rPr>
              <a:t>注：涂料产品因为底物（合成树脂等）不同或者用途不同，可能的</a:t>
            </a:r>
            <a:r>
              <a:rPr lang="en-US" altLang="zh-CN" sz="1800" dirty="0">
                <a:latin typeface="Arial" panose="020B0604020202020204" pitchFamily="34" charset="0"/>
                <a:ea typeface="微软雅黑 Light" panose="020B0502040204020203" pitchFamily="34" charset="-122"/>
              </a:rPr>
              <a:t>VOCs</a:t>
            </a:r>
            <a:r>
              <a:rPr lang="zh-CN" altLang="en-US" sz="1800" dirty="0">
                <a:latin typeface="Arial" panose="020B0604020202020204" pitchFamily="34" charset="0"/>
                <a:ea typeface="微软雅黑 Light" panose="020B0502040204020203" pitchFamily="34" charset="-122"/>
              </a:rPr>
              <a:t>含量有很大的变化</a:t>
            </a:r>
          </a:p>
        </p:txBody>
      </p:sp>
    </p:spTree>
    <p:extLst>
      <p:ext uri="{BB962C8B-B14F-4D97-AF65-F5344CB8AC3E}">
        <p14:creationId xmlns:p14="http://schemas.microsoft.com/office/powerpoint/2010/main" val="133125838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p:nvPr>
        </p:nvSpPr>
        <p:spPr>
          <a:xfrm>
            <a:off x="407368" y="113510"/>
            <a:ext cx="8590408" cy="709613"/>
          </a:xfrm>
        </p:spPr>
        <p:txBody>
          <a:bodyPr anchor="b"/>
          <a:lstStyle/>
          <a:p>
            <a:pPr algn="l" eaLnBrk="1" hangingPunct="1"/>
            <a:r>
              <a:rPr lang="en-US" altLang="zh-CN" sz="2800" dirty="0" smtClean="0"/>
              <a:t>4</a:t>
            </a:r>
            <a:r>
              <a:rPr lang="zh-CN" altLang="en-US" sz="2800" b="1" dirty="0" smtClean="0">
                <a:solidFill>
                  <a:schemeClr val="tx2"/>
                </a:solidFill>
              </a:rPr>
              <a:t>、</a:t>
            </a:r>
            <a:r>
              <a:rPr lang="zh-CN" altLang="en-US" sz="2800" b="1" dirty="0">
                <a:solidFill>
                  <a:schemeClr val="tx2"/>
                </a:solidFill>
              </a:rPr>
              <a:t>末端治理技术的发展</a:t>
            </a:r>
            <a:endParaRPr lang="zh-CN" altLang="en-US" sz="2800" b="1" dirty="0">
              <a:solidFill>
                <a:srgbClr val="FF0000"/>
              </a:solidFill>
            </a:endParaRPr>
          </a:p>
        </p:txBody>
      </p:sp>
      <p:sp>
        <p:nvSpPr>
          <p:cNvPr id="180" name="Title 1"/>
          <p:cNvSpPr txBox="1">
            <a:spLocks/>
          </p:cNvSpPr>
          <p:nvPr/>
        </p:nvSpPr>
        <p:spPr bwMode="auto">
          <a:xfrm>
            <a:off x="289607" y="845454"/>
            <a:ext cx="11616985" cy="609536"/>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Verdana" pitchFamily="-96"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Verdana" pitchFamily="-96"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Verdana" pitchFamily="-96"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Verdana" pitchFamily="-96"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Verdana" pitchFamily="-96" charset="0"/>
                <a:ea typeface="ＭＳ Ｐゴシック" pitchFamily="28" charset="-128"/>
                <a:cs typeface="+mn-cs"/>
              </a:defRPr>
            </a:lvl5pPr>
            <a:lvl6pPr marL="2286000" algn="l" defTabSz="914400" rtl="0" eaLnBrk="1" latinLnBrk="0" hangingPunct="1">
              <a:defRPr sz="2400" kern="1200">
                <a:solidFill>
                  <a:schemeClr val="tx1"/>
                </a:solidFill>
                <a:latin typeface="Verdana" pitchFamily="-96" charset="0"/>
                <a:ea typeface="ＭＳ Ｐゴシック" pitchFamily="28" charset="-128"/>
                <a:cs typeface="+mn-cs"/>
              </a:defRPr>
            </a:lvl6pPr>
            <a:lvl7pPr marL="2743200" algn="l" defTabSz="914400" rtl="0" eaLnBrk="1" latinLnBrk="0" hangingPunct="1">
              <a:defRPr sz="2400" kern="1200">
                <a:solidFill>
                  <a:schemeClr val="tx1"/>
                </a:solidFill>
                <a:latin typeface="Verdana" pitchFamily="-96" charset="0"/>
                <a:ea typeface="ＭＳ Ｐゴシック" pitchFamily="28" charset="-128"/>
                <a:cs typeface="+mn-cs"/>
              </a:defRPr>
            </a:lvl7pPr>
            <a:lvl8pPr marL="3200400" algn="l" defTabSz="914400" rtl="0" eaLnBrk="1" latinLnBrk="0" hangingPunct="1">
              <a:defRPr sz="2400" kern="1200">
                <a:solidFill>
                  <a:schemeClr val="tx1"/>
                </a:solidFill>
                <a:latin typeface="Verdana" pitchFamily="-96" charset="0"/>
                <a:ea typeface="ＭＳ Ｐゴシック" pitchFamily="28" charset="-128"/>
                <a:cs typeface="+mn-cs"/>
              </a:defRPr>
            </a:lvl8pPr>
            <a:lvl9pPr marL="3657600" algn="l" defTabSz="914400" rtl="0" eaLnBrk="1" latinLnBrk="0" hangingPunct="1">
              <a:defRPr sz="2400" kern="1200">
                <a:solidFill>
                  <a:schemeClr val="tx1"/>
                </a:solidFill>
                <a:latin typeface="Verdana" pitchFamily="-96" charset="0"/>
                <a:ea typeface="ＭＳ Ｐゴシック" pitchFamily="28" charset="-128"/>
                <a:cs typeface="+mn-cs"/>
              </a:defRPr>
            </a:lvl9pPr>
          </a:lstStyle>
          <a:p>
            <a:r>
              <a:rPr lang="zh-CN" altLang="en-US" sz="2800" b="1" kern="0" dirty="0">
                <a:solidFill>
                  <a:srgbClr val="009B48"/>
                </a:solidFill>
                <a:latin typeface="微软雅黑" panose="020B0503020204020204" pitchFamily="34" charset="-122"/>
                <a:ea typeface="微软雅黑" panose="020B0503020204020204" pitchFamily="34" charset="-122"/>
              </a:rPr>
              <a:t>美国空气产品公司</a:t>
            </a:r>
            <a:r>
              <a:rPr lang="en-US" sz="2800" b="1" kern="0" dirty="0">
                <a:solidFill>
                  <a:srgbClr val="009B48"/>
                </a:solidFill>
                <a:latin typeface="微软雅黑" panose="020B0503020204020204" pitchFamily="34" charset="-122"/>
                <a:ea typeface="微软雅黑" panose="020B0503020204020204" pitchFamily="34" charset="-122"/>
              </a:rPr>
              <a:t>Cryo-</a:t>
            </a:r>
            <a:r>
              <a:rPr lang="en-US" sz="2800" b="1" kern="0" dirty="0" err="1">
                <a:solidFill>
                  <a:srgbClr val="009B48"/>
                </a:solidFill>
                <a:latin typeface="微软雅黑" panose="020B0503020204020204" pitchFamily="34" charset="-122"/>
                <a:ea typeface="微软雅黑" panose="020B0503020204020204" pitchFamily="34" charset="-122"/>
              </a:rPr>
              <a:t>Condap</a:t>
            </a:r>
            <a:r>
              <a:rPr lang="en-US" sz="2800" b="1" kern="0" baseline="30000" dirty="0">
                <a:solidFill>
                  <a:srgbClr val="009B48"/>
                </a:solidFill>
                <a:latin typeface="微软雅黑" panose="020B0503020204020204" pitchFamily="34" charset="-122"/>
                <a:ea typeface="微软雅黑" panose="020B0503020204020204" pitchFamily="34" charset="-122"/>
              </a:rPr>
              <a:t>®</a:t>
            </a:r>
            <a:r>
              <a:rPr lang="en-US" sz="2800" b="1" kern="0" dirty="0">
                <a:solidFill>
                  <a:srgbClr val="009B48"/>
                </a:solidFill>
                <a:latin typeface="微软雅黑" panose="020B0503020204020204" pitchFamily="34" charset="-122"/>
                <a:ea typeface="微软雅黑" panose="020B0503020204020204" pitchFamily="34" charset="-122"/>
              </a:rPr>
              <a:t> </a:t>
            </a:r>
            <a:r>
              <a:rPr lang="zh-CN" altLang="en-US" sz="2800" b="1" kern="0" dirty="0">
                <a:solidFill>
                  <a:srgbClr val="009B48"/>
                </a:solidFill>
                <a:latin typeface="微软雅黑" panose="020B0503020204020204" pitchFamily="34" charset="-122"/>
                <a:ea typeface="微软雅黑" panose="020B0503020204020204" pitchFamily="34" charset="-122"/>
              </a:rPr>
              <a:t>性能特点</a:t>
            </a:r>
            <a:endParaRPr lang="en-US" sz="2800" b="1" kern="0" dirty="0">
              <a:solidFill>
                <a:srgbClr val="009B48"/>
              </a:solidFill>
              <a:latin typeface="微软雅黑" panose="020B0503020204020204" pitchFamily="34" charset="-122"/>
              <a:ea typeface="微软雅黑" panose="020B0503020204020204" pitchFamily="34" charset="-122"/>
            </a:endParaRPr>
          </a:p>
        </p:txBody>
      </p:sp>
      <p:pic>
        <p:nvPicPr>
          <p:cNvPr id="181" name="Picture 9"/>
          <p:cNvPicPr>
            <a:picLocks noChangeAspect="1"/>
          </p:cNvPicPr>
          <p:nvPr/>
        </p:nvPicPr>
        <p:blipFill>
          <a:blip r:embed="rId3"/>
          <a:stretch>
            <a:fillRect/>
          </a:stretch>
        </p:blipFill>
        <p:spPr>
          <a:xfrm>
            <a:off x="8029203" y="995170"/>
            <a:ext cx="3568961" cy="2662670"/>
          </a:xfrm>
          <a:prstGeom prst="rect">
            <a:avLst/>
          </a:prstGeom>
        </p:spPr>
      </p:pic>
      <p:pic>
        <p:nvPicPr>
          <p:cNvPr id="183" name="Picture 2">
            <a:extLst>
              <a:ext uri="{FF2B5EF4-FFF2-40B4-BE49-F238E27FC236}">
                <a16:creationId xmlns="" xmlns:a16="http://schemas.microsoft.com/office/drawing/2014/main" xmlns:lc="http://schemas.openxmlformats.org/drawingml/2006/lockedCanvas" id="{B1C7D057-180F-4F9F-9223-E3D1F0B3D0D9}"/>
              </a:ext>
            </a:extLst>
          </p:cNvPr>
          <p:cNvPicPr>
            <a:picLocks noChangeAspect="1"/>
          </p:cNvPicPr>
          <p:nvPr/>
        </p:nvPicPr>
        <p:blipFill>
          <a:blip r:embed="rId4"/>
          <a:stretch>
            <a:fillRect/>
          </a:stretch>
        </p:blipFill>
        <p:spPr>
          <a:xfrm>
            <a:off x="263352" y="1579093"/>
            <a:ext cx="7044674" cy="5261299"/>
          </a:xfrm>
          <a:prstGeom prst="rect">
            <a:avLst/>
          </a:prstGeom>
        </p:spPr>
      </p:pic>
      <p:sp>
        <p:nvSpPr>
          <p:cNvPr id="184" name="Content Placeholder 2"/>
          <p:cNvSpPr txBox="1"/>
          <p:nvPr/>
        </p:nvSpPr>
        <p:spPr bwMode="auto">
          <a:xfrm>
            <a:off x="7725474" y="3851960"/>
            <a:ext cx="4176418" cy="2578746"/>
          </a:xfrm>
          <a:prstGeom prst="rect">
            <a:avLst/>
          </a:prstGeom>
          <a:noFill/>
          <a:ln w="9525">
            <a:noFill/>
            <a:miter lim="800000"/>
          </a:ln>
        </p:spPr>
        <p:txBody>
          <a:bodyPr vert="horz" wrap="square" lIns="45720" tIns="45720" rIns="91440" bIns="45720" numCol="1" anchor="t" anchorCtr="0" compatLnSpc="1"/>
          <a:lstStyle>
            <a:lvl1pPr marL="225425" indent="-225425" algn="l" rtl="0" eaLnBrk="1" fontAlgn="base" hangingPunct="1">
              <a:spcBef>
                <a:spcPct val="4000"/>
              </a:spcBef>
              <a:spcAft>
                <a:spcPct val="0"/>
              </a:spcAft>
              <a:buChar char="•"/>
              <a:defRPr sz="2000">
                <a:solidFill>
                  <a:schemeClr val="tx1"/>
                </a:solidFill>
                <a:latin typeface="+mn-lt"/>
                <a:ea typeface="+mn-ea"/>
                <a:cs typeface="+mn-cs"/>
              </a:defRPr>
            </a:lvl1pPr>
            <a:lvl2pPr marL="401955" indent="-174625" algn="l" rtl="0" eaLnBrk="1" fontAlgn="base" hangingPunct="1">
              <a:spcBef>
                <a:spcPct val="4000"/>
              </a:spcBef>
              <a:spcAft>
                <a:spcPct val="0"/>
              </a:spcAft>
              <a:buChar char="-"/>
              <a:defRPr sz="2000">
                <a:solidFill>
                  <a:schemeClr val="tx1"/>
                </a:solidFill>
                <a:latin typeface="+mn-lt"/>
                <a:ea typeface="+mn-ea"/>
              </a:defRPr>
            </a:lvl2pPr>
            <a:lvl3pPr marL="631825" indent="-228600" algn="l" rtl="0" eaLnBrk="1" fontAlgn="base" hangingPunct="1">
              <a:spcBef>
                <a:spcPct val="4000"/>
              </a:spcBef>
              <a:spcAft>
                <a:spcPct val="0"/>
              </a:spcAft>
              <a:buChar char="•"/>
              <a:defRPr sz="2000">
                <a:solidFill>
                  <a:schemeClr val="tx1"/>
                </a:solidFill>
                <a:latin typeface="+mn-lt"/>
                <a:ea typeface="+mn-ea"/>
              </a:defRPr>
            </a:lvl3pPr>
            <a:lvl4pPr marL="862330" indent="-228600" algn="l" rtl="0" eaLnBrk="1" fontAlgn="base" hangingPunct="1">
              <a:spcBef>
                <a:spcPct val="4000"/>
              </a:spcBef>
              <a:spcAft>
                <a:spcPct val="0"/>
              </a:spcAft>
              <a:buChar char="-"/>
              <a:defRPr sz="2000">
                <a:solidFill>
                  <a:schemeClr val="tx1"/>
                </a:solidFill>
                <a:latin typeface="+mn-lt"/>
                <a:ea typeface="+mn-ea"/>
              </a:defRPr>
            </a:lvl4pPr>
            <a:lvl5pPr marL="1098550" indent="-228600" algn="l" rtl="0" eaLnBrk="1" fontAlgn="base" hangingPunct="1">
              <a:spcBef>
                <a:spcPct val="4000"/>
              </a:spcBef>
              <a:spcAft>
                <a:spcPct val="0"/>
              </a:spcAft>
              <a:buChar char="-"/>
              <a:defRPr sz="2000">
                <a:solidFill>
                  <a:schemeClr val="tx1"/>
                </a:solidFill>
                <a:latin typeface="+mn-lt"/>
                <a:ea typeface="+mn-ea"/>
              </a:defRPr>
            </a:lvl5pPr>
            <a:lvl6pPr marL="1555750" indent="-228600" algn="l" rtl="0" eaLnBrk="1" fontAlgn="base" hangingPunct="1">
              <a:spcBef>
                <a:spcPct val="4000"/>
              </a:spcBef>
              <a:spcAft>
                <a:spcPct val="0"/>
              </a:spcAft>
              <a:buChar char="-"/>
              <a:defRPr>
                <a:solidFill>
                  <a:schemeClr val="tx1"/>
                </a:solidFill>
                <a:latin typeface="+mn-lt"/>
                <a:ea typeface="+mn-ea"/>
              </a:defRPr>
            </a:lvl6pPr>
            <a:lvl7pPr marL="2012950" indent="-228600" algn="l" rtl="0" eaLnBrk="1" fontAlgn="base" hangingPunct="1">
              <a:spcBef>
                <a:spcPct val="4000"/>
              </a:spcBef>
              <a:spcAft>
                <a:spcPct val="0"/>
              </a:spcAft>
              <a:buChar char="-"/>
              <a:defRPr>
                <a:solidFill>
                  <a:schemeClr val="tx1"/>
                </a:solidFill>
                <a:latin typeface="+mn-lt"/>
                <a:ea typeface="+mn-ea"/>
              </a:defRPr>
            </a:lvl7pPr>
            <a:lvl8pPr marL="2470150" indent="-228600" algn="l" rtl="0" eaLnBrk="1" fontAlgn="base" hangingPunct="1">
              <a:spcBef>
                <a:spcPct val="4000"/>
              </a:spcBef>
              <a:spcAft>
                <a:spcPct val="0"/>
              </a:spcAft>
              <a:buChar char="-"/>
              <a:defRPr>
                <a:solidFill>
                  <a:schemeClr val="tx1"/>
                </a:solidFill>
                <a:latin typeface="+mn-lt"/>
                <a:ea typeface="+mn-ea"/>
              </a:defRPr>
            </a:lvl8pPr>
            <a:lvl9pPr marL="2927350" indent="-228600" algn="l" rtl="0" eaLnBrk="1" fontAlgn="base" hangingPunct="1">
              <a:spcBef>
                <a:spcPct val="4000"/>
              </a:spcBef>
              <a:spcAft>
                <a:spcPct val="0"/>
              </a:spcAft>
              <a:buChar char="-"/>
              <a:defRPr>
                <a:solidFill>
                  <a:schemeClr val="tx1"/>
                </a:solidFill>
                <a:latin typeface="+mn-lt"/>
                <a:ea typeface="+mn-ea"/>
              </a:defRPr>
            </a:lvl9pPr>
          </a:lstStyle>
          <a:p>
            <a:r>
              <a:rPr lang="zh-CN" altLang="en-US" kern="0" dirty="0">
                <a:solidFill>
                  <a:srgbClr val="000000"/>
                </a:solidFill>
                <a:latin typeface="微软雅黑" panose="020B0503020204020204" pitchFamily="34" charset="-122"/>
                <a:ea typeface="微软雅黑" panose="020B0503020204020204" pitchFamily="34" charset="-122"/>
              </a:rPr>
              <a:t>特别适合处理小风量（</a:t>
            </a:r>
            <a:r>
              <a:rPr lang="en-US" altLang="zh-CN" kern="0" dirty="0">
                <a:solidFill>
                  <a:srgbClr val="000000"/>
                </a:solidFill>
                <a:latin typeface="微软雅黑" panose="020B0503020204020204" pitchFamily="34" charset="-122"/>
                <a:ea typeface="微软雅黑" panose="020B0503020204020204" pitchFamily="34" charset="-122"/>
              </a:rPr>
              <a:t>&lt;2000Nm3/h</a:t>
            </a:r>
            <a:r>
              <a:rPr lang="zh-CN" altLang="en-US" kern="0" dirty="0">
                <a:solidFill>
                  <a:srgbClr val="000000"/>
                </a:solidFill>
                <a:latin typeface="微软雅黑" panose="020B0503020204020204" pitchFamily="34" charset="-122"/>
                <a:ea typeface="微软雅黑" panose="020B0503020204020204" pitchFamily="34" charset="-122"/>
              </a:rPr>
              <a:t>），高浓度（</a:t>
            </a:r>
            <a:r>
              <a:rPr lang="en-US" altLang="zh-CN" kern="0" dirty="0">
                <a:solidFill>
                  <a:srgbClr val="000000"/>
                </a:solidFill>
                <a:latin typeface="微软雅黑" panose="020B0503020204020204" pitchFamily="34" charset="-122"/>
                <a:ea typeface="微软雅黑" panose="020B0503020204020204" pitchFamily="34" charset="-122"/>
              </a:rPr>
              <a:t>&gt;20g/Nm3</a:t>
            </a:r>
            <a:r>
              <a:rPr lang="zh-CN" altLang="en-US" kern="0" dirty="0">
                <a:solidFill>
                  <a:srgbClr val="000000"/>
                </a:solidFill>
                <a:latin typeface="微软雅黑" panose="020B0503020204020204" pitchFamily="34" charset="-122"/>
                <a:ea typeface="微软雅黑" panose="020B0503020204020204" pitchFamily="34" charset="-122"/>
              </a:rPr>
              <a:t>）的工艺尾气，</a:t>
            </a:r>
            <a:r>
              <a:rPr lang="en-US" altLang="zh-CN" kern="0" dirty="0">
                <a:solidFill>
                  <a:srgbClr val="000000"/>
                </a:solidFill>
                <a:latin typeface="微软雅黑" panose="020B0503020204020204" pitchFamily="34" charset="-122"/>
                <a:ea typeface="微软雅黑" panose="020B0503020204020204" pitchFamily="34" charset="-122"/>
              </a:rPr>
              <a:t>VOCs</a:t>
            </a:r>
            <a:r>
              <a:rPr lang="zh-CN" altLang="en-US" kern="0" dirty="0">
                <a:solidFill>
                  <a:srgbClr val="000000"/>
                </a:solidFill>
                <a:latin typeface="微软雅黑" panose="020B0503020204020204" pitchFamily="34" charset="-122"/>
                <a:ea typeface="微软雅黑" panose="020B0503020204020204" pitchFamily="34" charset="-122"/>
              </a:rPr>
              <a:t>去除</a:t>
            </a:r>
            <a:r>
              <a:rPr lang="en-US" altLang="zh-CN" kern="0" dirty="0">
                <a:solidFill>
                  <a:srgbClr val="000000"/>
                </a:solidFill>
                <a:latin typeface="微软雅黑" panose="020B0503020204020204" pitchFamily="34" charset="-122"/>
                <a:ea typeface="微软雅黑" panose="020B0503020204020204" pitchFamily="34" charset="-122"/>
              </a:rPr>
              <a:t>/</a:t>
            </a:r>
            <a:r>
              <a:rPr lang="zh-CN" altLang="en-US" kern="0" dirty="0">
                <a:solidFill>
                  <a:srgbClr val="000000"/>
                </a:solidFill>
                <a:latin typeface="微软雅黑" panose="020B0503020204020204" pitchFamily="34" charset="-122"/>
                <a:ea typeface="微软雅黑" panose="020B0503020204020204" pitchFamily="34" charset="-122"/>
              </a:rPr>
              <a:t>回收率通常高于</a:t>
            </a:r>
            <a:r>
              <a:rPr lang="en-US" altLang="zh-CN" kern="0" dirty="0">
                <a:solidFill>
                  <a:srgbClr val="000000"/>
                </a:solidFill>
                <a:latin typeface="微软雅黑" panose="020B0503020204020204" pitchFamily="34" charset="-122"/>
                <a:ea typeface="微软雅黑" panose="020B0503020204020204" pitchFamily="34" charset="-122"/>
              </a:rPr>
              <a:t>99.9%</a:t>
            </a:r>
            <a:r>
              <a:rPr lang="zh-CN" altLang="en-US" kern="0" dirty="0">
                <a:solidFill>
                  <a:srgbClr val="000000"/>
                </a:solidFill>
                <a:latin typeface="微软雅黑" panose="020B0503020204020204" pitchFamily="34" charset="-122"/>
                <a:ea typeface="微软雅黑" panose="020B0503020204020204" pitchFamily="34" charset="-122"/>
              </a:rPr>
              <a:t>。</a:t>
            </a:r>
            <a:endParaRPr lang="en-US" altLang="zh-CN" kern="0" dirty="0">
              <a:solidFill>
                <a:srgbClr val="000000"/>
              </a:solidFill>
              <a:latin typeface="微软雅黑" panose="020B0503020204020204" pitchFamily="34" charset="-122"/>
              <a:ea typeface="微软雅黑" panose="020B0503020204020204" pitchFamily="34" charset="-122"/>
            </a:endParaRPr>
          </a:p>
          <a:p>
            <a:r>
              <a:rPr lang="zh-CN" altLang="en-US" kern="0" dirty="0">
                <a:solidFill>
                  <a:srgbClr val="000000"/>
                </a:solidFill>
                <a:latin typeface="微软雅黑" panose="020B0503020204020204" pitchFamily="34" charset="-122"/>
                <a:ea typeface="微软雅黑" panose="020B0503020204020204" pitchFamily="34" charset="-122"/>
              </a:rPr>
              <a:t>常用于以下行业的</a:t>
            </a:r>
            <a:r>
              <a:rPr lang="en-US" altLang="zh-CN" kern="0" dirty="0">
                <a:solidFill>
                  <a:srgbClr val="000000"/>
                </a:solidFill>
                <a:latin typeface="微软雅黑" panose="020B0503020204020204" pitchFamily="34" charset="-122"/>
                <a:ea typeface="微软雅黑" panose="020B0503020204020204" pitchFamily="34" charset="-122"/>
              </a:rPr>
              <a:t>VOC</a:t>
            </a:r>
            <a:r>
              <a:rPr lang="zh-CN" altLang="en-US" kern="0" dirty="0">
                <a:solidFill>
                  <a:srgbClr val="000000"/>
                </a:solidFill>
                <a:latin typeface="微软雅黑" panose="020B0503020204020204" pitchFamily="34" charset="-122"/>
                <a:ea typeface="微软雅黑" panose="020B0503020204020204" pitchFamily="34" charset="-122"/>
              </a:rPr>
              <a:t>尾气治理：</a:t>
            </a:r>
            <a:endParaRPr lang="en-US" altLang="zh-CN" kern="0" dirty="0">
              <a:solidFill>
                <a:srgbClr val="000000"/>
              </a:solidFill>
              <a:latin typeface="微软雅黑" panose="020B0503020204020204" pitchFamily="34" charset="-122"/>
              <a:ea typeface="微软雅黑" panose="020B0503020204020204" pitchFamily="34" charset="-122"/>
            </a:endParaRPr>
          </a:p>
          <a:p>
            <a:pPr lvl="1"/>
            <a:r>
              <a:rPr lang="zh-CN" altLang="en-US" kern="0" dirty="0">
                <a:solidFill>
                  <a:srgbClr val="000000"/>
                </a:solidFill>
                <a:latin typeface="微软雅黑" panose="020B0503020204020204" pitchFamily="34" charset="-122"/>
                <a:ea typeface="微软雅黑" panose="020B0503020204020204" pitchFamily="34" charset="-122"/>
              </a:rPr>
              <a:t>精细化工</a:t>
            </a:r>
            <a:endParaRPr lang="en-US" altLang="zh-CN" kern="0" dirty="0">
              <a:solidFill>
                <a:srgbClr val="000000"/>
              </a:solidFill>
              <a:latin typeface="微软雅黑" panose="020B0503020204020204" pitchFamily="34" charset="-122"/>
              <a:ea typeface="微软雅黑" panose="020B0503020204020204" pitchFamily="34" charset="-122"/>
            </a:endParaRPr>
          </a:p>
          <a:p>
            <a:pPr lvl="1"/>
            <a:r>
              <a:rPr lang="zh-CN" altLang="en-US" kern="0" dirty="0">
                <a:solidFill>
                  <a:srgbClr val="000000"/>
                </a:solidFill>
                <a:latin typeface="微软雅黑" panose="020B0503020204020204" pitchFamily="34" charset="-122"/>
                <a:ea typeface="微软雅黑" panose="020B0503020204020204" pitchFamily="34" charset="-122"/>
              </a:rPr>
              <a:t>制药</a:t>
            </a:r>
            <a:endParaRPr lang="en-US" altLang="zh-CN" kern="0" dirty="0">
              <a:solidFill>
                <a:srgbClr val="000000"/>
              </a:solidFill>
              <a:latin typeface="微软雅黑" panose="020B0503020204020204" pitchFamily="34" charset="-122"/>
              <a:ea typeface="微软雅黑" panose="020B0503020204020204" pitchFamily="34" charset="-122"/>
            </a:endParaRPr>
          </a:p>
          <a:p>
            <a:pPr lvl="1"/>
            <a:r>
              <a:rPr lang="zh-CN" altLang="en-US" kern="0" dirty="0">
                <a:solidFill>
                  <a:srgbClr val="000000"/>
                </a:solidFill>
                <a:latin typeface="微软雅黑" panose="020B0503020204020204" pitchFamily="34" charset="-122"/>
                <a:ea typeface="微软雅黑" panose="020B0503020204020204" pitchFamily="34" charset="-122"/>
              </a:rPr>
              <a:t>化学品、油品罐区</a:t>
            </a:r>
            <a:endParaRPr lang="en-US" altLang="zh-CN" kern="0" dirty="0">
              <a:solidFill>
                <a:srgbClr val="000000"/>
              </a:solidFill>
              <a:latin typeface="微软雅黑" panose="020B0503020204020204" pitchFamily="34" charset="-122"/>
              <a:ea typeface="微软雅黑" panose="020B0503020204020204" pitchFamily="34" charset="-122"/>
            </a:endParaRPr>
          </a:p>
          <a:p>
            <a:pPr lvl="1"/>
            <a:endParaRPr lang="en-US" altLang="zh-CN" kern="0" dirty="0">
              <a:solidFill>
                <a:srgbClr val="000000"/>
              </a:solidFill>
              <a:latin typeface="微软雅黑" panose="020B0503020204020204" pitchFamily="34" charset="-122"/>
              <a:ea typeface="微软雅黑" panose="020B0503020204020204" pitchFamily="34" charset="-122"/>
            </a:endParaRPr>
          </a:p>
          <a:p>
            <a:endParaRPr lang="en-US" kern="0" dirty="0">
              <a:solidFill>
                <a:srgbClr val="000000"/>
              </a:solidFill>
              <a:latin typeface="微软雅黑" panose="020B0503020204020204" pitchFamily="34" charset="-122"/>
              <a:ea typeface="微软雅黑" panose="020B0503020204020204" pitchFamily="34" charset="-122"/>
            </a:endParaRPr>
          </a:p>
          <a:p>
            <a:endParaRPr lang="en-US" kern="0" dirty="0">
              <a:solidFill>
                <a:srgbClr val="000000"/>
              </a:solidFill>
              <a:latin typeface="微软雅黑" panose="020B0503020204020204" pitchFamily="34" charset="-122"/>
              <a:ea typeface="微软雅黑" panose="020B0503020204020204" pitchFamily="34" charset="-122"/>
            </a:endParaRPr>
          </a:p>
          <a:p>
            <a:endParaRPr lang="en-US" kern="0" dirty="0">
              <a:solidFill>
                <a:srgbClr val="000000"/>
              </a:solidFill>
              <a:latin typeface="微软雅黑" panose="020B0503020204020204" pitchFamily="34" charset="-122"/>
              <a:ea typeface="微软雅黑" panose="020B0503020204020204" pitchFamily="34" charset="-122"/>
            </a:endParaRPr>
          </a:p>
          <a:p>
            <a:endParaRPr lang="en-US" kern="0" dirty="0">
              <a:solidFill>
                <a:srgbClr val="000000"/>
              </a:solidFill>
              <a:latin typeface="微软雅黑" panose="020B0503020204020204" pitchFamily="34" charset="-122"/>
              <a:ea typeface="微软雅黑" panose="020B0503020204020204" pitchFamily="34" charset="-122"/>
            </a:endParaRPr>
          </a:p>
          <a:p>
            <a:pPr lvl="1"/>
            <a:endParaRPr lang="en-US" kern="0" dirty="0">
              <a:solidFill>
                <a:srgbClr val="000000"/>
              </a:solidFill>
              <a:latin typeface="微软雅黑" panose="020B0503020204020204" pitchFamily="34" charset="-122"/>
              <a:ea typeface="微软雅黑" panose="020B0503020204020204" pitchFamily="34" charset="-122"/>
            </a:endParaRPr>
          </a:p>
          <a:p>
            <a:pPr lvl="1"/>
            <a:endParaRPr lang="en-US" kern="0" dirty="0">
              <a:solidFill>
                <a:srgbClr val="000000"/>
              </a:solidFill>
              <a:latin typeface="微软雅黑" panose="020B0503020204020204" pitchFamily="34" charset="-122"/>
              <a:ea typeface="微软雅黑" panose="020B0503020204020204" pitchFamily="34" charset="-122"/>
            </a:endParaRPr>
          </a:p>
          <a:p>
            <a:pPr lvl="1"/>
            <a:endParaRPr lang="en-US" kern="0" dirty="0">
              <a:solidFill>
                <a:srgbClr val="000000"/>
              </a:solidFill>
              <a:latin typeface="微软雅黑" panose="020B0503020204020204" pitchFamily="34" charset="-122"/>
              <a:ea typeface="微软雅黑" panose="020B0503020204020204" pitchFamily="34" charset="-122"/>
            </a:endParaRPr>
          </a:p>
          <a:p>
            <a:endParaRPr lang="en-US" kern="0" dirty="0">
              <a:solidFill>
                <a:srgbClr val="000000"/>
              </a:solidFill>
              <a:latin typeface="微软雅黑" panose="020B0503020204020204" pitchFamily="34" charset="-122"/>
              <a:ea typeface="微软雅黑" panose="020B0503020204020204" pitchFamily="34" charset="-122"/>
            </a:endParaRPr>
          </a:p>
          <a:p>
            <a:pPr lvl="1"/>
            <a:endParaRPr lang="en-US" kern="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1532282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title"/>
          </p:nvPr>
        </p:nvSpPr>
        <p:spPr>
          <a:xfrm>
            <a:off x="1981200" y="127001"/>
            <a:ext cx="8229600" cy="709613"/>
          </a:xfrm>
        </p:spPr>
        <p:txBody>
          <a:bodyPr/>
          <a:lstStyle/>
          <a:p>
            <a:pPr algn="ctr" eaLnBrk="1" hangingPunct="1"/>
            <a:r>
              <a:rPr lang="zh-CN" altLang="zh-CN" sz="3600"/>
              <a:t>主</a:t>
            </a:r>
            <a:r>
              <a:rPr lang="en-US" altLang="zh-CN" sz="3600"/>
              <a:t> </a:t>
            </a:r>
            <a:r>
              <a:rPr lang="zh-CN" altLang="zh-CN" sz="3600"/>
              <a:t>要</a:t>
            </a:r>
            <a:r>
              <a:rPr lang="en-US" altLang="zh-CN" sz="3600"/>
              <a:t> </a:t>
            </a:r>
            <a:r>
              <a:rPr lang="zh-CN" altLang="zh-CN" sz="3600"/>
              <a:t>内</a:t>
            </a:r>
            <a:r>
              <a:rPr lang="en-US" altLang="zh-CN" sz="3600"/>
              <a:t> </a:t>
            </a:r>
            <a:r>
              <a:rPr lang="zh-CN" altLang="zh-CN" sz="3600"/>
              <a:t>容</a:t>
            </a:r>
            <a:endParaRPr lang="zh-CN" altLang="en-US" sz="3600"/>
          </a:p>
        </p:txBody>
      </p:sp>
      <p:sp>
        <p:nvSpPr>
          <p:cNvPr id="11270" name="幻灯片编号占位符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buNone/>
              <a:defRPr/>
            </a:pPr>
            <a:fld id="{821AF9DB-AFE8-474A-A99B-2B5FFB6F7E8E}" type="slidenum">
              <a:rPr lang="zh-CN" altLang="en-US" sz="1200">
                <a:solidFill>
                  <a:prstClr val="black"/>
                </a:solidFill>
                <a:cs typeface="+mn-cs"/>
              </a:rPr>
              <a:pPr>
                <a:spcBef>
                  <a:spcPct val="0"/>
                </a:spcBef>
                <a:buNone/>
                <a:defRPr/>
              </a:pPr>
              <a:t>131</a:t>
            </a:fld>
            <a:endParaRPr lang="en-US" altLang="zh-CN" sz="1200">
              <a:solidFill>
                <a:prstClr val="black"/>
              </a:solidFill>
              <a:cs typeface="+mn-cs"/>
            </a:endParaRPr>
          </a:p>
        </p:txBody>
      </p:sp>
      <p:sp>
        <p:nvSpPr>
          <p:cNvPr id="15" name="矩形 14"/>
          <p:cNvSpPr/>
          <p:nvPr/>
        </p:nvSpPr>
        <p:spPr>
          <a:xfrm>
            <a:off x="3330411" y="2426128"/>
            <a:ext cx="6048672" cy="720079"/>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二、</a:t>
            </a:r>
            <a:r>
              <a:rPr lang="zh-CN" altLang="en-US" b="1" noProof="1" smtClean="0">
                <a:solidFill>
                  <a:prstClr val="black"/>
                </a:solidFill>
                <a:latin typeface="微软雅黑" panose="020B0503020204020204" pitchFamily="34" charset="-122"/>
                <a:cs typeface="+mn-cs"/>
              </a:rPr>
              <a:t>标准的主要技术内容</a:t>
            </a:r>
            <a:endPar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 name="矩形 16"/>
          <p:cNvSpPr/>
          <p:nvPr/>
        </p:nvSpPr>
        <p:spPr>
          <a:xfrm>
            <a:off x="3335593" y="1340809"/>
            <a:ext cx="6048672" cy="648071"/>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smtClean="0">
                <a:ln>
                  <a:noFill/>
                </a:ln>
                <a:solidFill>
                  <a:prstClr val="black"/>
                </a:solidFill>
                <a:effectLst/>
                <a:uLnTx/>
                <a:uFillTx/>
                <a:latin typeface="Times New Roman" panose="02020603050405020304" pitchFamily="18" charset="0"/>
                <a:ea typeface="微软雅黑" panose="020B0503020204020204" pitchFamily="34" charset="-122"/>
                <a:cs typeface="+mn-cs"/>
              </a:rPr>
              <a:t>一、行业概况与排放水平</a:t>
            </a:r>
            <a:endParaRPr kumimoji="0" lang="zh-CN" altLang="en-US" sz="3200" b="0" i="0" u="none" strike="noStrike" kern="1200" cap="none" spc="0" normalizeH="0" baseline="0" noProof="1" smtClean="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18" name="矩形 17"/>
          <p:cNvSpPr/>
          <p:nvPr/>
        </p:nvSpPr>
        <p:spPr>
          <a:xfrm>
            <a:off x="3323515" y="3602731"/>
            <a:ext cx="6048672" cy="698953"/>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三、达标技术经济可行性</a:t>
            </a:r>
          </a:p>
        </p:txBody>
      </p:sp>
      <p:sp>
        <p:nvSpPr>
          <p:cNvPr id="8" name="矩形 7"/>
          <p:cNvSpPr/>
          <p:nvPr/>
        </p:nvSpPr>
        <p:spPr>
          <a:xfrm>
            <a:off x="3330411" y="4735721"/>
            <a:ext cx="6048672" cy="710009"/>
          </a:xfrm>
          <a:prstGeom prst="rect">
            <a:avLst/>
          </a:prstGeom>
          <a:solidFill>
            <a:schemeClr val="accent6">
              <a:lumMod val="40000"/>
              <a:lumOff val="6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lvl="0">
              <a:spcBef>
                <a:spcPct val="0"/>
              </a:spcBef>
              <a:buNone/>
              <a:defRPr/>
            </a:pPr>
            <a:r>
              <a:rPr lang="zh-CN" altLang="en-US" b="1" noProof="1" smtClean="0">
                <a:solidFill>
                  <a:srgbClr val="C00000"/>
                </a:solidFill>
                <a:latin typeface="微软雅黑" panose="020B0503020204020204" pitchFamily="34" charset="-122"/>
                <a:cs typeface="+mn-cs"/>
              </a:rPr>
              <a:t>四</a:t>
            </a:r>
            <a:r>
              <a:rPr kumimoji="0" lang="zh-CN" altLang="en-US" sz="3200" b="1" i="0" u="none" strike="noStrike" kern="1200" cap="none" spc="0" normalizeH="0" baseline="0" noProof="1" smtClean="0">
                <a:ln>
                  <a:noFill/>
                </a:ln>
                <a:solidFill>
                  <a:srgbClr val="C00000"/>
                </a:solidFill>
                <a:effectLst/>
                <a:uLnTx/>
                <a:uFillTx/>
                <a:latin typeface="微软雅黑" panose="020B0503020204020204" pitchFamily="34" charset="-122"/>
                <a:ea typeface="微软雅黑" panose="020B0503020204020204" pitchFamily="34" charset="-122"/>
                <a:cs typeface="+mn-cs"/>
              </a:rPr>
              <a:t>、</a:t>
            </a:r>
            <a:r>
              <a:rPr lang="zh-CN" altLang="en-US" b="1" noProof="1">
                <a:solidFill>
                  <a:srgbClr val="C00000"/>
                </a:solidFill>
                <a:latin typeface="微软雅黑" panose="020B0503020204020204" pitchFamily="34" charset="-122"/>
                <a:cs typeface="+mn-cs"/>
              </a:rPr>
              <a:t>总结与展望</a:t>
            </a:r>
          </a:p>
        </p:txBody>
      </p:sp>
    </p:spTree>
    <p:extLst>
      <p:ext uri="{BB962C8B-B14F-4D97-AF65-F5344CB8AC3E}">
        <p14:creationId xmlns:p14="http://schemas.microsoft.com/office/powerpoint/2010/main" val="64875153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title"/>
          </p:nvPr>
        </p:nvSpPr>
        <p:spPr>
          <a:xfrm>
            <a:off x="1981200" y="127001"/>
            <a:ext cx="8229600" cy="709613"/>
          </a:xfrm>
        </p:spPr>
        <p:txBody>
          <a:bodyPr/>
          <a:lstStyle/>
          <a:p>
            <a:pPr eaLnBrk="1" hangingPunct="1"/>
            <a:r>
              <a:rPr lang="zh-CN" altLang="en-US" sz="3600" dirty="0"/>
              <a:t>总结与展望</a:t>
            </a:r>
          </a:p>
        </p:txBody>
      </p:sp>
      <p:sp>
        <p:nvSpPr>
          <p:cNvPr id="11270" name="幻灯片编号占位符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buNone/>
              <a:defRPr/>
            </a:pPr>
            <a:fld id="{821AF9DB-AFE8-474A-A99B-2B5FFB6F7E8E}" type="slidenum">
              <a:rPr lang="zh-CN" altLang="en-US" sz="1200">
                <a:solidFill>
                  <a:prstClr val="black"/>
                </a:solidFill>
                <a:cs typeface="+mn-cs"/>
              </a:rPr>
              <a:pPr>
                <a:spcBef>
                  <a:spcPct val="0"/>
                </a:spcBef>
                <a:buNone/>
                <a:defRPr/>
              </a:pPr>
              <a:t>132</a:t>
            </a:fld>
            <a:endParaRPr lang="en-US" altLang="zh-CN" sz="1200">
              <a:solidFill>
                <a:prstClr val="black"/>
              </a:solidFill>
              <a:cs typeface="+mn-cs"/>
            </a:endParaRPr>
          </a:p>
        </p:txBody>
      </p:sp>
      <p:sp>
        <p:nvSpPr>
          <p:cNvPr id="8" name="矩形 1"/>
          <p:cNvSpPr>
            <a:spLocks noChangeArrowheads="1"/>
          </p:cNvSpPr>
          <p:nvPr/>
        </p:nvSpPr>
        <p:spPr bwMode="auto">
          <a:xfrm>
            <a:off x="1723171" y="976905"/>
            <a:ext cx="8496944" cy="658448"/>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spcAft>
                <a:spcPts val="1200"/>
              </a:spcAft>
              <a:buClr>
                <a:srgbClr val="C00000"/>
              </a:buClr>
              <a:buNone/>
            </a:pPr>
            <a:r>
              <a:rPr lang="en-US" altLang="zh-CN" sz="2400" b="1" dirty="0" smtClean="0">
                <a:latin typeface="微软雅黑" panose="020B0503020204020204" pitchFamily="34" charset="-122"/>
                <a:sym typeface="Arial" panose="020B0604020202020204" pitchFamily="34" charset="0"/>
              </a:rPr>
              <a:t>VOCs</a:t>
            </a:r>
            <a:r>
              <a:rPr lang="zh-CN" altLang="en-US" sz="2400" b="1" dirty="0">
                <a:latin typeface="微软雅黑" panose="020B0503020204020204" pitchFamily="34" charset="-122"/>
                <a:sym typeface="Arial" panose="020B0604020202020204" pitchFamily="34" charset="0"/>
              </a:rPr>
              <a:t>和恶臭</a:t>
            </a:r>
            <a:r>
              <a:rPr lang="zh-CN" altLang="en-US" sz="2400" b="1" dirty="0" smtClean="0">
                <a:latin typeface="微软雅黑" panose="020B0503020204020204" pitchFamily="34" charset="-122"/>
                <a:sym typeface="Arial" panose="020B0604020202020204" pitchFamily="34" charset="0"/>
              </a:rPr>
              <a:t>污染物协同控制技术</a:t>
            </a:r>
            <a:endParaRPr lang="en-US" altLang="zh-CN" sz="2400" b="1" dirty="0">
              <a:latin typeface="微软雅黑" panose="020B0503020204020204" pitchFamily="34" charset="-122"/>
            </a:endParaRPr>
          </a:p>
        </p:txBody>
      </p:sp>
      <p:cxnSp>
        <p:nvCxnSpPr>
          <p:cNvPr id="7" name="直接连接符 2"/>
          <p:cNvCxnSpPr>
            <a:cxnSpLocks noChangeShapeType="1"/>
          </p:cNvCxnSpPr>
          <p:nvPr/>
        </p:nvCxnSpPr>
        <p:spPr bwMode="auto">
          <a:xfrm>
            <a:off x="2568242" y="6282695"/>
            <a:ext cx="720000" cy="0"/>
          </a:xfrm>
          <a:prstGeom prst="line">
            <a:avLst/>
          </a:prstGeom>
          <a:noFill/>
          <a:ln w="9525">
            <a:solidFill>
              <a:srgbClr val="C0504D"/>
            </a:solidFill>
            <a:round/>
            <a:headEnd/>
            <a:tailEnd/>
          </a:ln>
          <a:extLst>
            <a:ext uri="{909E8E84-426E-40DD-AFC4-6F175D3DCCD1}">
              <a14:hiddenFill xmlns:a14="http://schemas.microsoft.com/office/drawing/2010/main">
                <a:noFill/>
              </a14:hiddenFill>
            </a:ext>
          </a:extLst>
        </p:spPr>
      </p:cxnSp>
      <p:sp>
        <p:nvSpPr>
          <p:cNvPr id="42" name="任意多边形 41"/>
          <p:cNvSpPr/>
          <p:nvPr/>
        </p:nvSpPr>
        <p:spPr>
          <a:xfrm flipV="1">
            <a:off x="2709866" y="5764624"/>
            <a:ext cx="7000924" cy="753445"/>
          </a:xfrm>
          <a:custGeom>
            <a:avLst/>
            <a:gdLst>
              <a:gd name="connsiteX0" fmla="*/ 1 w 14400214"/>
              <a:gd name="connsiteY0" fmla="*/ 0 h 1876573"/>
              <a:gd name="connsiteX1" fmla="*/ 14400214 w 14400214"/>
              <a:gd name="connsiteY1" fmla="*/ 0 h 1876573"/>
              <a:gd name="connsiteX2" fmla="*/ 14400214 w 14400214"/>
              <a:gd name="connsiteY2" fmla="*/ 952500 h 1876573"/>
              <a:gd name="connsiteX3" fmla="*/ 7200107 w 14400214"/>
              <a:gd name="connsiteY3" fmla="*/ 1876573 h 1876573"/>
              <a:gd name="connsiteX4" fmla="*/ 0 w 14400214"/>
              <a:gd name="connsiteY4" fmla="*/ 952500 h 1876573"/>
              <a:gd name="connsiteX5" fmla="*/ 1 w 14400214"/>
              <a:gd name="connsiteY5" fmla="*/ 952500 h 187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00214" h="1876573">
                <a:moveTo>
                  <a:pt x="1" y="0"/>
                </a:moveTo>
                <a:lnTo>
                  <a:pt x="14400214" y="0"/>
                </a:lnTo>
                <a:lnTo>
                  <a:pt x="14400214" y="952500"/>
                </a:lnTo>
                <a:lnTo>
                  <a:pt x="7200107" y="1876573"/>
                </a:lnTo>
                <a:lnTo>
                  <a:pt x="0" y="952500"/>
                </a:lnTo>
                <a:lnTo>
                  <a:pt x="1" y="952500"/>
                </a:lnTo>
                <a:close/>
              </a:path>
            </a:pathLst>
          </a:custGeom>
          <a:solidFill>
            <a:srgbClr val="C0504D"/>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黑体" panose="02010609060101010101" pitchFamily="49" charset="-122"/>
              <a:ea typeface="黑体" panose="02010609060101010101" pitchFamily="49" charset="-122"/>
            </a:endParaRPr>
          </a:p>
        </p:txBody>
      </p:sp>
      <p:sp>
        <p:nvSpPr>
          <p:cNvPr id="43" name="矩形 53"/>
          <p:cNvSpPr>
            <a:spLocks noChangeArrowheads="1"/>
          </p:cNvSpPr>
          <p:nvPr/>
        </p:nvSpPr>
        <p:spPr bwMode="auto">
          <a:xfrm>
            <a:off x="3479782" y="6020388"/>
            <a:ext cx="5461093"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466850">
              <a:defRPr sz="1200">
                <a:solidFill>
                  <a:schemeClr val="tx1"/>
                </a:solidFill>
                <a:latin typeface="华文细黑" panose="02010600040101010101" pitchFamily="2" charset="-122"/>
                <a:ea typeface="华文细黑" panose="02010600040101010101" pitchFamily="2" charset="-122"/>
              </a:defRPr>
            </a:lvl1pPr>
            <a:lvl2pPr defTabSz="1466850">
              <a:defRPr sz="1200">
                <a:solidFill>
                  <a:schemeClr val="tx1"/>
                </a:solidFill>
                <a:latin typeface="华文细黑" panose="02010600040101010101" pitchFamily="2" charset="-122"/>
                <a:ea typeface="华文细黑" panose="02010600040101010101" pitchFamily="2" charset="-122"/>
              </a:defRPr>
            </a:lvl2pPr>
            <a:lvl3pPr defTabSz="1466850">
              <a:defRPr sz="1200">
                <a:solidFill>
                  <a:schemeClr val="tx1"/>
                </a:solidFill>
                <a:latin typeface="华文细黑" panose="02010600040101010101" pitchFamily="2" charset="-122"/>
                <a:ea typeface="华文细黑" panose="02010600040101010101" pitchFamily="2" charset="-122"/>
              </a:defRPr>
            </a:lvl3pPr>
            <a:lvl4pPr defTabSz="1466850">
              <a:defRPr sz="1200">
                <a:solidFill>
                  <a:schemeClr val="tx1"/>
                </a:solidFill>
                <a:latin typeface="华文细黑" panose="02010600040101010101" pitchFamily="2" charset="-122"/>
                <a:ea typeface="华文细黑" panose="02010600040101010101" pitchFamily="2" charset="-122"/>
              </a:defRPr>
            </a:lvl4pPr>
            <a:lvl5pPr defTabSz="1466850">
              <a:defRPr sz="1200">
                <a:solidFill>
                  <a:schemeClr val="tx1"/>
                </a:solidFill>
                <a:latin typeface="华文细黑" panose="02010600040101010101" pitchFamily="2" charset="-122"/>
                <a:ea typeface="华文细黑" panose="02010600040101010101" pitchFamily="2" charset="-122"/>
              </a:defRPr>
            </a:lvl5pPr>
            <a:lvl6pPr defTabSz="1466850"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6pPr>
            <a:lvl7pPr defTabSz="1466850"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7pPr>
            <a:lvl8pPr defTabSz="1466850"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8pPr>
            <a:lvl9pPr defTabSz="1466850"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9pPr>
          </a:lstStyle>
          <a:p>
            <a:pPr algn="ctr" eaLnBrk="1" hangingPunct="1">
              <a:lnSpc>
                <a:spcPct val="90000"/>
              </a:lnSpc>
              <a:spcAft>
                <a:spcPct val="35000"/>
              </a:spcAft>
              <a:buFont typeface="Arial" panose="020B0604020202020204" pitchFamily="34" charset="0"/>
              <a:buNone/>
            </a:pPr>
            <a:r>
              <a:rPr lang="zh-CN" altLang="en-US" sz="2400" b="1" smtClean="0">
                <a:solidFill>
                  <a:srgbClr val="FFFFFF"/>
                </a:solidFill>
                <a:latin typeface="黑体" panose="02010609060101010101" pitchFamily="49" charset="-122"/>
                <a:ea typeface="黑体" panose="02010609060101010101" pitchFamily="49" charset="-122"/>
              </a:rPr>
              <a:t>多学科的发展</a:t>
            </a:r>
            <a:endParaRPr lang="zh-CN" altLang="en-US" sz="2400" b="1" dirty="0">
              <a:solidFill>
                <a:srgbClr val="FFFFFF"/>
              </a:solidFill>
              <a:latin typeface="黑体" panose="02010609060101010101" pitchFamily="49" charset="-122"/>
              <a:ea typeface="黑体" panose="02010609060101010101" pitchFamily="49" charset="-122"/>
            </a:endParaRPr>
          </a:p>
        </p:txBody>
      </p:sp>
      <p:grpSp>
        <p:nvGrpSpPr>
          <p:cNvPr id="73" name="组合 17"/>
          <p:cNvGrpSpPr>
            <a:grpSpLocks/>
          </p:cNvGrpSpPr>
          <p:nvPr/>
        </p:nvGrpSpPr>
        <p:grpSpPr bwMode="auto">
          <a:xfrm>
            <a:off x="3357930" y="1939661"/>
            <a:ext cx="1023739" cy="1429839"/>
            <a:chOff x="2874865" y="436594"/>
            <a:chExt cx="1208948" cy="1900282"/>
          </a:xfrm>
        </p:grpSpPr>
        <p:sp>
          <p:nvSpPr>
            <p:cNvPr id="74" name="矩形 73"/>
            <p:cNvSpPr/>
            <p:nvPr/>
          </p:nvSpPr>
          <p:spPr>
            <a:xfrm>
              <a:off x="2874865" y="1819412"/>
              <a:ext cx="1208948" cy="446121"/>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黑体" panose="02010609060101010101" pitchFamily="49" charset="-122"/>
                <a:ea typeface="黑体" panose="02010609060101010101" pitchFamily="49" charset="-122"/>
              </a:endParaRPr>
            </a:p>
          </p:txBody>
        </p:sp>
        <p:sp>
          <p:nvSpPr>
            <p:cNvPr id="75" name="文本框 19"/>
            <p:cNvSpPr txBox="1">
              <a:spLocks noChangeArrowheads="1"/>
            </p:cNvSpPr>
            <p:nvPr/>
          </p:nvSpPr>
          <p:spPr bwMode="auto">
            <a:xfrm>
              <a:off x="3131885" y="1805123"/>
              <a:ext cx="823838" cy="53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华文细黑" panose="02010600040101010101" pitchFamily="2" charset="-122"/>
                  <a:ea typeface="华文细黑" panose="02010600040101010101" pitchFamily="2" charset="-122"/>
                </a:defRPr>
              </a:lvl1pPr>
              <a:lvl2pPr>
                <a:defRPr sz="1200">
                  <a:solidFill>
                    <a:schemeClr val="tx1"/>
                  </a:solidFill>
                  <a:latin typeface="华文细黑" panose="02010600040101010101" pitchFamily="2" charset="-122"/>
                  <a:ea typeface="华文细黑" panose="02010600040101010101" pitchFamily="2" charset="-122"/>
                </a:defRPr>
              </a:lvl2pPr>
              <a:lvl3pPr>
                <a:defRPr sz="1200">
                  <a:solidFill>
                    <a:schemeClr val="tx1"/>
                  </a:solidFill>
                  <a:latin typeface="华文细黑" panose="02010600040101010101" pitchFamily="2" charset="-122"/>
                  <a:ea typeface="华文细黑" panose="02010600040101010101" pitchFamily="2" charset="-122"/>
                </a:defRPr>
              </a:lvl3pPr>
              <a:lvl4pPr>
                <a:defRPr sz="1200">
                  <a:solidFill>
                    <a:schemeClr val="tx1"/>
                  </a:solidFill>
                  <a:latin typeface="华文细黑" panose="02010600040101010101" pitchFamily="2" charset="-122"/>
                  <a:ea typeface="华文细黑" panose="02010600040101010101" pitchFamily="2" charset="-122"/>
                </a:defRPr>
              </a:lvl4pPr>
              <a:lvl5pPr>
                <a:defRPr sz="1200">
                  <a:solidFill>
                    <a:schemeClr val="tx1"/>
                  </a:solidFill>
                  <a:latin typeface="华文细黑" panose="02010600040101010101" pitchFamily="2" charset="-122"/>
                  <a:ea typeface="华文细黑" panose="02010600040101010101" pitchFamily="2" charset="-122"/>
                </a:defRPr>
              </a:lvl5pPr>
              <a:lvl6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6pPr>
              <a:lvl7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7pPr>
              <a:lvl8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8pPr>
              <a:lvl9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9pPr>
            </a:lstStyle>
            <a:p>
              <a:pPr eaLnBrk="1" hangingPunct="1">
                <a:buFont typeface="Arial" panose="020B0604020202020204" pitchFamily="34" charset="0"/>
                <a:buNone/>
              </a:pPr>
              <a:r>
                <a:rPr lang="zh-CN" altLang="en-US" sz="2000" dirty="0">
                  <a:solidFill>
                    <a:srgbClr val="FFFFFF"/>
                  </a:solidFill>
                  <a:latin typeface="黑体" panose="02010609060101010101" pitchFamily="49" charset="-122"/>
                  <a:ea typeface="黑体" panose="02010609060101010101" pitchFamily="49" charset="-122"/>
                </a:rPr>
                <a:t>组分</a:t>
              </a:r>
            </a:p>
          </p:txBody>
        </p:sp>
        <p:pic>
          <p:nvPicPr>
            <p:cNvPr id="76" name="图片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4865" y="436594"/>
              <a:ext cx="1208948" cy="139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7" name="组合 21"/>
          <p:cNvGrpSpPr>
            <a:grpSpLocks/>
          </p:cNvGrpSpPr>
          <p:nvPr/>
        </p:nvGrpSpPr>
        <p:grpSpPr bwMode="auto">
          <a:xfrm>
            <a:off x="9057703" y="1915057"/>
            <a:ext cx="1078461" cy="1463573"/>
            <a:chOff x="5592368" y="434340"/>
            <a:chExt cx="1208948" cy="1886837"/>
          </a:xfrm>
        </p:grpSpPr>
        <p:sp>
          <p:nvSpPr>
            <p:cNvPr id="78" name="矩形 77"/>
            <p:cNvSpPr/>
            <p:nvPr/>
          </p:nvSpPr>
          <p:spPr>
            <a:xfrm>
              <a:off x="5592368" y="1819636"/>
              <a:ext cx="1208948" cy="445897"/>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黑体" panose="02010609060101010101" pitchFamily="49" charset="-122"/>
                <a:ea typeface="黑体" panose="02010609060101010101" pitchFamily="49" charset="-122"/>
              </a:endParaRPr>
            </a:p>
          </p:txBody>
        </p:sp>
        <p:sp>
          <p:nvSpPr>
            <p:cNvPr id="79" name="文本框 23"/>
            <p:cNvSpPr txBox="1">
              <a:spLocks noChangeArrowheads="1"/>
            </p:cNvSpPr>
            <p:nvPr/>
          </p:nvSpPr>
          <p:spPr bwMode="auto">
            <a:xfrm>
              <a:off x="5850974" y="1805356"/>
              <a:ext cx="782035" cy="51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华文细黑" panose="02010600040101010101" pitchFamily="2" charset="-122"/>
                  <a:ea typeface="华文细黑" panose="02010600040101010101" pitchFamily="2" charset="-122"/>
                </a:defRPr>
              </a:lvl1pPr>
              <a:lvl2pPr>
                <a:defRPr sz="1200">
                  <a:solidFill>
                    <a:schemeClr val="tx1"/>
                  </a:solidFill>
                  <a:latin typeface="华文细黑" panose="02010600040101010101" pitchFamily="2" charset="-122"/>
                  <a:ea typeface="华文细黑" panose="02010600040101010101" pitchFamily="2" charset="-122"/>
                </a:defRPr>
              </a:lvl2pPr>
              <a:lvl3pPr>
                <a:defRPr sz="1200">
                  <a:solidFill>
                    <a:schemeClr val="tx1"/>
                  </a:solidFill>
                  <a:latin typeface="华文细黑" panose="02010600040101010101" pitchFamily="2" charset="-122"/>
                  <a:ea typeface="华文细黑" panose="02010600040101010101" pitchFamily="2" charset="-122"/>
                </a:defRPr>
              </a:lvl3pPr>
              <a:lvl4pPr>
                <a:defRPr sz="1200">
                  <a:solidFill>
                    <a:schemeClr val="tx1"/>
                  </a:solidFill>
                  <a:latin typeface="华文细黑" panose="02010600040101010101" pitchFamily="2" charset="-122"/>
                  <a:ea typeface="华文细黑" panose="02010600040101010101" pitchFamily="2" charset="-122"/>
                </a:defRPr>
              </a:lvl4pPr>
              <a:lvl5pPr>
                <a:defRPr sz="1200">
                  <a:solidFill>
                    <a:schemeClr val="tx1"/>
                  </a:solidFill>
                  <a:latin typeface="华文细黑" panose="02010600040101010101" pitchFamily="2" charset="-122"/>
                  <a:ea typeface="华文细黑" panose="02010600040101010101" pitchFamily="2" charset="-122"/>
                </a:defRPr>
              </a:lvl5pPr>
              <a:lvl6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6pPr>
              <a:lvl7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7pPr>
              <a:lvl8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8pPr>
              <a:lvl9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9pPr>
            </a:lstStyle>
            <a:p>
              <a:pPr eaLnBrk="1" hangingPunct="1">
                <a:buFont typeface="Arial" panose="020B0604020202020204" pitchFamily="34" charset="0"/>
                <a:buNone/>
              </a:pPr>
              <a:r>
                <a:rPr lang="zh-CN" altLang="en-US" sz="2000" dirty="0">
                  <a:solidFill>
                    <a:srgbClr val="FFFFFF"/>
                  </a:solidFill>
                  <a:latin typeface="黑体" panose="02010609060101010101" pitchFamily="49" charset="-122"/>
                  <a:ea typeface="黑体" panose="02010609060101010101" pitchFamily="49" charset="-122"/>
                </a:rPr>
                <a:t>材料</a:t>
              </a:r>
            </a:p>
          </p:txBody>
        </p:sp>
        <p:pic>
          <p:nvPicPr>
            <p:cNvPr id="80" name="Picture 45" descr="D:\20131021 中心申报讨论会议\2014 PPT\u=1646075543,4157173910&amp;fm=21&amp;gp=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2368" y="434340"/>
              <a:ext cx="1208948" cy="138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1" name="组合 25"/>
          <p:cNvGrpSpPr>
            <a:grpSpLocks/>
          </p:cNvGrpSpPr>
          <p:nvPr/>
        </p:nvGrpSpPr>
        <p:grpSpPr bwMode="auto">
          <a:xfrm>
            <a:off x="7549942" y="1864294"/>
            <a:ext cx="1214217" cy="1511024"/>
            <a:chOff x="6923314" y="434106"/>
            <a:chExt cx="1212264" cy="1865042"/>
          </a:xfrm>
        </p:grpSpPr>
        <p:sp>
          <p:nvSpPr>
            <p:cNvPr id="82" name="矩形 81"/>
            <p:cNvSpPr/>
            <p:nvPr/>
          </p:nvSpPr>
          <p:spPr>
            <a:xfrm>
              <a:off x="6926492" y="1819579"/>
              <a:ext cx="1209086" cy="445954"/>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黑体" panose="02010609060101010101" pitchFamily="49" charset="-122"/>
                <a:ea typeface="黑体" panose="02010609060101010101" pitchFamily="49" charset="-122"/>
              </a:endParaRPr>
            </a:p>
          </p:txBody>
        </p:sp>
        <p:sp>
          <p:nvSpPr>
            <p:cNvPr id="83" name="文本框 27"/>
            <p:cNvSpPr txBox="1">
              <a:spLocks noChangeArrowheads="1"/>
            </p:cNvSpPr>
            <p:nvPr/>
          </p:nvSpPr>
          <p:spPr bwMode="auto">
            <a:xfrm>
              <a:off x="7182290" y="1805296"/>
              <a:ext cx="696505" cy="49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华文细黑" panose="02010600040101010101" pitchFamily="2" charset="-122"/>
                  <a:ea typeface="华文细黑" panose="02010600040101010101" pitchFamily="2" charset="-122"/>
                </a:defRPr>
              </a:lvl1pPr>
              <a:lvl2pPr>
                <a:defRPr sz="1200">
                  <a:solidFill>
                    <a:schemeClr val="tx1"/>
                  </a:solidFill>
                  <a:latin typeface="华文细黑" panose="02010600040101010101" pitchFamily="2" charset="-122"/>
                  <a:ea typeface="华文细黑" panose="02010600040101010101" pitchFamily="2" charset="-122"/>
                </a:defRPr>
              </a:lvl2pPr>
              <a:lvl3pPr>
                <a:defRPr sz="1200">
                  <a:solidFill>
                    <a:schemeClr val="tx1"/>
                  </a:solidFill>
                  <a:latin typeface="华文细黑" panose="02010600040101010101" pitchFamily="2" charset="-122"/>
                  <a:ea typeface="华文细黑" panose="02010600040101010101" pitchFamily="2" charset="-122"/>
                </a:defRPr>
              </a:lvl3pPr>
              <a:lvl4pPr>
                <a:defRPr sz="1200">
                  <a:solidFill>
                    <a:schemeClr val="tx1"/>
                  </a:solidFill>
                  <a:latin typeface="华文细黑" panose="02010600040101010101" pitchFamily="2" charset="-122"/>
                  <a:ea typeface="华文细黑" panose="02010600040101010101" pitchFamily="2" charset="-122"/>
                </a:defRPr>
              </a:lvl4pPr>
              <a:lvl5pPr>
                <a:defRPr sz="1200">
                  <a:solidFill>
                    <a:schemeClr val="tx1"/>
                  </a:solidFill>
                  <a:latin typeface="华文细黑" panose="02010600040101010101" pitchFamily="2" charset="-122"/>
                  <a:ea typeface="华文细黑" panose="02010600040101010101" pitchFamily="2" charset="-122"/>
                </a:defRPr>
              </a:lvl5pPr>
              <a:lvl6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6pPr>
              <a:lvl7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7pPr>
              <a:lvl8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8pPr>
              <a:lvl9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9pPr>
            </a:lstStyle>
            <a:p>
              <a:pPr eaLnBrk="1" hangingPunct="1">
                <a:buFont typeface="Arial" panose="020B0604020202020204" pitchFamily="34" charset="0"/>
                <a:buNone/>
              </a:pPr>
              <a:r>
                <a:rPr lang="zh-CN" altLang="en-US" sz="2000" dirty="0">
                  <a:solidFill>
                    <a:srgbClr val="FFFFFF"/>
                  </a:solidFill>
                  <a:latin typeface="黑体" panose="02010609060101010101" pitchFamily="49" charset="-122"/>
                  <a:ea typeface="黑体" panose="02010609060101010101" pitchFamily="49" charset="-122"/>
                </a:rPr>
                <a:t>设备</a:t>
              </a:r>
            </a:p>
          </p:txBody>
        </p:sp>
        <p:pic>
          <p:nvPicPr>
            <p:cNvPr id="84" name="图片 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3314" y="434106"/>
              <a:ext cx="1212264" cy="140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5" name="组合 29"/>
          <p:cNvGrpSpPr>
            <a:grpSpLocks/>
          </p:cNvGrpSpPr>
          <p:nvPr/>
        </p:nvGrpSpPr>
        <p:grpSpPr bwMode="auto">
          <a:xfrm>
            <a:off x="6066756" y="1913646"/>
            <a:ext cx="1262232" cy="1499786"/>
            <a:chOff x="9642239" y="434106"/>
            <a:chExt cx="1209287" cy="1870089"/>
          </a:xfrm>
        </p:grpSpPr>
        <p:sp>
          <p:nvSpPr>
            <p:cNvPr id="86" name="矩形 85"/>
            <p:cNvSpPr/>
            <p:nvPr/>
          </p:nvSpPr>
          <p:spPr>
            <a:xfrm>
              <a:off x="9642239" y="1819579"/>
              <a:ext cx="1209287" cy="445954"/>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黑体" panose="02010609060101010101" pitchFamily="49" charset="-122"/>
                <a:ea typeface="黑体" panose="02010609060101010101" pitchFamily="49" charset="-122"/>
              </a:endParaRPr>
            </a:p>
          </p:txBody>
        </p:sp>
        <p:sp>
          <p:nvSpPr>
            <p:cNvPr id="87" name="文本框 31"/>
            <p:cNvSpPr txBox="1">
              <a:spLocks noChangeArrowheads="1"/>
            </p:cNvSpPr>
            <p:nvPr/>
          </p:nvSpPr>
          <p:spPr bwMode="auto">
            <a:xfrm>
              <a:off x="9894571" y="1805296"/>
              <a:ext cx="668365" cy="49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华文细黑" panose="02010600040101010101" pitchFamily="2" charset="-122"/>
                  <a:ea typeface="华文细黑" panose="02010600040101010101" pitchFamily="2" charset="-122"/>
                </a:defRPr>
              </a:lvl1pPr>
              <a:lvl2pPr>
                <a:defRPr sz="1200">
                  <a:solidFill>
                    <a:schemeClr val="tx1"/>
                  </a:solidFill>
                  <a:latin typeface="华文细黑" panose="02010600040101010101" pitchFamily="2" charset="-122"/>
                  <a:ea typeface="华文细黑" panose="02010600040101010101" pitchFamily="2" charset="-122"/>
                </a:defRPr>
              </a:lvl2pPr>
              <a:lvl3pPr>
                <a:defRPr sz="1200">
                  <a:solidFill>
                    <a:schemeClr val="tx1"/>
                  </a:solidFill>
                  <a:latin typeface="华文细黑" panose="02010600040101010101" pitchFamily="2" charset="-122"/>
                  <a:ea typeface="华文细黑" panose="02010600040101010101" pitchFamily="2" charset="-122"/>
                </a:defRPr>
              </a:lvl3pPr>
              <a:lvl4pPr>
                <a:defRPr sz="1200">
                  <a:solidFill>
                    <a:schemeClr val="tx1"/>
                  </a:solidFill>
                  <a:latin typeface="华文细黑" panose="02010600040101010101" pitchFamily="2" charset="-122"/>
                  <a:ea typeface="华文细黑" panose="02010600040101010101" pitchFamily="2" charset="-122"/>
                </a:defRPr>
              </a:lvl4pPr>
              <a:lvl5pPr>
                <a:defRPr sz="1200">
                  <a:solidFill>
                    <a:schemeClr val="tx1"/>
                  </a:solidFill>
                  <a:latin typeface="华文细黑" panose="02010600040101010101" pitchFamily="2" charset="-122"/>
                  <a:ea typeface="华文细黑" panose="02010600040101010101" pitchFamily="2" charset="-122"/>
                </a:defRPr>
              </a:lvl5pPr>
              <a:lvl6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6pPr>
              <a:lvl7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7pPr>
              <a:lvl8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8pPr>
              <a:lvl9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9pPr>
            </a:lstStyle>
            <a:p>
              <a:pPr eaLnBrk="1" hangingPunct="1">
                <a:buFont typeface="Arial" panose="020B0604020202020204" pitchFamily="34" charset="0"/>
                <a:buNone/>
              </a:pPr>
              <a:r>
                <a:rPr lang="zh-CN" altLang="en-US" sz="2000" dirty="0">
                  <a:solidFill>
                    <a:srgbClr val="FFFFFF"/>
                  </a:solidFill>
                  <a:latin typeface="黑体" panose="02010609060101010101" pitchFamily="49" charset="-122"/>
                  <a:ea typeface="黑体" panose="02010609060101010101" pitchFamily="49" charset="-122"/>
                </a:rPr>
                <a:t>工艺</a:t>
              </a:r>
            </a:p>
          </p:txBody>
        </p:sp>
        <p:pic>
          <p:nvPicPr>
            <p:cNvPr id="88" name="图片 3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42239" y="434106"/>
              <a:ext cx="1199932" cy="139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9" name="组合 46"/>
          <p:cNvGrpSpPr>
            <a:grpSpLocks/>
          </p:cNvGrpSpPr>
          <p:nvPr/>
        </p:nvGrpSpPr>
        <p:grpSpPr bwMode="auto">
          <a:xfrm>
            <a:off x="1921363" y="1933735"/>
            <a:ext cx="1143444" cy="1406470"/>
            <a:chOff x="4000500" y="434483"/>
            <a:chExt cx="1211515" cy="1915954"/>
          </a:xfrm>
        </p:grpSpPr>
        <p:sp>
          <p:nvSpPr>
            <p:cNvPr id="90" name="矩形 89"/>
            <p:cNvSpPr/>
            <p:nvPr/>
          </p:nvSpPr>
          <p:spPr>
            <a:xfrm>
              <a:off x="4003676" y="1819671"/>
              <a:ext cx="1208339" cy="445862"/>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黑体" panose="02010609060101010101" pitchFamily="49" charset="-122"/>
                <a:ea typeface="黑体" panose="02010609060101010101" pitchFamily="49" charset="-122"/>
              </a:endParaRPr>
            </a:p>
          </p:txBody>
        </p:sp>
        <p:sp>
          <p:nvSpPr>
            <p:cNvPr id="91" name="文本框 48"/>
            <p:cNvSpPr txBox="1">
              <a:spLocks noChangeArrowheads="1"/>
            </p:cNvSpPr>
            <p:nvPr/>
          </p:nvSpPr>
          <p:spPr bwMode="auto">
            <a:xfrm>
              <a:off x="4256140" y="1805390"/>
              <a:ext cx="739158" cy="54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华文细黑" panose="02010600040101010101" pitchFamily="2" charset="-122"/>
                  <a:ea typeface="华文细黑" panose="02010600040101010101" pitchFamily="2" charset="-122"/>
                </a:defRPr>
              </a:lvl1pPr>
              <a:lvl2pPr>
                <a:defRPr sz="1200">
                  <a:solidFill>
                    <a:schemeClr val="tx1"/>
                  </a:solidFill>
                  <a:latin typeface="华文细黑" panose="02010600040101010101" pitchFamily="2" charset="-122"/>
                  <a:ea typeface="华文细黑" panose="02010600040101010101" pitchFamily="2" charset="-122"/>
                </a:defRPr>
              </a:lvl2pPr>
              <a:lvl3pPr>
                <a:defRPr sz="1200">
                  <a:solidFill>
                    <a:schemeClr val="tx1"/>
                  </a:solidFill>
                  <a:latin typeface="华文细黑" panose="02010600040101010101" pitchFamily="2" charset="-122"/>
                  <a:ea typeface="华文细黑" panose="02010600040101010101" pitchFamily="2" charset="-122"/>
                </a:defRPr>
              </a:lvl3pPr>
              <a:lvl4pPr>
                <a:defRPr sz="1200">
                  <a:solidFill>
                    <a:schemeClr val="tx1"/>
                  </a:solidFill>
                  <a:latin typeface="华文细黑" panose="02010600040101010101" pitchFamily="2" charset="-122"/>
                  <a:ea typeface="华文细黑" panose="02010600040101010101" pitchFamily="2" charset="-122"/>
                </a:defRPr>
              </a:lvl4pPr>
              <a:lvl5pPr>
                <a:defRPr sz="1200">
                  <a:solidFill>
                    <a:schemeClr val="tx1"/>
                  </a:solidFill>
                  <a:latin typeface="华文细黑" panose="02010600040101010101" pitchFamily="2" charset="-122"/>
                  <a:ea typeface="华文细黑" panose="02010600040101010101" pitchFamily="2" charset="-122"/>
                </a:defRPr>
              </a:lvl5pPr>
              <a:lvl6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6pPr>
              <a:lvl7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7pPr>
              <a:lvl8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8pPr>
              <a:lvl9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9pPr>
            </a:lstStyle>
            <a:p>
              <a:pPr eaLnBrk="1" hangingPunct="1">
                <a:buFont typeface="Arial" panose="020B0604020202020204" pitchFamily="34" charset="0"/>
                <a:buNone/>
              </a:pPr>
              <a:r>
                <a:rPr lang="zh-CN" altLang="en-US" sz="2000" dirty="0">
                  <a:solidFill>
                    <a:srgbClr val="FFFFFF"/>
                  </a:solidFill>
                  <a:latin typeface="黑体" panose="02010609060101010101" pitchFamily="49" charset="-122"/>
                  <a:ea typeface="黑体" panose="02010609060101010101" pitchFamily="49" charset="-122"/>
                </a:rPr>
                <a:t>烟气</a:t>
              </a:r>
            </a:p>
          </p:txBody>
        </p:sp>
        <p:pic>
          <p:nvPicPr>
            <p:cNvPr id="92" name="图片 4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00500" y="434483"/>
              <a:ext cx="1208228" cy="1398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3" name="组合 54"/>
          <p:cNvGrpSpPr>
            <a:grpSpLocks/>
          </p:cNvGrpSpPr>
          <p:nvPr/>
        </p:nvGrpSpPr>
        <p:grpSpPr bwMode="auto">
          <a:xfrm>
            <a:off x="4673360" y="1939660"/>
            <a:ext cx="1088592" cy="1478830"/>
            <a:chOff x="1499615" y="1316735"/>
            <a:chExt cx="1214233" cy="1883348"/>
          </a:xfrm>
        </p:grpSpPr>
        <p:sp>
          <p:nvSpPr>
            <p:cNvPr id="94" name="矩形 93"/>
            <p:cNvSpPr/>
            <p:nvPr/>
          </p:nvSpPr>
          <p:spPr>
            <a:xfrm>
              <a:off x="1501202" y="2704805"/>
              <a:ext cx="1209472" cy="445768"/>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黑体" panose="02010609060101010101" pitchFamily="49" charset="-122"/>
                <a:ea typeface="黑体" panose="02010609060101010101" pitchFamily="49" charset="-122"/>
              </a:endParaRPr>
            </a:p>
          </p:txBody>
        </p:sp>
        <p:sp>
          <p:nvSpPr>
            <p:cNvPr id="95" name="文本框 56"/>
            <p:cNvSpPr txBox="1">
              <a:spLocks noChangeArrowheads="1"/>
            </p:cNvSpPr>
            <p:nvPr/>
          </p:nvSpPr>
          <p:spPr bwMode="auto">
            <a:xfrm>
              <a:off x="1758334" y="2690527"/>
              <a:ext cx="778144" cy="50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华文细黑" panose="02010600040101010101" pitchFamily="2" charset="-122"/>
                  <a:ea typeface="华文细黑" panose="02010600040101010101" pitchFamily="2" charset="-122"/>
                </a:defRPr>
              </a:lvl1pPr>
              <a:lvl2pPr>
                <a:defRPr sz="1200">
                  <a:solidFill>
                    <a:schemeClr val="tx1"/>
                  </a:solidFill>
                  <a:latin typeface="华文细黑" panose="02010600040101010101" pitchFamily="2" charset="-122"/>
                  <a:ea typeface="华文细黑" panose="02010600040101010101" pitchFamily="2" charset="-122"/>
                </a:defRPr>
              </a:lvl2pPr>
              <a:lvl3pPr>
                <a:defRPr sz="1200">
                  <a:solidFill>
                    <a:schemeClr val="tx1"/>
                  </a:solidFill>
                  <a:latin typeface="华文细黑" panose="02010600040101010101" pitchFamily="2" charset="-122"/>
                  <a:ea typeface="华文细黑" panose="02010600040101010101" pitchFamily="2" charset="-122"/>
                </a:defRPr>
              </a:lvl3pPr>
              <a:lvl4pPr>
                <a:defRPr sz="1200">
                  <a:solidFill>
                    <a:schemeClr val="tx1"/>
                  </a:solidFill>
                  <a:latin typeface="华文细黑" panose="02010600040101010101" pitchFamily="2" charset="-122"/>
                  <a:ea typeface="华文细黑" panose="02010600040101010101" pitchFamily="2" charset="-122"/>
                </a:defRPr>
              </a:lvl4pPr>
              <a:lvl5pPr>
                <a:defRPr sz="1200">
                  <a:solidFill>
                    <a:schemeClr val="tx1"/>
                  </a:solidFill>
                  <a:latin typeface="华文细黑" panose="02010600040101010101" pitchFamily="2" charset="-122"/>
                  <a:ea typeface="华文细黑" panose="02010600040101010101" pitchFamily="2" charset="-122"/>
                </a:defRPr>
              </a:lvl5pPr>
              <a:lvl6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6pPr>
              <a:lvl7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7pPr>
              <a:lvl8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8pPr>
              <a:lvl9pPr fontAlgn="base">
                <a:spcBef>
                  <a:spcPct val="0"/>
                </a:spcBef>
                <a:spcAft>
                  <a:spcPct val="0"/>
                </a:spcAft>
                <a:buFont typeface="Arial" panose="020B0604020202020204" pitchFamily="34" charset="0"/>
                <a:defRPr sz="1200">
                  <a:solidFill>
                    <a:schemeClr val="tx1"/>
                  </a:solidFill>
                  <a:latin typeface="华文细黑" panose="02010600040101010101" pitchFamily="2" charset="-122"/>
                  <a:ea typeface="华文细黑" panose="02010600040101010101" pitchFamily="2" charset="-122"/>
                </a:defRPr>
              </a:lvl9pPr>
            </a:lstStyle>
            <a:p>
              <a:pPr eaLnBrk="1" hangingPunct="1">
                <a:buFont typeface="Arial" panose="020B0604020202020204" pitchFamily="34" charset="0"/>
                <a:buNone/>
              </a:pPr>
              <a:r>
                <a:rPr lang="zh-CN" altLang="en-US" sz="2000" dirty="0">
                  <a:solidFill>
                    <a:srgbClr val="FFFFFF"/>
                  </a:solidFill>
                  <a:latin typeface="黑体" panose="02010609060101010101" pitchFamily="49" charset="-122"/>
                  <a:ea typeface="黑体" panose="02010609060101010101" pitchFamily="49" charset="-122"/>
                </a:rPr>
                <a:t>浓度</a:t>
              </a:r>
            </a:p>
          </p:txBody>
        </p:sp>
        <p:pic>
          <p:nvPicPr>
            <p:cNvPr id="96" name="图片 5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99615" y="1316735"/>
              <a:ext cx="1214233" cy="138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Rectangle 78"/>
          <p:cNvSpPr>
            <a:spLocks noChangeArrowheads="1"/>
          </p:cNvSpPr>
          <p:nvPr/>
        </p:nvSpPr>
        <p:spPr bwMode="auto">
          <a:xfrm>
            <a:off x="1710650" y="3524571"/>
            <a:ext cx="1252208" cy="839964"/>
          </a:xfrm>
          <a:prstGeom prst="rect">
            <a:avLst/>
          </a:prstGeom>
          <a:solidFill>
            <a:srgbClr val="C0504D"/>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defRPr/>
            </a:pPr>
            <a:r>
              <a:rPr lang="zh-CN" altLang="en-US" b="1" kern="0" dirty="0">
                <a:solidFill>
                  <a:prstClr val="white"/>
                </a:solidFill>
                <a:latin typeface="黑体" panose="02010609060101010101" pitchFamily="49" charset="-122"/>
                <a:ea typeface="黑体" panose="02010609060101010101" pitchFamily="49" charset="-122"/>
              </a:rPr>
              <a:t>预处理技术</a:t>
            </a:r>
            <a:endParaRPr lang="zh-CN" altLang="en-US" kern="0" dirty="0">
              <a:solidFill>
                <a:prstClr val="white"/>
              </a:solidFill>
              <a:latin typeface="黑体" panose="02010609060101010101" pitchFamily="49" charset="-122"/>
              <a:ea typeface="黑体" panose="02010609060101010101" pitchFamily="49" charset="-122"/>
              <a:cs typeface="Segoe UI" panose="020B0502040204020203" pitchFamily="34" charset="0"/>
            </a:endParaRPr>
          </a:p>
        </p:txBody>
      </p:sp>
      <p:sp>
        <p:nvSpPr>
          <p:cNvPr id="101" name="Rectangle 78"/>
          <p:cNvSpPr>
            <a:spLocks noChangeArrowheads="1"/>
          </p:cNvSpPr>
          <p:nvPr/>
        </p:nvSpPr>
        <p:spPr bwMode="auto">
          <a:xfrm>
            <a:off x="3040883" y="3524572"/>
            <a:ext cx="1332798" cy="765964"/>
          </a:xfrm>
          <a:prstGeom prst="rect">
            <a:avLst/>
          </a:prstGeom>
          <a:solidFill>
            <a:srgbClr val="C0504D"/>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defRPr/>
            </a:pPr>
            <a:r>
              <a:rPr lang="zh-CN" altLang="en-US" b="1" kern="0" dirty="0">
                <a:solidFill>
                  <a:prstClr val="white"/>
                </a:solidFill>
                <a:latin typeface="黑体" panose="02010609060101010101" pitchFamily="49" charset="-122"/>
                <a:ea typeface="黑体" panose="02010609060101010101" pitchFamily="49" charset="-122"/>
              </a:rPr>
              <a:t>筛查技术</a:t>
            </a:r>
          </a:p>
        </p:txBody>
      </p:sp>
      <p:sp>
        <p:nvSpPr>
          <p:cNvPr id="102" name="Rectangle 78"/>
          <p:cNvSpPr>
            <a:spLocks noChangeArrowheads="1"/>
          </p:cNvSpPr>
          <p:nvPr/>
        </p:nvSpPr>
        <p:spPr bwMode="auto">
          <a:xfrm>
            <a:off x="4440357" y="3494502"/>
            <a:ext cx="1356969" cy="839964"/>
          </a:xfrm>
          <a:prstGeom prst="rect">
            <a:avLst/>
          </a:prstGeom>
          <a:solidFill>
            <a:srgbClr val="C0504D"/>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defRPr/>
            </a:pPr>
            <a:r>
              <a:rPr lang="zh-CN" altLang="en-US" b="1" kern="0" dirty="0" smtClean="0">
                <a:solidFill>
                  <a:prstClr val="white"/>
                </a:solidFill>
                <a:latin typeface="黑体" panose="02010609060101010101" pitchFamily="49" charset="-122"/>
                <a:ea typeface="黑体" panose="02010609060101010101" pitchFamily="49" charset="-122"/>
              </a:rPr>
              <a:t>燃爆特性</a:t>
            </a:r>
            <a:endParaRPr lang="zh-CN" altLang="en-US" b="1" kern="0" dirty="0">
              <a:solidFill>
                <a:prstClr val="white"/>
              </a:solidFill>
              <a:latin typeface="黑体" panose="02010609060101010101" pitchFamily="49" charset="-122"/>
              <a:ea typeface="黑体" panose="02010609060101010101" pitchFamily="49" charset="-122"/>
            </a:endParaRPr>
          </a:p>
        </p:txBody>
      </p:sp>
      <p:sp>
        <p:nvSpPr>
          <p:cNvPr id="103" name="圆角矩形 102"/>
          <p:cNvSpPr/>
          <p:nvPr/>
        </p:nvSpPr>
        <p:spPr bwMode="auto">
          <a:xfrm>
            <a:off x="1719813" y="3509603"/>
            <a:ext cx="4084261" cy="940876"/>
          </a:xfrm>
          <a:prstGeom prst="roundRect">
            <a:avLst>
              <a:gd name="adj" fmla="val 6053"/>
            </a:avLst>
          </a:prstGeom>
          <a:noFill/>
          <a:ln w="25400" cap="flat" cmpd="sng" algn="ctr">
            <a:solidFill>
              <a:schemeClr val="accent1">
                <a:lumMod val="65000"/>
              </a:schemeClr>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1" hangingPunct="1">
              <a:buFont typeface="Arial" pitchFamily="34" charset="0"/>
              <a:buNone/>
            </a:pPr>
            <a:endParaRPr lang="zh-CN" altLang="en-US">
              <a:solidFill>
                <a:srgbClr val="024C89"/>
              </a:solidFill>
              <a:latin typeface="Arial" pitchFamily="34" charset="0"/>
            </a:endParaRPr>
          </a:p>
        </p:txBody>
      </p:sp>
      <p:sp>
        <p:nvSpPr>
          <p:cNvPr id="104" name="Freeform 3"/>
          <p:cNvSpPr/>
          <p:nvPr/>
        </p:nvSpPr>
        <p:spPr bwMode="gray">
          <a:xfrm flipV="1">
            <a:off x="1540398" y="4458695"/>
            <a:ext cx="4257723" cy="217506"/>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16" h="2256">
                <a:moveTo>
                  <a:pt x="0" y="2240"/>
                </a:moveTo>
                <a:cubicBezTo>
                  <a:pt x="276" y="2109"/>
                  <a:pt x="1182" y="1474"/>
                  <a:pt x="1122" y="702"/>
                </a:cubicBezTo>
                <a:lnTo>
                  <a:pt x="972" y="744"/>
                </a:lnTo>
                <a:cubicBezTo>
                  <a:pt x="988" y="702"/>
                  <a:pt x="1140" y="436"/>
                  <a:pt x="1140" y="438"/>
                </a:cubicBezTo>
                <a:lnTo>
                  <a:pt x="1422" y="642"/>
                </a:lnTo>
                <a:cubicBezTo>
                  <a:pt x="1422" y="642"/>
                  <a:pt x="1260" y="672"/>
                  <a:pt x="1272" y="672"/>
                </a:cubicBezTo>
                <a:cubicBezTo>
                  <a:pt x="1428" y="1008"/>
                  <a:pt x="1620" y="1350"/>
                  <a:pt x="1968" y="1284"/>
                </a:cubicBezTo>
                <a:cubicBezTo>
                  <a:pt x="2316" y="1218"/>
                  <a:pt x="2460" y="576"/>
                  <a:pt x="2466" y="318"/>
                </a:cubicBezTo>
                <a:lnTo>
                  <a:pt x="2280" y="318"/>
                </a:lnTo>
                <a:lnTo>
                  <a:pt x="2598" y="0"/>
                </a:lnTo>
                <a:lnTo>
                  <a:pt x="2898" y="330"/>
                </a:lnTo>
                <a:lnTo>
                  <a:pt x="2724" y="324"/>
                </a:lnTo>
                <a:cubicBezTo>
                  <a:pt x="2724" y="325"/>
                  <a:pt x="2760" y="1284"/>
                  <a:pt x="3210" y="1302"/>
                </a:cubicBezTo>
                <a:cubicBezTo>
                  <a:pt x="3660" y="1320"/>
                  <a:pt x="3816" y="912"/>
                  <a:pt x="3870" y="654"/>
                </a:cubicBezTo>
                <a:lnTo>
                  <a:pt x="3702" y="642"/>
                </a:lnTo>
                <a:lnTo>
                  <a:pt x="3984" y="420"/>
                </a:lnTo>
                <a:lnTo>
                  <a:pt x="4182" y="678"/>
                </a:lnTo>
                <a:lnTo>
                  <a:pt x="4026" y="672"/>
                </a:lnTo>
                <a:cubicBezTo>
                  <a:pt x="4032" y="678"/>
                  <a:pt x="3960" y="1862"/>
                  <a:pt x="5016" y="2225"/>
                </a:cubicBezTo>
                <a:cubicBezTo>
                  <a:pt x="3438" y="2232"/>
                  <a:pt x="1092" y="2256"/>
                  <a:pt x="0" y="2240"/>
                </a:cubicBezTo>
                <a:close/>
              </a:path>
            </a:pathLst>
          </a:custGeom>
          <a:gradFill rotWithShape="1">
            <a:gsLst>
              <a:gs pos="0">
                <a:srgbClr val="C0C0C0"/>
              </a:gs>
              <a:gs pos="100000">
                <a:sysClr val="window" lastClr="FFFFFF"/>
              </a:gs>
            </a:gsLst>
            <a:lin ang="5400000" scaled="1"/>
          </a:gradFill>
          <a:ln>
            <a:noFill/>
          </a:ln>
        </p:spPr>
        <p:txBody>
          <a:bodyPr wrap="none" anchor="ctr"/>
          <a:lstStyle/>
          <a:p>
            <a:pPr fontAlgn="auto">
              <a:spcBef>
                <a:spcPts val="0"/>
              </a:spcBef>
              <a:spcAft>
                <a:spcPts val="0"/>
              </a:spcAft>
              <a:defRPr/>
            </a:pPr>
            <a:endParaRPr lang="zh-CN" altLang="en-US" kern="0">
              <a:solidFill>
                <a:prstClr val="black"/>
              </a:solidFill>
              <a:latin typeface="黑体" panose="02010609060101010101" pitchFamily="49" charset="-122"/>
              <a:ea typeface="黑体" panose="02010609060101010101" pitchFamily="49" charset="-122"/>
            </a:endParaRPr>
          </a:p>
        </p:txBody>
      </p:sp>
      <p:sp>
        <p:nvSpPr>
          <p:cNvPr id="109" name="Rectangle 78"/>
          <p:cNvSpPr>
            <a:spLocks noChangeArrowheads="1"/>
          </p:cNvSpPr>
          <p:nvPr/>
        </p:nvSpPr>
        <p:spPr bwMode="auto">
          <a:xfrm>
            <a:off x="6024545" y="3552397"/>
            <a:ext cx="1252208" cy="839964"/>
          </a:xfrm>
          <a:prstGeom prst="rect">
            <a:avLst/>
          </a:prstGeom>
          <a:solidFill>
            <a:srgbClr val="C0504D"/>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defRPr/>
            </a:pPr>
            <a:r>
              <a:rPr lang="zh-CN" altLang="en-US" b="1" kern="0" dirty="0" smtClean="0">
                <a:solidFill>
                  <a:prstClr val="white"/>
                </a:solidFill>
                <a:latin typeface="黑体" panose="02010609060101010101" pitchFamily="49" charset="-122"/>
                <a:ea typeface="黑体" panose="02010609060101010101" pitchFamily="49" charset="-122"/>
              </a:rPr>
              <a:t>工艺条件</a:t>
            </a:r>
            <a:endParaRPr lang="zh-CN" altLang="en-US" b="1" kern="0" dirty="0">
              <a:solidFill>
                <a:prstClr val="white"/>
              </a:solidFill>
              <a:latin typeface="黑体" panose="02010609060101010101" pitchFamily="49" charset="-122"/>
              <a:ea typeface="黑体" panose="02010609060101010101" pitchFamily="49" charset="-122"/>
            </a:endParaRPr>
          </a:p>
        </p:txBody>
      </p:sp>
      <p:sp>
        <p:nvSpPr>
          <p:cNvPr id="110" name="Rectangle 78"/>
          <p:cNvSpPr>
            <a:spLocks noChangeArrowheads="1"/>
          </p:cNvSpPr>
          <p:nvPr/>
        </p:nvSpPr>
        <p:spPr bwMode="auto">
          <a:xfrm>
            <a:off x="7354778" y="3552398"/>
            <a:ext cx="1332798" cy="765964"/>
          </a:xfrm>
          <a:prstGeom prst="rect">
            <a:avLst/>
          </a:prstGeom>
          <a:solidFill>
            <a:srgbClr val="C0504D"/>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defRPr/>
            </a:pPr>
            <a:r>
              <a:rPr lang="zh-CN" altLang="en-US" b="1" kern="0" dirty="0" smtClean="0">
                <a:solidFill>
                  <a:prstClr val="white"/>
                </a:solidFill>
                <a:latin typeface="黑体" panose="02010609060101010101" pitchFamily="49" charset="-122"/>
                <a:ea typeface="黑体" panose="02010609060101010101" pitchFamily="49" charset="-122"/>
              </a:rPr>
              <a:t>设备型式</a:t>
            </a:r>
            <a:endParaRPr lang="zh-CN" altLang="en-US" b="1" kern="0" dirty="0">
              <a:solidFill>
                <a:prstClr val="white"/>
              </a:solidFill>
              <a:latin typeface="黑体" panose="02010609060101010101" pitchFamily="49" charset="-122"/>
              <a:ea typeface="黑体" panose="02010609060101010101" pitchFamily="49" charset="-122"/>
            </a:endParaRPr>
          </a:p>
        </p:txBody>
      </p:sp>
      <p:sp>
        <p:nvSpPr>
          <p:cNvPr id="111" name="Rectangle 78"/>
          <p:cNvSpPr>
            <a:spLocks noChangeArrowheads="1"/>
          </p:cNvSpPr>
          <p:nvPr/>
        </p:nvSpPr>
        <p:spPr bwMode="auto">
          <a:xfrm>
            <a:off x="8761000" y="3537428"/>
            <a:ext cx="1356969" cy="839964"/>
          </a:xfrm>
          <a:prstGeom prst="rect">
            <a:avLst/>
          </a:prstGeom>
          <a:solidFill>
            <a:srgbClr val="C0504D"/>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defRPr/>
            </a:pPr>
            <a:r>
              <a:rPr lang="zh-CN" altLang="en-US" b="1" kern="0" dirty="0">
                <a:solidFill>
                  <a:prstClr val="white"/>
                </a:solidFill>
                <a:latin typeface="黑体" panose="02010609060101010101" pitchFamily="49" charset="-122"/>
                <a:ea typeface="黑体" panose="02010609060101010101" pitchFamily="49" charset="-122"/>
              </a:rPr>
              <a:t>材料筛选</a:t>
            </a:r>
          </a:p>
        </p:txBody>
      </p:sp>
      <p:sp>
        <p:nvSpPr>
          <p:cNvPr id="112" name="圆角矩形 111"/>
          <p:cNvSpPr/>
          <p:nvPr/>
        </p:nvSpPr>
        <p:spPr bwMode="auto">
          <a:xfrm>
            <a:off x="6033708" y="3537429"/>
            <a:ext cx="4144373" cy="872578"/>
          </a:xfrm>
          <a:prstGeom prst="roundRect">
            <a:avLst>
              <a:gd name="adj" fmla="val 6053"/>
            </a:avLst>
          </a:prstGeom>
          <a:noFill/>
          <a:ln w="25400" cap="flat" cmpd="sng" algn="ctr">
            <a:solidFill>
              <a:schemeClr val="accent1">
                <a:lumMod val="65000"/>
              </a:schemeClr>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1" hangingPunct="1">
              <a:buFont typeface="Arial" pitchFamily="34" charset="0"/>
              <a:buNone/>
            </a:pPr>
            <a:endParaRPr lang="zh-CN" altLang="en-US">
              <a:solidFill>
                <a:srgbClr val="024C89"/>
              </a:solidFill>
              <a:latin typeface="Arial" pitchFamily="34" charset="0"/>
            </a:endParaRPr>
          </a:p>
        </p:txBody>
      </p:sp>
      <p:sp>
        <p:nvSpPr>
          <p:cNvPr id="113" name="Freeform 3"/>
          <p:cNvSpPr/>
          <p:nvPr/>
        </p:nvSpPr>
        <p:spPr bwMode="gray">
          <a:xfrm flipV="1">
            <a:off x="6317583" y="4430620"/>
            <a:ext cx="4257723" cy="217506"/>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16" h="2256">
                <a:moveTo>
                  <a:pt x="0" y="2240"/>
                </a:moveTo>
                <a:cubicBezTo>
                  <a:pt x="276" y="2109"/>
                  <a:pt x="1182" y="1474"/>
                  <a:pt x="1122" y="702"/>
                </a:cubicBezTo>
                <a:lnTo>
                  <a:pt x="972" y="744"/>
                </a:lnTo>
                <a:cubicBezTo>
                  <a:pt x="988" y="702"/>
                  <a:pt x="1140" y="436"/>
                  <a:pt x="1140" y="438"/>
                </a:cubicBezTo>
                <a:lnTo>
                  <a:pt x="1422" y="642"/>
                </a:lnTo>
                <a:cubicBezTo>
                  <a:pt x="1422" y="642"/>
                  <a:pt x="1260" y="672"/>
                  <a:pt x="1272" y="672"/>
                </a:cubicBezTo>
                <a:cubicBezTo>
                  <a:pt x="1428" y="1008"/>
                  <a:pt x="1620" y="1350"/>
                  <a:pt x="1968" y="1284"/>
                </a:cubicBezTo>
                <a:cubicBezTo>
                  <a:pt x="2316" y="1218"/>
                  <a:pt x="2460" y="576"/>
                  <a:pt x="2466" y="318"/>
                </a:cubicBezTo>
                <a:lnTo>
                  <a:pt x="2280" y="318"/>
                </a:lnTo>
                <a:lnTo>
                  <a:pt x="2598" y="0"/>
                </a:lnTo>
                <a:lnTo>
                  <a:pt x="2898" y="330"/>
                </a:lnTo>
                <a:lnTo>
                  <a:pt x="2724" y="324"/>
                </a:lnTo>
                <a:cubicBezTo>
                  <a:pt x="2724" y="325"/>
                  <a:pt x="2760" y="1284"/>
                  <a:pt x="3210" y="1302"/>
                </a:cubicBezTo>
                <a:cubicBezTo>
                  <a:pt x="3660" y="1320"/>
                  <a:pt x="3816" y="912"/>
                  <a:pt x="3870" y="654"/>
                </a:cubicBezTo>
                <a:lnTo>
                  <a:pt x="3702" y="642"/>
                </a:lnTo>
                <a:lnTo>
                  <a:pt x="3984" y="420"/>
                </a:lnTo>
                <a:lnTo>
                  <a:pt x="4182" y="678"/>
                </a:lnTo>
                <a:lnTo>
                  <a:pt x="4026" y="672"/>
                </a:lnTo>
                <a:cubicBezTo>
                  <a:pt x="4032" y="678"/>
                  <a:pt x="3960" y="1862"/>
                  <a:pt x="5016" y="2225"/>
                </a:cubicBezTo>
                <a:cubicBezTo>
                  <a:pt x="3438" y="2232"/>
                  <a:pt x="1092" y="2256"/>
                  <a:pt x="0" y="2240"/>
                </a:cubicBezTo>
                <a:close/>
              </a:path>
            </a:pathLst>
          </a:custGeom>
          <a:gradFill rotWithShape="1">
            <a:gsLst>
              <a:gs pos="0">
                <a:srgbClr val="C0C0C0"/>
              </a:gs>
              <a:gs pos="100000">
                <a:sysClr val="window" lastClr="FFFFFF"/>
              </a:gs>
            </a:gsLst>
            <a:lin ang="5400000" scaled="1"/>
          </a:gradFill>
          <a:ln>
            <a:noFill/>
          </a:ln>
        </p:spPr>
        <p:txBody>
          <a:bodyPr wrap="none" anchor="ctr"/>
          <a:lstStyle/>
          <a:p>
            <a:pPr fontAlgn="auto">
              <a:spcBef>
                <a:spcPts val="0"/>
              </a:spcBef>
              <a:spcAft>
                <a:spcPts val="0"/>
              </a:spcAft>
              <a:defRPr/>
            </a:pPr>
            <a:endParaRPr lang="zh-CN" altLang="en-US" kern="0">
              <a:solidFill>
                <a:prstClr val="black"/>
              </a:solidFill>
              <a:latin typeface="黑体" panose="02010609060101010101" pitchFamily="49" charset="-122"/>
              <a:ea typeface="黑体" panose="02010609060101010101" pitchFamily="49" charset="-122"/>
            </a:endParaRPr>
          </a:p>
        </p:txBody>
      </p:sp>
      <p:sp>
        <p:nvSpPr>
          <p:cNvPr id="120" name="Rectangle 78"/>
          <p:cNvSpPr>
            <a:spLocks noChangeArrowheads="1"/>
          </p:cNvSpPr>
          <p:nvPr/>
        </p:nvSpPr>
        <p:spPr bwMode="auto">
          <a:xfrm>
            <a:off x="2162639" y="4785207"/>
            <a:ext cx="8057476" cy="842337"/>
          </a:xfrm>
          <a:prstGeom prst="rect">
            <a:avLst/>
          </a:prstGeom>
          <a:solidFill>
            <a:srgbClr val="002060"/>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defRPr/>
            </a:pPr>
            <a:r>
              <a:rPr lang="zh-CN" altLang="en-US" sz="2400" b="1" kern="0" dirty="0">
                <a:solidFill>
                  <a:prstClr val="white"/>
                </a:solidFill>
                <a:latin typeface="黑体" panose="02010609060101010101" pitchFamily="49" charset="-122"/>
                <a:ea typeface="黑体" panose="02010609060101010101" pitchFamily="49" charset="-122"/>
              </a:rPr>
              <a:t>精准</a:t>
            </a:r>
            <a:r>
              <a:rPr lang="zh-CN" altLang="en-US" sz="2400" b="1" kern="0" dirty="0" smtClean="0">
                <a:solidFill>
                  <a:prstClr val="white"/>
                </a:solidFill>
                <a:latin typeface="黑体" panose="02010609060101010101" pitchFamily="49" charset="-122"/>
                <a:ea typeface="黑体" panose="02010609060101010101" pitchFamily="49" charset="-122"/>
              </a:rPr>
              <a:t>调控材料、智能工艺、智慧监管</a:t>
            </a:r>
            <a:endParaRPr lang="zh-CN" altLang="en-US" sz="2400" b="1" kern="0" dirty="0">
              <a:solidFill>
                <a:prstClr val="white"/>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24786230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title"/>
          </p:nvPr>
        </p:nvSpPr>
        <p:spPr>
          <a:xfrm>
            <a:off x="310137" y="120882"/>
            <a:ext cx="8229600" cy="709613"/>
          </a:xfrm>
        </p:spPr>
        <p:txBody>
          <a:bodyPr/>
          <a:lstStyle/>
          <a:p>
            <a:pPr eaLnBrk="1" hangingPunct="1"/>
            <a:r>
              <a:rPr lang="zh-CN" altLang="en-US" sz="3600" dirty="0"/>
              <a:t>总结与展望</a:t>
            </a:r>
          </a:p>
        </p:txBody>
      </p:sp>
      <p:sp>
        <p:nvSpPr>
          <p:cNvPr id="11270" name="幻灯片编号占位符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buNone/>
              <a:defRPr/>
            </a:pPr>
            <a:fld id="{821AF9DB-AFE8-474A-A99B-2B5FFB6F7E8E}" type="slidenum">
              <a:rPr lang="zh-CN" altLang="en-US" sz="1200">
                <a:solidFill>
                  <a:prstClr val="black"/>
                </a:solidFill>
                <a:cs typeface="+mn-cs"/>
              </a:rPr>
              <a:pPr>
                <a:spcBef>
                  <a:spcPct val="0"/>
                </a:spcBef>
                <a:buNone/>
                <a:defRPr/>
              </a:pPr>
              <a:t>133</a:t>
            </a:fld>
            <a:endParaRPr lang="en-US" altLang="zh-CN" sz="1200">
              <a:solidFill>
                <a:prstClr val="black"/>
              </a:solidFill>
              <a:cs typeface="+mn-cs"/>
            </a:endParaRPr>
          </a:p>
        </p:txBody>
      </p:sp>
      <p:grpSp>
        <p:nvGrpSpPr>
          <p:cNvPr id="44" name="组合 3"/>
          <p:cNvGrpSpPr/>
          <p:nvPr/>
        </p:nvGrpSpPr>
        <p:grpSpPr bwMode="auto">
          <a:xfrm>
            <a:off x="335360" y="1700808"/>
            <a:ext cx="10729389" cy="3597819"/>
            <a:chOff x="334963" y="1703388"/>
            <a:chExt cx="11591925" cy="4979987"/>
          </a:xfrm>
        </p:grpSpPr>
        <p:sp>
          <p:nvSpPr>
            <p:cNvPr id="45" name="圆角矩形 44"/>
            <p:cNvSpPr/>
            <p:nvPr/>
          </p:nvSpPr>
          <p:spPr>
            <a:xfrm>
              <a:off x="2736933" y="4068083"/>
              <a:ext cx="1136948" cy="1172256"/>
            </a:xfrm>
            <a:prstGeom prst="roundRect">
              <a:avLst/>
            </a:prstGeom>
            <a:solidFill>
              <a:srgbClr val="FFFF99"/>
            </a:solid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zh-CN" sz="1200" b="1" dirty="0">
                  <a:solidFill>
                    <a:srgbClr val="000000"/>
                  </a:solidFill>
                  <a:latin typeface="微软雅黑" panose="020B0503020204020204" pitchFamily="34" charset="-122"/>
                </a:rPr>
                <a:t>行业排污单位自行监测技术指南</a:t>
              </a:r>
            </a:p>
          </p:txBody>
        </p:sp>
        <p:sp>
          <p:nvSpPr>
            <p:cNvPr id="46" name="圆角矩形 45"/>
            <p:cNvSpPr/>
            <p:nvPr/>
          </p:nvSpPr>
          <p:spPr>
            <a:xfrm>
              <a:off x="4192946" y="4068083"/>
              <a:ext cx="1136948" cy="1172256"/>
            </a:xfrm>
            <a:prstGeom prst="roundRect">
              <a:avLst/>
            </a:prstGeom>
            <a:solidFill>
              <a:srgbClr val="FFFF99"/>
            </a:solid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zh-CN" sz="1200" b="1" dirty="0">
                  <a:solidFill>
                    <a:srgbClr val="000000"/>
                  </a:solidFill>
                  <a:latin typeface="微软雅黑" panose="020B0503020204020204" pitchFamily="34" charset="-122"/>
                </a:rPr>
                <a:t>行业排污许可</a:t>
              </a:r>
              <a:r>
                <a:rPr lang="zh-CN" altLang="en-US" sz="1200" b="1" dirty="0">
                  <a:solidFill>
                    <a:srgbClr val="000000"/>
                  </a:solidFill>
                  <a:latin typeface="微软雅黑" panose="020B0503020204020204" pitchFamily="34" charset="-122"/>
                </a:rPr>
                <a:t>证</a:t>
              </a:r>
              <a:r>
                <a:rPr lang="zh-CN" altLang="zh-CN" sz="1200" b="1" dirty="0">
                  <a:solidFill>
                    <a:srgbClr val="000000"/>
                  </a:solidFill>
                  <a:latin typeface="微软雅黑" panose="020B0503020204020204" pitchFamily="34" charset="-122"/>
                </a:rPr>
                <a:t>申请与核发技术规范</a:t>
              </a:r>
            </a:p>
          </p:txBody>
        </p:sp>
        <p:sp>
          <p:nvSpPr>
            <p:cNvPr id="47" name="圆角矩形 46"/>
            <p:cNvSpPr/>
            <p:nvPr/>
          </p:nvSpPr>
          <p:spPr>
            <a:xfrm>
              <a:off x="5648958" y="4068083"/>
              <a:ext cx="1136948" cy="1172256"/>
            </a:xfrm>
            <a:prstGeom prst="roundRect">
              <a:avLst/>
            </a:prstGeom>
            <a:solidFill>
              <a:srgbClr val="FFFF99"/>
            </a:solid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en-US" altLang="zh-CN" sz="1200" b="1" dirty="0">
                <a:solidFill>
                  <a:srgbClr val="000000"/>
                </a:solidFill>
                <a:latin typeface="微软雅黑" panose="020B0503020204020204" pitchFamily="34" charset="-122"/>
              </a:endParaRPr>
            </a:p>
            <a:p>
              <a:pPr algn="ctr" eaLnBrk="1" hangingPunct="1">
                <a:defRPr/>
              </a:pPr>
              <a:r>
                <a:rPr lang="zh-CN" altLang="zh-CN" sz="1200" b="1" dirty="0">
                  <a:solidFill>
                    <a:srgbClr val="000000"/>
                  </a:solidFill>
                  <a:latin typeface="微软雅黑" panose="020B0503020204020204" pitchFamily="34" charset="-122"/>
                  <a:cs typeface="Times New Roman" panose="02020603050405020304" pitchFamily="18" charset="0"/>
                </a:rPr>
                <a:t>行业污染防治可行技术指南</a:t>
              </a:r>
              <a:endParaRPr lang="zh-CN" altLang="zh-CN" sz="1200" b="1" dirty="0">
                <a:solidFill>
                  <a:srgbClr val="000000"/>
                </a:solidFill>
                <a:latin typeface="微软雅黑" panose="020B0503020204020204" pitchFamily="34" charset="-122"/>
                <a:ea typeface="宋体" panose="02010600030101010101" pitchFamily="2" charset="-122"/>
              </a:endParaRPr>
            </a:p>
            <a:p>
              <a:pPr algn="ctr" eaLnBrk="1" hangingPunct="1">
                <a:defRPr/>
              </a:pPr>
              <a:endParaRPr lang="zh-CN" altLang="zh-CN" sz="1200" b="1" dirty="0">
                <a:solidFill>
                  <a:srgbClr val="000000"/>
                </a:solidFill>
                <a:latin typeface="微软雅黑" panose="020B0503020204020204" pitchFamily="34" charset="-122"/>
                <a:ea typeface="宋体" panose="02010600030101010101" pitchFamily="2" charset="-122"/>
              </a:endParaRPr>
            </a:p>
          </p:txBody>
        </p:sp>
        <p:sp>
          <p:nvSpPr>
            <p:cNvPr id="48" name="圆角矩形 47"/>
            <p:cNvSpPr/>
            <p:nvPr/>
          </p:nvSpPr>
          <p:spPr>
            <a:xfrm>
              <a:off x="8742985" y="4052946"/>
              <a:ext cx="1199862" cy="1187393"/>
            </a:xfrm>
            <a:prstGeom prst="roundRect">
              <a:avLst/>
            </a:prstGeom>
            <a:solidFill>
              <a:srgbClr val="FFFF99"/>
            </a:solid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zh-CN" sz="1100" b="1" dirty="0">
                  <a:solidFill>
                    <a:srgbClr val="000000"/>
                  </a:solidFill>
                  <a:latin typeface="微软雅黑" panose="020B0503020204020204" pitchFamily="34" charset="-122"/>
                  <a:cs typeface="Times New Roman" panose="02020603050405020304" pitchFamily="18" charset="0"/>
                </a:rPr>
                <a:t>环境管理台账与排污许可证执行报告技术规范</a:t>
              </a:r>
              <a:endParaRPr lang="zh-CN" altLang="zh-CN" sz="1100" b="1" dirty="0">
                <a:solidFill>
                  <a:srgbClr val="000000"/>
                </a:solidFill>
                <a:latin typeface="微软雅黑" panose="020B0503020204020204" pitchFamily="34" charset="-122"/>
                <a:ea typeface="宋体" panose="02010600030101010101" pitchFamily="2" charset="-122"/>
              </a:endParaRPr>
            </a:p>
          </p:txBody>
        </p:sp>
        <p:sp>
          <p:nvSpPr>
            <p:cNvPr id="49" name="圆角矩形 48"/>
            <p:cNvSpPr/>
            <p:nvPr/>
          </p:nvSpPr>
          <p:spPr>
            <a:xfrm>
              <a:off x="4631098" y="2112079"/>
              <a:ext cx="1498703" cy="768611"/>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zh-CN" sz="1600" dirty="0">
                  <a:solidFill>
                    <a:srgbClr val="000000"/>
                  </a:solidFill>
                  <a:latin typeface="微软雅黑" panose="020B0503020204020204" pitchFamily="34" charset="-122"/>
                  <a:cs typeface="Times New Roman" panose="02020603050405020304" pitchFamily="18" charset="0"/>
                </a:rPr>
                <a:t>排污</a:t>
              </a:r>
              <a:endParaRPr lang="en-US" altLang="zh-CN" sz="1600" dirty="0">
                <a:solidFill>
                  <a:srgbClr val="000000"/>
                </a:solidFill>
                <a:latin typeface="微软雅黑" panose="020B0503020204020204" pitchFamily="34" charset="-122"/>
                <a:cs typeface="Times New Roman" panose="02020603050405020304" pitchFamily="18" charset="0"/>
              </a:endParaRPr>
            </a:p>
            <a:p>
              <a:pPr algn="ctr" eaLnBrk="1" hangingPunct="1">
                <a:defRPr/>
              </a:pPr>
              <a:r>
                <a:rPr lang="zh-CN" altLang="zh-CN" sz="1600" dirty="0">
                  <a:solidFill>
                    <a:srgbClr val="000000"/>
                  </a:solidFill>
                  <a:latin typeface="微软雅黑" panose="020B0503020204020204" pitchFamily="34" charset="-122"/>
                  <a:cs typeface="Times New Roman" panose="02020603050405020304" pitchFamily="18" charset="0"/>
                </a:rPr>
                <a:t>许可</a:t>
              </a:r>
              <a:endParaRPr lang="zh-CN" altLang="zh-CN" sz="1600" dirty="0">
                <a:solidFill>
                  <a:srgbClr val="000000"/>
                </a:solidFill>
                <a:latin typeface="微软雅黑" panose="020B0503020204020204" pitchFamily="34" charset="-122"/>
                <a:ea typeface="宋体" panose="02010600030101010101" pitchFamily="2" charset="-122"/>
              </a:endParaRPr>
            </a:p>
          </p:txBody>
        </p:sp>
        <p:sp>
          <p:nvSpPr>
            <p:cNvPr id="50" name="圆角矩形 49"/>
            <p:cNvSpPr/>
            <p:nvPr/>
          </p:nvSpPr>
          <p:spPr>
            <a:xfrm>
              <a:off x="10983176" y="4022672"/>
              <a:ext cx="941466" cy="10175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zh-CN" altLang="zh-CN" sz="1200" dirty="0">
                  <a:solidFill>
                    <a:schemeClr val="bg1"/>
                  </a:solidFill>
                  <a:latin typeface="微软雅黑" panose="020B0503020204020204" pitchFamily="34" charset="-122"/>
                  <a:cs typeface="Times New Roman" panose="02020603050405020304" pitchFamily="18" charset="0"/>
                </a:rPr>
                <a:t>环境</a:t>
              </a:r>
              <a:endParaRPr lang="en-US" altLang="zh-CN" sz="1200" dirty="0">
                <a:solidFill>
                  <a:schemeClr val="bg1"/>
                </a:solidFill>
                <a:latin typeface="微软雅黑" panose="020B0503020204020204" pitchFamily="34" charset="-122"/>
                <a:cs typeface="Times New Roman" panose="02020603050405020304" pitchFamily="18" charset="0"/>
              </a:endParaRPr>
            </a:p>
            <a:p>
              <a:pPr algn="ctr" eaLnBrk="1" hangingPunct="1">
                <a:defRPr/>
              </a:pPr>
              <a:r>
                <a:rPr lang="zh-CN" altLang="zh-CN" sz="1200" dirty="0">
                  <a:solidFill>
                    <a:schemeClr val="bg1"/>
                  </a:solidFill>
                  <a:latin typeface="微软雅黑" panose="020B0503020204020204" pitchFamily="34" charset="-122"/>
                  <a:cs typeface="Times New Roman" panose="02020603050405020304" pitchFamily="18" charset="0"/>
                </a:rPr>
                <a:t>统计</a:t>
              </a:r>
              <a:endParaRPr lang="zh-CN" altLang="zh-CN" sz="1200" dirty="0">
                <a:solidFill>
                  <a:schemeClr val="bg1"/>
                </a:solidFill>
                <a:latin typeface="微软雅黑" panose="020B0503020204020204" pitchFamily="34" charset="-122"/>
                <a:ea typeface="宋体" panose="02010600030101010101" pitchFamily="2" charset="-122"/>
              </a:endParaRPr>
            </a:p>
          </p:txBody>
        </p:sp>
        <p:sp>
          <p:nvSpPr>
            <p:cNvPr id="51" name="圆角矩形 50"/>
            <p:cNvSpPr/>
            <p:nvPr/>
          </p:nvSpPr>
          <p:spPr>
            <a:xfrm>
              <a:off x="334963" y="4039491"/>
              <a:ext cx="941464" cy="10175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zh-CN" altLang="zh-CN" sz="1200" dirty="0">
                  <a:solidFill>
                    <a:schemeClr val="bg1"/>
                  </a:solidFill>
                  <a:latin typeface="+mn-ea"/>
                  <a:cs typeface="Times New Roman" panose="02020603050405020304" pitchFamily="18" charset="0"/>
                </a:rPr>
                <a:t>环境</a:t>
              </a:r>
              <a:endParaRPr lang="en-US" altLang="zh-CN" sz="1200" dirty="0">
                <a:solidFill>
                  <a:schemeClr val="bg1"/>
                </a:solidFill>
                <a:latin typeface="+mn-ea"/>
                <a:cs typeface="Times New Roman" panose="02020603050405020304" pitchFamily="18" charset="0"/>
              </a:endParaRPr>
            </a:p>
            <a:p>
              <a:pPr algn="ctr" eaLnBrk="1" hangingPunct="1">
                <a:defRPr/>
              </a:pPr>
              <a:r>
                <a:rPr lang="zh-CN" altLang="en-US" sz="1200" dirty="0">
                  <a:solidFill>
                    <a:schemeClr val="bg1"/>
                  </a:solidFill>
                  <a:latin typeface="+mn-ea"/>
                </a:rPr>
                <a:t>影响评价</a:t>
              </a:r>
              <a:endParaRPr lang="zh-CN" altLang="zh-CN" sz="1200" dirty="0">
                <a:solidFill>
                  <a:schemeClr val="bg1"/>
                </a:solidFill>
                <a:latin typeface="+mn-ea"/>
              </a:endParaRPr>
            </a:p>
          </p:txBody>
        </p:sp>
        <p:sp>
          <p:nvSpPr>
            <p:cNvPr id="52" name="圆角矩形 51"/>
            <p:cNvSpPr/>
            <p:nvPr/>
          </p:nvSpPr>
          <p:spPr>
            <a:xfrm>
              <a:off x="10987670" y="2863871"/>
              <a:ext cx="939218" cy="101752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zh-CN" altLang="zh-CN" sz="1200" dirty="0">
                  <a:solidFill>
                    <a:schemeClr val="bg1"/>
                  </a:solidFill>
                  <a:latin typeface="微软雅黑" panose="020B0503020204020204" pitchFamily="34" charset="-122"/>
                  <a:cs typeface="Times New Roman" panose="02020603050405020304" pitchFamily="18" charset="0"/>
                </a:rPr>
                <a:t>环</a:t>
              </a:r>
              <a:r>
                <a:rPr lang="zh-CN" altLang="en-US" sz="1200" dirty="0">
                  <a:solidFill>
                    <a:schemeClr val="bg1"/>
                  </a:solidFill>
                  <a:latin typeface="微软雅黑" panose="020B0503020204020204" pitchFamily="34" charset="-122"/>
                  <a:cs typeface="Times New Roman" panose="02020603050405020304" pitchFamily="18" charset="0"/>
                </a:rPr>
                <a:t>境</a:t>
              </a:r>
              <a:endParaRPr lang="en-US" altLang="zh-CN" sz="1200" dirty="0">
                <a:solidFill>
                  <a:schemeClr val="bg1"/>
                </a:solidFill>
                <a:latin typeface="微软雅黑" panose="020B0503020204020204" pitchFamily="34" charset="-122"/>
                <a:cs typeface="Times New Roman" panose="02020603050405020304" pitchFamily="18" charset="0"/>
              </a:endParaRPr>
            </a:p>
            <a:p>
              <a:pPr algn="ctr" eaLnBrk="1" hangingPunct="1">
                <a:defRPr/>
              </a:pPr>
              <a:r>
                <a:rPr lang="zh-CN" altLang="en-US" sz="1200" dirty="0">
                  <a:solidFill>
                    <a:schemeClr val="bg1"/>
                  </a:solidFill>
                  <a:latin typeface="微软雅黑" panose="020B0503020204020204" pitchFamily="34" charset="-122"/>
                  <a:cs typeface="Times New Roman" panose="02020603050405020304" pitchFamily="18" charset="0"/>
                </a:rPr>
                <a:t>保护</a:t>
              </a:r>
              <a:endParaRPr lang="en-US" altLang="zh-CN" sz="1200" dirty="0">
                <a:solidFill>
                  <a:schemeClr val="bg1"/>
                </a:solidFill>
                <a:latin typeface="微软雅黑" panose="020B0503020204020204" pitchFamily="34" charset="-122"/>
                <a:cs typeface="Times New Roman" panose="02020603050405020304" pitchFamily="18" charset="0"/>
              </a:endParaRPr>
            </a:p>
            <a:p>
              <a:pPr algn="ctr" eaLnBrk="1" hangingPunct="1">
                <a:defRPr/>
              </a:pPr>
              <a:r>
                <a:rPr lang="zh-CN" altLang="en-US" sz="1200" dirty="0">
                  <a:solidFill>
                    <a:schemeClr val="bg1"/>
                  </a:solidFill>
                  <a:latin typeface="微软雅黑" panose="020B0503020204020204" pitchFamily="34" charset="-122"/>
                  <a:cs typeface="Times New Roman" panose="02020603050405020304" pitchFamily="18" charset="0"/>
                </a:rPr>
                <a:t>税</a:t>
              </a:r>
              <a:endParaRPr lang="zh-CN" altLang="zh-CN" sz="1200" dirty="0">
                <a:solidFill>
                  <a:schemeClr val="bg1"/>
                </a:solidFill>
                <a:latin typeface="微软雅黑" panose="020B0503020204020204" pitchFamily="34" charset="-122"/>
                <a:ea typeface="宋体" panose="02010600030101010101" pitchFamily="2" charset="-122"/>
              </a:endParaRPr>
            </a:p>
          </p:txBody>
        </p:sp>
        <p:sp>
          <p:nvSpPr>
            <p:cNvPr id="53" name="左箭头 115"/>
            <p:cNvSpPr/>
            <p:nvPr/>
          </p:nvSpPr>
          <p:spPr>
            <a:xfrm>
              <a:off x="4071611" y="2431633"/>
              <a:ext cx="528030" cy="10595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eaLnBrk="1" hangingPunct="1">
                <a:defRPr/>
              </a:pPr>
              <a:endParaRPr lang="zh-CN" altLang="en-US" sz="900">
                <a:latin typeface="微软雅黑" panose="020B0503020204020204" pitchFamily="34" charset="-122"/>
              </a:endParaRPr>
            </a:p>
          </p:txBody>
        </p:sp>
        <p:sp>
          <p:nvSpPr>
            <p:cNvPr id="54" name="左箭头 53"/>
            <p:cNvSpPr/>
            <p:nvPr/>
          </p:nvSpPr>
          <p:spPr>
            <a:xfrm flipH="1">
              <a:off x="6172494" y="2431633"/>
              <a:ext cx="624647" cy="10595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eaLnBrk="1" hangingPunct="1">
                <a:defRPr/>
              </a:pPr>
              <a:endParaRPr lang="zh-CN" altLang="en-US" sz="900">
                <a:latin typeface="微软雅黑" panose="020B0503020204020204" pitchFamily="34" charset="-122"/>
              </a:endParaRPr>
            </a:p>
          </p:txBody>
        </p:sp>
        <p:cxnSp>
          <p:nvCxnSpPr>
            <p:cNvPr id="55" name="直接连接符 54"/>
            <p:cNvCxnSpPr/>
            <p:nvPr/>
          </p:nvCxnSpPr>
          <p:spPr>
            <a:xfrm flipH="1">
              <a:off x="3339111" y="3800667"/>
              <a:ext cx="6212770"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56" name="直接箭头连接符 55"/>
            <p:cNvCxnSpPr/>
            <p:nvPr/>
          </p:nvCxnSpPr>
          <p:spPr>
            <a:xfrm>
              <a:off x="3339111" y="2771369"/>
              <a:ext cx="0" cy="129671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57" name="直接箭头连接符 56"/>
            <p:cNvCxnSpPr/>
            <p:nvPr/>
          </p:nvCxnSpPr>
          <p:spPr>
            <a:xfrm>
              <a:off x="4779396" y="3800667"/>
              <a:ext cx="0" cy="28759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58" name="直接箭头连接符 57"/>
            <p:cNvCxnSpPr/>
            <p:nvPr/>
          </p:nvCxnSpPr>
          <p:spPr>
            <a:xfrm>
              <a:off x="6219679" y="3800667"/>
              <a:ext cx="0" cy="28759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59" name="直接箭头连接符 58"/>
            <p:cNvCxnSpPr/>
            <p:nvPr/>
          </p:nvCxnSpPr>
          <p:spPr>
            <a:xfrm>
              <a:off x="7659964" y="3800667"/>
              <a:ext cx="0" cy="28759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60" name="直接连接符 59"/>
            <p:cNvCxnSpPr/>
            <p:nvPr/>
          </p:nvCxnSpPr>
          <p:spPr>
            <a:xfrm flipH="1">
              <a:off x="3619979" y="3585389"/>
              <a:ext cx="5419602" cy="3364"/>
            </a:xfrm>
            <a:prstGeom prst="line">
              <a:avLst/>
            </a:prstGeom>
            <a:ln>
              <a:solidFill>
                <a:srgbClr val="3399FF"/>
              </a:solidFill>
            </a:ln>
          </p:spPr>
          <p:style>
            <a:lnRef idx="2">
              <a:schemeClr val="accent6"/>
            </a:lnRef>
            <a:fillRef idx="0">
              <a:schemeClr val="accent6"/>
            </a:fillRef>
            <a:effectRef idx="1">
              <a:schemeClr val="accent6"/>
            </a:effectRef>
            <a:fontRef idx="minor">
              <a:schemeClr val="tx1"/>
            </a:fontRef>
          </p:style>
        </p:cxnSp>
        <p:cxnSp>
          <p:nvCxnSpPr>
            <p:cNvPr id="61" name="直接箭头连接符 60"/>
            <p:cNvCxnSpPr/>
            <p:nvPr/>
          </p:nvCxnSpPr>
          <p:spPr>
            <a:xfrm>
              <a:off x="9048568" y="3585389"/>
              <a:ext cx="0" cy="502877"/>
            </a:xfrm>
            <a:prstGeom prst="straightConnector1">
              <a:avLst/>
            </a:prstGeom>
            <a:ln>
              <a:solidFill>
                <a:srgbClr val="3399FF"/>
              </a:solidFill>
              <a:tailEnd type="triangle"/>
            </a:ln>
          </p:spPr>
          <p:style>
            <a:lnRef idx="2">
              <a:schemeClr val="accent6"/>
            </a:lnRef>
            <a:fillRef idx="0">
              <a:schemeClr val="accent6"/>
            </a:fillRef>
            <a:effectRef idx="1">
              <a:schemeClr val="accent6"/>
            </a:effectRef>
            <a:fontRef idx="minor">
              <a:schemeClr val="tx1"/>
            </a:fontRef>
          </p:style>
        </p:cxnSp>
        <p:cxnSp>
          <p:nvCxnSpPr>
            <p:cNvPr id="62" name="直接箭头连接符 61"/>
            <p:cNvCxnSpPr/>
            <p:nvPr/>
          </p:nvCxnSpPr>
          <p:spPr>
            <a:xfrm>
              <a:off x="7947571" y="3585389"/>
              <a:ext cx="0" cy="502877"/>
            </a:xfrm>
            <a:prstGeom prst="straightConnector1">
              <a:avLst/>
            </a:prstGeom>
            <a:ln>
              <a:solidFill>
                <a:srgbClr val="3399FF"/>
              </a:solidFill>
              <a:tailEnd type="triangle"/>
            </a:ln>
          </p:spPr>
          <p:style>
            <a:lnRef idx="2">
              <a:schemeClr val="accent6"/>
            </a:lnRef>
            <a:fillRef idx="0">
              <a:schemeClr val="accent6"/>
            </a:fillRef>
            <a:effectRef idx="1">
              <a:schemeClr val="accent6"/>
            </a:effectRef>
            <a:fontRef idx="minor">
              <a:schemeClr val="tx1"/>
            </a:fontRef>
          </p:style>
        </p:cxnSp>
        <p:cxnSp>
          <p:nvCxnSpPr>
            <p:cNvPr id="63" name="直接箭头连接符 62"/>
            <p:cNvCxnSpPr/>
            <p:nvPr/>
          </p:nvCxnSpPr>
          <p:spPr>
            <a:xfrm>
              <a:off x="6507286" y="3585389"/>
              <a:ext cx="0" cy="502877"/>
            </a:xfrm>
            <a:prstGeom prst="straightConnector1">
              <a:avLst/>
            </a:prstGeom>
            <a:solidFill>
              <a:srgbClr val="FFFF99"/>
            </a:solidFill>
          </p:spPr>
          <p:style>
            <a:lnRef idx="2">
              <a:schemeClr val="dk1"/>
            </a:lnRef>
            <a:fillRef idx="1">
              <a:schemeClr val="lt1"/>
            </a:fillRef>
            <a:effectRef idx="0">
              <a:schemeClr val="dk1"/>
            </a:effectRef>
            <a:fontRef idx="minor">
              <a:schemeClr val="dk1"/>
            </a:fontRef>
          </p:style>
        </p:cxnSp>
        <p:cxnSp>
          <p:nvCxnSpPr>
            <p:cNvPr id="64" name="直接箭头连接符 63"/>
            <p:cNvCxnSpPr/>
            <p:nvPr/>
          </p:nvCxnSpPr>
          <p:spPr>
            <a:xfrm>
              <a:off x="5067003" y="3585389"/>
              <a:ext cx="0" cy="501194"/>
            </a:xfrm>
            <a:prstGeom prst="straightConnector1">
              <a:avLst/>
            </a:prstGeom>
            <a:ln>
              <a:solidFill>
                <a:srgbClr val="3399FF"/>
              </a:solidFill>
              <a:tailEnd type="triangle"/>
            </a:ln>
          </p:spPr>
          <p:style>
            <a:lnRef idx="2">
              <a:schemeClr val="accent6"/>
            </a:lnRef>
            <a:fillRef idx="0">
              <a:schemeClr val="accent6"/>
            </a:fillRef>
            <a:effectRef idx="1">
              <a:schemeClr val="accent6"/>
            </a:effectRef>
            <a:fontRef idx="minor">
              <a:schemeClr val="tx1"/>
            </a:fontRef>
          </p:style>
        </p:cxnSp>
        <p:cxnSp>
          <p:nvCxnSpPr>
            <p:cNvPr id="65" name="直接箭头连接符 64"/>
            <p:cNvCxnSpPr/>
            <p:nvPr/>
          </p:nvCxnSpPr>
          <p:spPr>
            <a:xfrm>
              <a:off x="7543123" y="2727640"/>
              <a:ext cx="0" cy="829158"/>
            </a:xfrm>
            <a:prstGeom prst="straightConnector1">
              <a:avLst/>
            </a:prstGeom>
            <a:ln>
              <a:solidFill>
                <a:srgbClr val="3399FF"/>
              </a:solidFill>
              <a:tailEnd type="triangle"/>
            </a:ln>
          </p:spPr>
          <p:style>
            <a:lnRef idx="2">
              <a:schemeClr val="accent6"/>
            </a:lnRef>
            <a:fillRef idx="0">
              <a:schemeClr val="accent6"/>
            </a:fillRef>
            <a:effectRef idx="1">
              <a:schemeClr val="accent6"/>
            </a:effectRef>
            <a:fontRef idx="minor">
              <a:schemeClr val="tx1"/>
            </a:fontRef>
          </p:style>
        </p:cxnSp>
        <p:sp>
          <p:nvSpPr>
            <p:cNvPr id="66" name="圆角矩形 65"/>
            <p:cNvSpPr/>
            <p:nvPr/>
          </p:nvSpPr>
          <p:spPr>
            <a:xfrm>
              <a:off x="3339111" y="5480846"/>
              <a:ext cx="2703061" cy="481012"/>
            </a:xfrm>
            <a:prstGeom prst="roundRect">
              <a:avLst/>
            </a:prstGeom>
            <a:solidFill>
              <a:srgbClr val="00FFCC"/>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zh-CN" altLang="zh-CN" sz="1600" b="1">
                  <a:solidFill>
                    <a:schemeClr val="tx1"/>
                  </a:solidFill>
                  <a:latin typeface="微软雅黑" panose="020B0503020204020204" pitchFamily="34" charset="-122"/>
                  <a:cs typeface="Times New Roman" panose="02020603050405020304" pitchFamily="18" charset="0"/>
                </a:rPr>
                <a:t>排放标准</a:t>
              </a:r>
              <a:endParaRPr lang="zh-CN" altLang="zh-CN" sz="1600" b="1">
                <a:solidFill>
                  <a:schemeClr val="tx1"/>
                </a:solidFill>
                <a:latin typeface="微软雅黑" panose="020B0503020204020204" pitchFamily="34" charset="-122"/>
                <a:ea typeface="宋体" panose="02010600030101010101" pitchFamily="2" charset="-122"/>
              </a:endParaRPr>
            </a:p>
          </p:txBody>
        </p:sp>
        <p:cxnSp>
          <p:nvCxnSpPr>
            <p:cNvPr id="67" name="直接连接符 66"/>
            <p:cNvCxnSpPr/>
            <p:nvPr/>
          </p:nvCxnSpPr>
          <p:spPr>
            <a:xfrm flipH="1">
              <a:off x="1755024" y="6404186"/>
              <a:ext cx="4507347" cy="0"/>
            </a:xfrm>
            <a:prstGeom prst="line">
              <a:avLst/>
            </a:prstGeom>
            <a:ln w="19050">
              <a:solidFill>
                <a:schemeClr val="tx1"/>
              </a:solidFill>
              <a:prstDash val="sysDash"/>
            </a:ln>
          </p:spPr>
          <p:style>
            <a:lnRef idx="2">
              <a:schemeClr val="accent6"/>
            </a:lnRef>
            <a:fillRef idx="0">
              <a:schemeClr val="accent6"/>
            </a:fillRef>
            <a:effectRef idx="1">
              <a:schemeClr val="accent6"/>
            </a:effectRef>
            <a:fontRef idx="minor">
              <a:schemeClr val="tx1"/>
            </a:fontRef>
          </p:style>
        </p:cxnSp>
        <p:cxnSp>
          <p:nvCxnSpPr>
            <p:cNvPr id="68" name="直接连接符 67"/>
            <p:cNvCxnSpPr/>
            <p:nvPr/>
          </p:nvCxnSpPr>
          <p:spPr>
            <a:xfrm>
              <a:off x="6219679" y="5253794"/>
              <a:ext cx="0" cy="115039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9" name="直接箭头连接符 68"/>
            <p:cNvCxnSpPr>
              <a:stCxn id="45" idx="1"/>
            </p:cNvCxnSpPr>
            <p:nvPr/>
          </p:nvCxnSpPr>
          <p:spPr>
            <a:xfrm flipH="1">
              <a:off x="1294403" y="4655052"/>
              <a:ext cx="1442531" cy="5046"/>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0" name="直接箭头连接符 69"/>
            <p:cNvCxnSpPr/>
            <p:nvPr/>
          </p:nvCxnSpPr>
          <p:spPr>
            <a:xfrm flipH="1">
              <a:off x="1294403" y="4845103"/>
              <a:ext cx="480844" cy="1177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1795469" y="4856875"/>
              <a:ext cx="0" cy="154731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2" name="直接箭头连接符 71"/>
            <p:cNvCxnSpPr/>
            <p:nvPr/>
          </p:nvCxnSpPr>
          <p:spPr>
            <a:xfrm flipV="1">
              <a:off x="3597509" y="5240339"/>
              <a:ext cx="0" cy="215278"/>
            </a:xfrm>
            <a:prstGeom prst="straightConnector1">
              <a:avLst/>
            </a:prstGeom>
            <a:ln>
              <a:solidFill>
                <a:schemeClr val="tx1"/>
              </a:solidFill>
              <a:tailEnd type="triangle"/>
            </a:ln>
          </p:spPr>
          <p:style>
            <a:lnRef idx="2">
              <a:schemeClr val="accent2"/>
            </a:lnRef>
            <a:fillRef idx="0">
              <a:schemeClr val="accent2"/>
            </a:fillRef>
            <a:effectRef idx="1">
              <a:schemeClr val="accent2"/>
            </a:effectRef>
            <a:fontRef idx="minor">
              <a:schemeClr val="tx1"/>
            </a:fontRef>
          </p:style>
        </p:cxnSp>
        <p:sp>
          <p:nvSpPr>
            <p:cNvPr id="97" name="圆角矩形 96"/>
            <p:cNvSpPr/>
            <p:nvPr/>
          </p:nvSpPr>
          <p:spPr>
            <a:xfrm>
              <a:off x="2896466" y="3254063"/>
              <a:ext cx="346028" cy="61724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CN" altLang="zh-CN" sz="900" dirty="0">
                  <a:solidFill>
                    <a:srgbClr val="000000"/>
                  </a:solidFill>
                  <a:latin typeface="微软雅黑" panose="020B0503020204020204" pitchFamily="34" charset="-122"/>
                  <a:cs typeface="Times New Roman" panose="02020603050405020304" pitchFamily="18" charset="0"/>
                </a:rPr>
                <a:t>行业类别</a:t>
              </a:r>
              <a:endParaRPr lang="zh-CN" altLang="zh-CN" sz="900" dirty="0">
                <a:solidFill>
                  <a:srgbClr val="000000"/>
                </a:solidFill>
                <a:latin typeface="微软雅黑" panose="020B0503020204020204" pitchFamily="34" charset="-122"/>
                <a:ea typeface="宋体" panose="02010600030101010101" pitchFamily="2" charset="-122"/>
              </a:endParaRPr>
            </a:p>
          </p:txBody>
        </p:sp>
        <p:sp>
          <p:nvSpPr>
            <p:cNvPr id="98" name="圆角矩形 97"/>
            <p:cNvSpPr/>
            <p:nvPr/>
          </p:nvSpPr>
          <p:spPr>
            <a:xfrm>
              <a:off x="3635706" y="5178111"/>
              <a:ext cx="1179640" cy="371691"/>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1000" dirty="0">
                  <a:solidFill>
                    <a:schemeClr val="tx1"/>
                  </a:solidFill>
                  <a:latin typeface="+mn-ea"/>
                </a:rPr>
                <a:t>监测要求</a:t>
              </a:r>
              <a:endParaRPr lang="zh-CN" altLang="zh-CN" sz="1000" dirty="0">
                <a:solidFill>
                  <a:schemeClr val="tx1"/>
                </a:solidFill>
                <a:latin typeface="+mn-ea"/>
              </a:endParaRPr>
            </a:p>
          </p:txBody>
        </p:sp>
        <p:sp>
          <p:nvSpPr>
            <p:cNvPr id="99" name="圆角矩形 98"/>
            <p:cNvSpPr/>
            <p:nvPr/>
          </p:nvSpPr>
          <p:spPr>
            <a:xfrm>
              <a:off x="3139135" y="6468097"/>
              <a:ext cx="1363887" cy="215278"/>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1000" dirty="0">
                  <a:solidFill>
                    <a:schemeClr val="tx1"/>
                  </a:solidFill>
                  <a:latin typeface="+mn-ea"/>
                </a:rPr>
                <a:t>环保措施技术经济论证</a:t>
              </a:r>
              <a:endParaRPr lang="zh-CN" altLang="zh-CN" sz="1000" dirty="0">
                <a:solidFill>
                  <a:schemeClr val="tx1"/>
                </a:solidFill>
                <a:latin typeface="+mn-ea"/>
              </a:endParaRPr>
            </a:p>
          </p:txBody>
        </p:sp>
        <p:sp>
          <p:nvSpPr>
            <p:cNvPr id="105" name="圆角矩形 104"/>
            <p:cNvSpPr/>
            <p:nvPr/>
          </p:nvSpPr>
          <p:spPr>
            <a:xfrm>
              <a:off x="6150025" y="5788625"/>
              <a:ext cx="1067292" cy="267416"/>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1000" dirty="0">
                  <a:solidFill>
                    <a:schemeClr val="tx1"/>
                  </a:solidFill>
                  <a:latin typeface="+mj-ea"/>
                  <a:ea typeface="+mj-ea"/>
                </a:rPr>
                <a:t>制订依据</a:t>
              </a:r>
              <a:endParaRPr lang="zh-CN" altLang="zh-CN" sz="1000" dirty="0">
                <a:solidFill>
                  <a:schemeClr val="tx1"/>
                </a:solidFill>
                <a:latin typeface="+mj-ea"/>
                <a:ea typeface="+mj-ea"/>
              </a:endParaRPr>
            </a:p>
          </p:txBody>
        </p:sp>
        <p:cxnSp>
          <p:nvCxnSpPr>
            <p:cNvPr id="106" name="直接箭头连接符 105"/>
            <p:cNvCxnSpPr/>
            <p:nvPr/>
          </p:nvCxnSpPr>
          <p:spPr>
            <a:xfrm flipV="1">
              <a:off x="4761420" y="5263885"/>
              <a:ext cx="0" cy="216960"/>
            </a:xfrm>
            <a:prstGeom prst="straightConnector1">
              <a:avLst/>
            </a:prstGeom>
            <a:ln>
              <a:solidFill>
                <a:schemeClr val="tx1"/>
              </a:solidFill>
              <a:tailEnd type="triangle"/>
            </a:ln>
          </p:spPr>
          <p:style>
            <a:lnRef idx="2">
              <a:schemeClr val="accent2"/>
            </a:lnRef>
            <a:fillRef idx="0">
              <a:schemeClr val="accent2"/>
            </a:fillRef>
            <a:effectRef idx="1">
              <a:schemeClr val="accent2"/>
            </a:effectRef>
            <a:fontRef idx="minor">
              <a:schemeClr val="tx1"/>
            </a:fontRef>
          </p:style>
        </p:cxnSp>
        <p:cxnSp>
          <p:nvCxnSpPr>
            <p:cNvPr id="107" name="直接连接符 106"/>
            <p:cNvCxnSpPr/>
            <p:nvPr/>
          </p:nvCxnSpPr>
          <p:spPr>
            <a:xfrm>
              <a:off x="6484817" y="5265568"/>
              <a:ext cx="0" cy="477648"/>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108" name="直接箭头连接符 107"/>
            <p:cNvCxnSpPr>
              <a:endCxn id="66" idx="3"/>
            </p:cNvCxnSpPr>
            <p:nvPr/>
          </p:nvCxnSpPr>
          <p:spPr>
            <a:xfrm flipH="1">
              <a:off x="6042172" y="5721351"/>
              <a:ext cx="442645" cy="0"/>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cxnSp>
          <p:nvCxnSpPr>
            <p:cNvPr id="114" name="直接连接符 113"/>
            <p:cNvCxnSpPr/>
            <p:nvPr/>
          </p:nvCxnSpPr>
          <p:spPr>
            <a:xfrm>
              <a:off x="10374258" y="2525817"/>
              <a:ext cx="20222" cy="212923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5" name="直接连接符 114"/>
            <p:cNvCxnSpPr>
              <a:endCxn id="48" idx="3"/>
            </p:cNvCxnSpPr>
            <p:nvPr/>
          </p:nvCxnSpPr>
          <p:spPr>
            <a:xfrm flipH="1">
              <a:off x="9942847" y="4646643"/>
              <a:ext cx="451633" cy="0"/>
            </a:xfrm>
            <a:prstGeom prst="line">
              <a:avLst/>
            </a:prstGeom>
            <a:ln w="19050">
              <a:solidFill>
                <a:schemeClr val="tx1"/>
              </a:solidFill>
              <a:prstDash val="dash"/>
              <a:headEnd type="triangle"/>
            </a:ln>
          </p:spPr>
          <p:style>
            <a:lnRef idx="1">
              <a:schemeClr val="accent1"/>
            </a:lnRef>
            <a:fillRef idx="0">
              <a:schemeClr val="accent1"/>
            </a:fillRef>
            <a:effectRef idx="0">
              <a:schemeClr val="accent1"/>
            </a:effectRef>
            <a:fontRef idx="minor">
              <a:schemeClr val="tx1"/>
            </a:fontRef>
          </p:style>
        </p:cxnSp>
        <p:cxnSp>
          <p:nvCxnSpPr>
            <p:cNvPr id="116" name="直接连接符 115"/>
            <p:cNvCxnSpPr>
              <a:stCxn id="48" idx="1"/>
              <a:endCxn id="121" idx="3"/>
            </p:cNvCxnSpPr>
            <p:nvPr/>
          </p:nvCxnSpPr>
          <p:spPr>
            <a:xfrm flipH="1">
              <a:off x="8291351" y="4646643"/>
              <a:ext cx="451634" cy="6727"/>
            </a:xfrm>
            <a:prstGeom prst="line">
              <a:avLst/>
            </a:prstGeom>
            <a:ln w="19050">
              <a:solidFill>
                <a:schemeClr val="tx1"/>
              </a:solidFill>
              <a:prstDash val="sysDash"/>
              <a:headEnd type="triangle"/>
            </a:ln>
          </p:spPr>
          <p:style>
            <a:lnRef idx="2">
              <a:schemeClr val="accent6"/>
            </a:lnRef>
            <a:fillRef idx="0">
              <a:schemeClr val="accent6"/>
            </a:fillRef>
            <a:effectRef idx="1">
              <a:schemeClr val="accent6"/>
            </a:effectRef>
            <a:fontRef idx="minor">
              <a:schemeClr val="tx1"/>
            </a:fontRef>
          </p:style>
        </p:cxnSp>
        <p:cxnSp>
          <p:nvCxnSpPr>
            <p:cNvPr id="117" name="直接箭头连接符 116"/>
            <p:cNvCxnSpPr>
              <a:endCxn id="52" idx="1"/>
            </p:cNvCxnSpPr>
            <p:nvPr/>
          </p:nvCxnSpPr>
          <p:spPr>
            <a:xfrm>
              <a:off x="10369764" y="3373474"/>
              <a:ext cx="617906" cy="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8" name="直接箭头连接符 117"/>
            <p:cNvCxnSpPr/>
            <p:nvPr/>
          </p:nvCxnSpPr>
          <p:spPr>
            <a:xfrm>
              <a:off x="10376504" y="4539004"/>
              <a:ext cx="615660" cy="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9" name="圆角矩形 118"/>
            <p:cNvSpPr/>
            <p:nvPr/>
          </p:nvSpPr>
          <p:spPr>
            <a:xfrm>
              <a:off x="9787808" y="4831648"/>
              <a:ext cx="1213344" cy="260688"/>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900" dirty="0">
                  <a:solidFill>
                    <a:schemeClr val="tx1"/>
                  </a:solidFill>
                  <a:latin typeface="+mj-ea"/>
                  <a:ea typeface="+mj-ea"/>
                </a:rPr>
                <a:t>实际排放量</a:t>
              </a:r>
              <a:endParaRPr lang="zh-CN" altLang="zh-CN" sz="900" dirty="0">
                <a:solidFill>
                  <a:schemeClr val="tx1"/>
                </a:solidFill>
                <a:latin typeface="+mj-ea"/>
                <a:ea typeface="+mj-ea"/>
              </a:endParaRPr>
            </a:p>
          </p:txBody>
        </p:sp>
        <p:sp>
          <p:nvSpPr>
            <p:cNvPr id="121" name="圆角矩形 114"/>
            <p:cNvSpPr/>
            <p:nvPr/>
          </p:nvSpPr>
          <p:spPr>
            <a:xfrm>
              <a:off x="7091489" y="4052946"/>
              <a:ext cx="1199862" cy="1200848"/>
            </a:xfrm>
            <a:prstGeom prst="roundRect">
              <a:avLst/>
            </a:prstGeom>
            <a:solidFill>
              <a:srgbClr val="FFFF99"/>
            </a:solid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1200" b="1" dirty="0">
                  <a:solidFill>
                    <a:srgbClr val="000000"/>
                  </a:solidFill>
                  <a:latin typeface="微软雅黑" panose="020B0503020204020204" pitchFamily="34" charset="-122"/>
                </a:rPr>
                <a:t>行业排污许可证执法手册</a:t>
              </a:r>
              <a:endParaRPr lang="zh-CN" altLang="zh-CN" sz="1200" b="1" dirty="0">
                <a:solidFill>
                  <a:srgbClr val="000000"/>
                </a:solidFill>
                <a:latin typeface="微软雅黑" panose="020B0503020204020204" pitchFamily="34" charset="-122"/>
              </a:endParaRPr>
            </a:p>
          </p:txBody>
        </p:sp>
        <p:cxnSp>
          <p:nvCxnSpPr>
            <p:cNvPr id="122" name="直接箭头连接符 121"/>
            <p:cNvCxnSpPr>
              <a:stCxn id="133" idx="3"/>
            </p:cNvCxnSpPr>
            <p:nvPr/>
          </p:nvCxnSpPr>
          <p:spPr>
            <a:xfrm flipV="1">
              <a:off x="8235178" y="2483771"/>
              <a:ext cx="507807" cy="3364"/>
            </a:xfrm>
            <a:prstGeom prst="straightConnector1">
              <a:avLst/>
            </a:prstGeom>
            <a:ln>
              <a:solidFill>
                <a:srgbClr val="3399FF"/>
              </a:solidFill>
              <a:tailEnd type="triangle"/>
            </a:ln>
          </p:spPr>
          <p:style>
            <a:lnRef idx="2">
              <a:schemeClr val="accent6"/>
            </a:lnRef>
            <a:fillRef idx="0">
              <a:schemeClr val="accent6"/>
            </a:fillRef>
            <a:effectRef idx="1">
              <a:schemeClr val="accent6"/>
            </a:effectRef>
            <a:fontRef idx="minor">
              <a:schemeClr val="tx1"/>
            </a:fontRef>
          </p:style>
        </p:cxnSp>
        <p:cxnSp>
          <p:nvCxnSpPr>
            <p:cNvPr id="123" name="直接箭头连接符 122"/>
            <p:cNvCxnSpPr/>
            <p:nvPr/>
          </p:nvCxnSpPr>
          <p:spPr>
            <a:xfrm>
              <a:off x="9551881" y="3800667"/>
              <a:ext cx="0" cy="267416"/>
            </a:xfrm>
            <a:prstGeom prst="straightConnector1">
              <a:avLst/>
            </a:prstGeom>
            <a:solidFill>
              <a:srgbClr val="FFFF99"/>
            </a:solidFill>
          </p:spPr>
          <p:style>
            <a:lnRef idx="2">
              <a:schemeClr val="dk1"/>
            </a:lnRef>
            <a:fillRef idx="1">
              <a:schemeClr val="lt1"/>
            </a:fillRef>
            <a:effectRef idx="0">
              <a:schemeClr val="dk1"/>
            </a:effectRef>
            <a:fontRef idx="minor">
              <a:schemeClr val="dk1"/>
            </a:fontRef>
          </p:style>
        </p:cxnSp>
        <p:sp>
          <p:nvSpPr>
            <p:cNvPr id="124" name="圆角矩形 114"/>
            <p:cNvSpPr/>
            <p:nvPr/>
          </p:nvSpPr>
          <p:spPr>
            <a:xfrm>
              <a:off x="8742985" y="2112079"/>
              <a:ext cx="1199862" cy="768611"/>
            </a:xfrm>
            <a:prstGeom prst="roundRect">
              <a:avLst/>
            </a:prstGeom>
            <a:solidFill>
              <a:srgbClr val="FFFF99"/>
            </a:solid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1200" b="1" dirty="0">
                  <a:solidFill>
                    <a:srgbClr val="000000"/>
                  </a:solidFill>
                  <a:latin typeface="微软雅黑" panose="020B0503020204020204" pitchFamily="34" charset="-122"/>
                </a:rPr>
                <a:t>排污单位编码规则</a:t>
              </a:r>
              <a:endParaRPr lang="zh-CN" altLang="zh-CN" sz="1200" b="1" dirty="0">
                <a:solidFill>
                  <a:srgbClr val="000000"/>
                </a:solidFill>
                <a:latin typeface="微软雅黑" panose="020B0503020204020204" pitchFamily="34" charset="-122"/>
              </a:endParaRPr>
            </a:p>
          </p:txBody>
        </p:sp>
        <p:cxnSp>
          <p:nvCxnSpPr>
            <p:cNvPr id="125" name="直接连接符 124"/>
            <p:cNvCxnSpPr>
              <a:endCxn id="124" idx="3"/>
            </p:cNvCxnSpPr>
            <p:nvPr/>
          </p:nvCxnSpPr>
          <p:spPr>
            <a:xfrm flipH="1" flipV="1">
              <a:off x="9942847" y="2495544"/>
              <a:ext cx="431411" cy="1682"/>
            </a:xfrm>
            <a:prstGeom prst="line">
              <a:avLst/>
            </a:prstGeom>
            <a:ln w="19050">
              <a:solidFill>
                <a:schemeClr val="tx1"/>
              </a:solidFill>
              <a:prstDash val="sysDash"/>
              <a:headEnd type="triangle"/>
            </a:ln>
          </p:spPr>
          <p:style>
            <a:lnRef idx="2">
              <a:schemeClr val="accent6"/>
            </a:lnRef>
            <a:fillRef idx="0">
              <a:schemeClr val="accent6"/>
            </a:fillRef>
            <a:effectRef idx="1">
              <a:schemeClr val="accent6"/>
            </a:effectRef>
            <a:fontRef idx="minor">
              <a:schemeClr val="tx1"/>
            </a:fontRef>
          </p:style>
        </p:cxnSp>
        <p:cxnSp>
          <p:nvCxnSpPr>
            <p:cNvPr id="126" name="直接箭头连接符 125"/>
            <p:cNvCxnSpPr/>
            <p:nvPr/>
          </p:nvCxnSpPr>
          <p:spPr>
            <a:xfrm>
              <a:off x="3619979" y="3585389"/>
              <a:ext cx="0" cy="501194"/>
            </a:xfrm>
            <a:prstGeom prst="straightConnector1">
              <a:avLst/>
            </a:prstGeom>
            <a:ln>
              <a:solidFill>
                <a:srgbClr val="3399FF"/>
              </a:solidFill>
              <a:tailEnd type="triangle"/>
            </a:ln>
          </p:spPr>
          <p:style>
            <a:lnRef idx="2">
              <a:schemeClr val="accent6"/>
            </a:lnRef>
            <a:fillRef idx="0">
              <a:schemeClr val="accent6"/>
            </a:fillRef>
            <a:effectRef idx="1">
              <a:schemeClr val="accent6"/>
            </a:effectRef>
            <a:fontRef idx="minor">
              <a:schemeClr val="tx1"/>
            </a:fontRef>
          </p:style>
        </p:cxnSp>
        <p:cxnSp>
          <p:nvCxnSpPr>
            <p:cNvPr id="127" name="直接连接符 126"/>
            <p:cNvCxnSpPr/>
            <p:nvPr/>
          </p:nvCxnSpPr>
          <p:spPr>
            <a:xfrm>
              <a:off x="9342915" y="5218475"/>
              <a:ext cx="0" cy="90147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flipH="1">
              <a:off x="804571" y="6119952"/>
              <a:ext cx="8538344" cy="0"/>
            </a:xfrm>
            <a:prstGeom prst="line">
              <a:avLst/>
            </a:prstGeom>
            <a:ln w="19050">
              <a:solidFill>
                <a:schemeClr val="tx1"/>
              </a:solidFill>
              <a:prstDash val="sysDash"/>
            </a:ln>
          </p:spPr>
          <p:style>
            <a:lnRef idx="2">
              <a:schemeClr val="accent6"/>
            </a:lnRef>
            <a:fillRef idx="0">
              <a:schemeClr val="accent6"/>
            </a:fillRef>
            <a:effectRef idx="1">
              <a:schemeClr val="accent6"/>
            </a:effectRef>
            <a:fontRef idx="minor">
              <a:schemeClr val="tx1"/>
            </a:fontRef>
          </p:style>
        </p:cxnSp>
        <p:cxnSp>
          <p:nvCxnSpPr>
            <p:cNvPr id="129" name="直接箭头连接符 128"/>
            <p:cNvCxnSpPr>
              <a:endCxn id="51" idx="2"/>
            </p:cNvCxnSpPr>
            <p:nvPr/>
          </p:nvCxnSpPr>
          <p:spPr>
            <a:xfrm flipV="1">
              <a:off x="786596" y="5057017"/>
              <a:ext cx="20223" cy="1062936"/>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0" name="TextBox 37"/>
            <p:cNvSpPr txBox="1">
              <a:spLocks noChangeArrowheads="1"/>
            </p:cNvSpPr>
            <p:nvPr/>
          </p:nvSpPr>
          <p:spPr bwMode="auto">
            <a:xfrm>
              <a:off x="7818436" y="5873750"/>
              <a:ext cx="10810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华文细黑" panose="02010600040101010101" pitchFamily="2" charset="-122"/>
                </a:defRPr>
              </a:lvl1pPr>
              <a:lvl2pPr marL="742950" indent="-285750">
                <a:defRPr>
                  <a:solidFill>
                    <a:schemeClr val="tx1"/>
                  </a:solidFill>
                  <a:latin typeface="Arial" panose="020B0604020202020204" pitchFamily="34" charset="0"/>
                  <a:ea typeface="华文细黑" panose="02010600040101010101" pitchFamily="2" charset="-122"/>
                </a:defRPr>
              </a:lvl2pPr>
              <a:lvl3pPr marL="1143000" indent="-228600">
                <a:defRPr>
                  <a:solidFill>
                    <a:schemeClr val="tx1"/>
                  </a:solidFill>
                  <a:latin typeface="Arial" panose="020B0604020202020204" pitchFamily="34" charset="0"/>
                  <a:ea typeface="华文细黑" panose="02010600040101010101" pitchFamily="2" charset="-122"/>
                </a:defRPr>
              </a:lvl3pPr>
              <a:lvl4pPr marL="1600200" indent="-228600">
                <a:defRPr>
                  <a:solidFill>
                    <a:schemeClr val="tx1"/>
                  </a:solidFill>
                  <a:latin typeface="Arial" panose="020B0604020202020204" pitchFamily="34" charset="0"/>
                  <a:ea typeface="华文细黑" panose="02010600040101010101" pitchFamily="2" charset="-122"/>
                </a:defRPr>
              </a:lvl4pPr>
              <a:lvl5pPr marL="2057400" indent="-22860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r>
                <a:rPr lang="zh-CN" altLang="en-US" sz="1000">
                  <a:ea typeface="微软雅黑" panose="020B0503020204020204" pitchFamily="34" charset="-122"/>
                </a:rPr>
                <a:t>后评价重要依据</a:t>
              </a:r>
            </a:p>
          </p:txBody>
        </p:sp>
        <p:sp>
          <p:nvSpPr>
            <p:cNvPr id="131" name="圆角矩形 130"/>
            <p:cNvSpPr/>
            <p:nvPr/>
          </p:nvSpPr>
          <p:spPr>
            <a:xfrm>
              <a:off x="10965201" y="1703388"/>
              <a:ext cx="939218" cy="101752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zh-CN" altLang="en-US" sz="1200" dirty="0">
                  <a:solidFill>
                    <a:schemeClr val="bg1"/>
                  </a:solidFill>
                  <a:latin typeface="+mj-ea"/>
                  <a:ea typeface="+mj-ea"/>
                </a:rPr>
                <a:t>排污权交易</a:t>
              </a:r>
              <a:endParaRPr lang="zh-CN" altLang="zh-CN" sz="1200" dirty="0">
                <a:solidFill>
                  <a:schemeClr val="bg1"/>
                </a:solidFill>
                <a:latin typeface="+mj-ea"/>
                <a:ea typeface="+mj-ea"/>
              </a:endParaRPr>
            </a:p>
          </p:txBody>
        </p:sp>
        <p:cxnSp>
          <p:nvCxnSpPr>
            <p:cNvPr id="132" name="直接箭头连接符 131"/>
            <p:cNvCxnSpPr/>
            <p:nvPr/>
          </p:nvCxnSpPr>
          <p:spPr>
            <a:xfrm>
              <a:off x="10372011" y="2579637"/>
              <a:ext cx="615660" cy="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3" name="圆角矩形 114"/>
            <p:cNvSpPr/>
            <p:nvPr/>
          </p:nvSpPr>
          <p:spPr>
            <a:xfrm>
              <a:off x="6851068" y="2112079"/>
              <a:ext cx="1384111" cy="751792"/>
            </a:xfrm>
            <a:prstGeom prst="roundRect">
              <a:avLst/>
            </a:prstGeom>
            <a:solidFill>
              <a:schemeClr val="accent1"/>
            </a:solid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zh-CN" sz="1200" dirty="0">
                  <a:solidFill>
                    <a:srgbClr val="000000"/>
                  </a:solidFill>
                  <a:latin typeface="微软雅黑" panose="020B0503020204020204" pitchFamily="34" charset="-122"/>
                  <a:cs typeface="Times New Roman" panose="02020603050405020304" pitchFamily="18" charset="0"/>
                </a:rPr>
                <a:t>排污许可管理办法</a:t>
              </a:r>
              <a:r>
                <a:rPr lang="zh-CN" altLang="en-US" sz="1200" dirty="0">
                  <a:solidFill>
                    <a:srgbClr val="000000"/>
                  </a:solidFill>
                  <a:latin typeface="微软雅黑" panose="020B0503020204020204" pitchFamily="34" charset="-122"/>
                  <a:cs typeface="Times New Roman" panose="02020603050405020304" pitchFamily="18" charset="0"/>
                </a:rPr>
                <a:t>（试行）</a:t>
              </a:r>
              <a:endParaRPr lang="zh-CN" altLang="zh-CN" sz="1200" dirty="0">
                <a:solidFill>
                  <a:srgbClr val="000000"/>
                </a:solidFill>
                <a:latin typeface="微软雅黑" panose="020B0503020204020204" pitchFamily="34" charset="-122"/>
                <a:ea typeface="宋体" panose="02010600030101010101" pitchFamily="2" charset="-122"/>
              </a:endParaRPr>
            </a:p>
          </p:txBody>
        </p:sp>
        <p:sp>
          <p:nvSpPr>
            <p:cNvPr id="134" name="圆角矩形 114"/>
            <p:cNvSpPr/>
            <p:nvPr/>
          </p:nvSpPr>
          <p:spPr>
            <a:xfrm>
              <a:off x="2494265" y="2112079"/>
              <a:ext cx="1541396" cy="768611"/>
            </a:xfrm>
            <a:prstGeom prst="roundRect">
              <a:avLst/>
            </a:prstGeom>
            <a:solidFill>
              <a:schemeClr val="accent1"/>
            </a:solidFill>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CN" altLang="en-US" sz="1200" dirty="0">
                  <a:solidFill>
                    <a:srgbClr val="000000"/>
                  </a:solidFill>
                  <a:latin typeface="微软雅黑" panose="020B0503020204020204" pitchFamily="34" charset="-122"/>
                  <a:cs typeface="Times New Roman" panose="02020603050405020304" pitchFamily="18" charset="0"/>
                </a:rPr>
                <a:t>固定污染源排污许可</a:t>
              </a:r>
              <a:r>
                <a:rPr lang="zh-CN" altLang="zh-CN" sz="1200" dirty="0">
                  <a:solidFill>
                    <a:srgbClr val="000000"/>
                  </a:solidFill>
                  <a:latin typeface="微软雅黑" panose="020B0503020204020204" pitchFamily="34" charset="-122"/>
                  <a:cs typeface="Times New Roman" panose="02020603050405020304" pitchFamily="18" charset="0"/>
                </a:rPr>
                <a:t>分类管理名录</a:t>
              </a:r>
              <a:endParaRPr lang="zh-CN" altLang="zh-CN" sz="1200" dirty="0">
                <a:solidFill>
                  <a:srgbClr val="000000"/>
                </a:solidFill>
                <a:latin typeface="微软雅黑" panose="020B0503020204020204" pitchFamily="34" charset="-122"/>
                <a:ea typeface="宋体" panose="02010600030101010101" pitchFamily="2" charset="-122"/>
              </a:endParaRPr>
            </a:p>
          </p:txBody>
        </p:sp>
      </p:grpSp>
      <p:sp>
        <p:nvSpPr>
          <p:cNvPr id="135" name="Rectangle 78"/>
          <p:cNvSpPr>
            <a:spLocks noChangeArrowheads="1"/>
          </p:cNvSpPr>
          <p:nvPr/>
        </p:nvSpPr>
        <p:spPr bwMode="auto">
          <a:xfrm>
            <a:off x="1445942" y="5691013"/>
            <a:ext cx="8057476" cy="842337"/>
          </a:xfrm>
          <a:prstGeom prst="rect">
            <a:avLst/>
          </a:prstGeom>
          <a:solidFill>
            <a:srgbClr val="002060"/>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defRPr/>
            </a:pPr>
            <a:r>
              <a:rPr lang="zh-CN" altLang="en-US" sz="2400" b="1" kern="0" dirty="0" smtClean="0">
                <a:solidFill>
                  <a:prstClr val="white"/>
                </a:solidFill>
                <a:latin typeface="黑体" panose="02010609060101010101" pitchFamily="49" charset="-122"/>
                <a:ea typeface="黑体" panose="02010609060101010101" pitchFamily="49" charset="-122"/>
              </a:rPr>
              <a:t>多项制度的协同是非常重要的！</a:t>
            </a:r>
            <a:endParaRPr lang="zh-CN" altLang="en-US" sz="2400" b="1" kern="0" dirty="0">
              <a:solidFill>
                <a:prstClr val="white"/>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21855357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196850" y="74632"/>
            <a:ext cx="8229600" cy="709613"/>
          </a:xfrm>
        </p:spPr>
        <p:txBody>
          <a:bodyPr anchor="b"/>
          <a:lstStyle/>
          <a:p>
            <a:pPr algn="l" eaLnBrk="1" hangingPunct="1"/>
            <a:r>
              <a:rPr lang="zh-CN" altLang="en-US" sz="3200" b="1" dirty="0" smtClean="0">
                <a:solidFill>
                  <a:schemeClr val="tx2"/>
                </a:solidFill>
                <a:latin typeface="微软雅黑" panose="020B0503020204020204" pitchFamily="34" charset="-122"/>
              </a:rPr>
              <a:t>排污</a:t>
            </a:r>
            <a:r>
              <a:rPr lang="zh-CN" altLang="en-US" sz="3200" b="1" dirty="0" smtClean="0">
                <a:solidFill>
                  <a:schemeClr val="tx2"/>
                </a:solidFill>
                <a:latin typeface="微软雅黑" panose="020B0503020204020204" pitchFamily="34" charset="-122"/>
              </a:rPr>
              <a:t>许可分类管理名录：变化</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9552384" y="6476474"/>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134</a:t>
            </a:fld>
            <a:endParaRPr lang="en-US" altLang="zh-CN" sz="1200" b="1"/>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1070514"/>
            <a:ext cx="10848528" cy="5424264"/>
          </a:xfrm>
          <a:prstGeom prst="rect">
            <a:avLst/>
          </a:prstGeom>
        </p:spPr>
      </p:pic>
    </p:spTree>
    <p:extLst>
      <p:ext uri="{BB962C8B-B14F-4D97-AF65-F5344CB8AC3E}">
        <p14:creationId xmlns:p14="http://schemas.microsoft.com/office/powerpoint/2010/main" val="281831454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p:nvPr>
        </p:nvSpPr>
        <p:spPr>
          <a:xfrm>
            <a:off x="443689" y="118440"/>
            <a:ext cx="8229600" cy="709613"/>
          </a:xfrm>
          <a:gradFill>
            <a:gsLst>
              <a:gs pos="0">
                <a:srgbClr val="9EEAFF"/>
              </a:gs>
              <a:gs pos="35001">
                <a:srgbClr val="BBEFFF"/>
              </a:gs>
              <a:gs pos="100000">
                <a:srgbClr val="E4F9FF"/>
              </a:gs>
            </a:gsLst>
            <a:lin ang="16200000" scaled="1"/>
          </a:gradFill>
        </p:spPr>
        <p:txBody>
          <a:bodyPr anchor="b"/>
          <a:lstStyle/>
          <a:p>
            <a:pPr eaLnBrk="1" hangingPunct="1"/>
            <a:r>
              <a:rPr lang="zh-CN" altLang="en-US" sz="3200" b="1" dirty="0">
                <a:solidFill>
                  <a:srgbClr val="FF0000"/>
                </a:solidFill>
              </a:rPr>
              <a:t>致谢</a:t>
            </a:r>
          </a:p>
        </p:txBody>
      </p:sp>
      <p:sp>
        <p:nvSpPr>
          <p:cNvPr id="24" name="文本框 23"/>
          <p:cNvSpPr txBox="1"/>
          <p:nvPr/>
        </p:nvSpPr>
        <p:spPr>
          <a:xfrm>
            <a:off x="3887885" y="997515"/>
            <a:ext cx="646331" cy="369332"/>
          </a:xfrm>
          <a:prstGeom prst="rect">
            <a:avLst/>
          </a:prstGeom>
          <a:noFill/>
        </p:spPr>
        <p:txBody>
          <a:bodyPr wrap="none" rtlCol="0">
            <a:spAutoFit/>
          </a:bodyPr>
          <a:lstStyle/>
          <a:p>
            <a:r>
              <a:rPr lang="zh-CN" altLang="en-US" dirty="0" smtClean="0">
                <a:solidFill>
                  <a:schemeClr val="bg1"/>
                </a:solidFill>
                <a:latin typeface="+mn-ea"/>
                <a:ea typeface="+mn-ea"/>
              </a:rPr>
              <a:t>模型</a:t>
            </a:r>
            <a:endParaRPr lang="zh-CN" altLang="en-US" dirty="0">
              <a:solidFill>
                <a:schemeClr val="bg1"/>
              </a:solidFill>
              <a:latin typeface="+mn-ea"/>
              <a:ea typeface="+mn-ea"/>
            </a:endParaRPr>
          </a:p>
        </p:txBody>
      </p:sp>
      <p:pic>
        <p:nvPicPr>
          <p:cNvPr id="11" name="Picture 2" descr="http://img.mp.itc.cn/upload/20160825/60b9789f69b24039bac9bc69dc6259c6_th.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424" y="3455567"/>
            <a:ext cx="4043176" cy="267498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txBox="1">
            <a:spLocks noChangeArrowheads="1"/>
          </p:cNvSpPr>
          <p:nvPr/>
        </p:nvSpPr>
        <p:spPr>
          <a:xfrm>
            <a:off x="407368" y="1196753"/>
            <a:ext cx="11161240" cy="2448272"/>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lnSpc>
                <a:spcPct val="115000"/>
              </a:lnSpc>
              <a:defRPr/>
            </a:pPr>
            <a:r>
              <a:rPr lang="zh-CN" altLang="en-US" sz="2000" dirty="0"/>
              <a:t>非常感谢</a:t>
            </a:r>
            <a:r>
              <a:rPr lang="zh-CN" altLang="en-US" sz="2000"/>
              <a:t>您</a:t>
            </a:r>
            <a:r>
              <a:rPr lang="zh-CN" altLang="en-US" sz="2000" smtClean="0"/>
              <a:t>的支持和帮助！</a:t>
            </a:r>
            <a:r>
              <a:rPr lang="zh-CN" altLang="en-US" sz="2000" dirty="0"/>
              <a:t>请多提宝贵意见！欢迎为标准建设提供有益的应用技术案例</a:t>
            </a:r>
            <a:endParaRPr lang="zh-CN" altLang="en-US" sz="2400" dirty="0"/>
          </a:p>
          <a:p>
            <a:pPr eaLnBrk="1" hangingPunct="1">
              <a:lnSpc>
                <a:spcPct val="115000"/>
              </a:lnSpc>
              <a:defRPr/>
            </a:pPr>
            <a:r>
              <a:rPr lang="zh-CN" altLang="en-US" sz="2400" dirty="0"/>
              <a:t>联系人：修光利</a:t>
            </a:r>
          </a:p>
          <a:p>
            <a:pPr eaLnBrk="1" hangingPunct="1">
              <a:lnSpc>
                <a:spcPct val="115000"/>
              </a:lnSpc>
              <a:defRPr/>
            </a:pPr>
            <a:r>
              <a:rPr lang="en-US" altLang="zh-CN" sz="2400" dirty="0"/>
              <a:t>xiugl@ecust.edu.cn </a:t>
            </a:r>
            <a:r>
              <a:rPr lang="zh-CN" altLang="en-US" sz="2400" dirty="0"/>
              <a:t>， </a:t>
            </a:r>
            <a:r>
              <a:rPr lang="en-US" altLang="zh-CN" sz="2400" dirty="0"/>
              <a:t>xiuguangli2013@163.com </a:t>
            </a:r>
          </a:p>
          <a:p>
            <a:pPr eaLnBrk="1" hangingPunct="1">
              <a:lnSpc>
                <a:spcPct val="115000"/>
              </a:lnSpc>
              <a:defRPr/>
            </a:pPr>
            <a:r>
              <a:rPr lang="en-US" altLang="zh-CN" sz="2400" dirty="0"/>
              <a:t>18019712552</a:t>
            </a:r>
            <a:r>
              <a:rPr lang="zh-CN" altLang="en-US" sz="2400" dirty="0"/>
              <a:t>，</a:t>
            </a:r>
            <a:r>
              <a:rPr lang="en-US" altLang="zh-CN" sz="2400" dirty="0"/>
              <a:t>Fax:021-64252930 </a:t>
            </a: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4152" y="3455567"/>
            <a:ext cx="3909347" cy="2837878"/>
          </a:xfrm>
          <a:prstGeom prst="rect">
            <a:avLst/>
          </a:prstGeom>
        </p:spPr>
      </p:pic>
      <p:sp>
        <p:nvSpPr>
          <p:cNvPr id="8" name="矩形 21"/>
          <p:cNvSpPr>
            <a:spLocks noChangeArrowheads="1"/>
          </p:cNvSpPr>
          <p:nvPr/>
        </p:nvSpPr>
        <p:spPr bwMode="auto">
          <a:xfrm>
            <a:off x="7320136" y="1745685"/>
            <a:ext cx="4464496" cy="1304736"/>
          </a:xfrm>
          <a:prstGeom prst="rect">
            <a:avLst/>
          </a:prstGeom>
          <a:gradFill rotWithShape="1">
            <a:gsLst>
              <a:gs pos="0">
                <a:srgbClr val="E4F9FF"/>
              </a:gs>
              <a:gs pos="64999">
                <a:srgbClr val="BBEFFF"/>
              </a:gs>
              <a:gs pos="100000">
                <a:srgbClr val="9EEAFF"/>
              </a:gs>
            </a:gsLst>
            <a:lin ang="5400000" scaled="1"/>
          </a:gradFill>
          <a:ln w="9525">
            <a:solidFill>
              <a:srgbClr val="46AAC5"/>
            </a:solidFill>
            <a:miter lim="800000"/>
          </a:ln>
          <a:effectLst>
            <a:outerShdw dist="20000" dir="5400000" rotWithShape="0">
              <a:srgbClr val="808080">
                <a:alpha val="37999"/>
              </a:srgbClr>
            </a:outerShdw>
          </a:effec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lnSpc>
                <a:spcPct val="150000"/>
              </a:lnSpc>
              <a:spcBef>
                <a:spcPct val="0"/>
              </a:spcBef>
              <a:buFontTx/>
              <a:buNone/>
            </a:pPr>
            <a:r>
              <a:rPr lang="zh-CN" altLang="en-US" b="1" dirty="0" smtClean="0">
                <a:latin typeface="微软雅黑" panose="020B0503020204020204" pitchFamily="34" charset="-122"/>
                <a:sym typeface="微软雅黑" panose="020B0503020204020204" pitchFamily="34" charset="-122"/>
              </a:rPr>
              <a:t>打赢污染防治攻坚战！</a:t>
            </a:r>
            <a:endParaRPr lang="en-US" altLang="zh-CN" b="1" dirty="0" smtClean="0">
              <a:latin typeface="微软雅黑" panose="020B0503020204020204" pitchFamily="34" charset="-122"/>
              <a:sym typeface="微软雅黑" panose="020B0503020204020204" pitchFamily="34" charset="-122"/>
            </a:endParaRPr>
          </a:p>
          <a:p>
            <a:pPr algn="ctr">
              <a:lnSpc>
                <a:spcPct val="150000"/>
              </a:lnSpc>
              <a:spcBef>
                <a:spcPct val="0"/>
              </a:spcBef>
              <a:buFontTx/>
              <a:buNone/>
            </a:pPr>
            <a:r>
              <a:rPr lang="zh-CN" altLang="en-US" b="1" dirty="0" smtClean="0">
                <a:solidFill>
                  <a:srgbClr val="C00000"/>
                </a:solidFill>
                <a:latin typeface="微软雅黑" panose="020B0503020204020204" pitchFamily="34" charset="-122"/>
                <a:sym typeface="微软雅黑" panose="020B0503020204020204" pitchFamily="34" charset="-122"/>
              </a:rPr>
              <a:t>实现美丽中国梦！</a:t>
            </a:r>
            <a:endParaRPr lang="zh-CN" altLang="zh-CN" b="1" dirty="0">
              <a:solidFill>
                <a:srgbClr val="C00000"/>
              </a:solidFill>
              <a:latin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7625517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smtClean="0">
                <a:latin typeface="+mj-ea"/>
                <a:sym typeface="Arial" panose="020B0604020202020204" pitchFamily="34" charset="0"/>
              </a:rPr>
              <a:t>2</a:t>
            </a:r>
            <a:r>
              <a:rPr lang="zh-CN" altLang="en-US" dirty="0" smtClean="0">
                <a:latin typeface="+mj-ea"/>
                <a:sym typeface="Arial" panose="020B0604020202020204" pitchFamily="34" charset="0"/>
              </a:rPr>
              <a:t>、</a:t>
            </a:r>
            <a:r>
              <a:rPr lang="zh-CN" altLang="en-US" sz="2800" dirty="0" smtClean="0">
                <a:latin typeface="+mj-ea"/>
                <a:sym typeface="Arial" panose="020B0604020202020204" pitchFamily="34" charset="0"/>
              </a:rPr>
              <a:t>涂料工业概况</a:t>
            </a:r>
            <a:endParaRPr lang="zh-CN" altLang="en-US" sz="2800" dirty="0">
              <a:solidFill>
                <a:srgbClr val="FF0000"/>
              </a:solidFill>
              <a:latin typeface="+mj-ea"/>
            </a:endParaRPr>
          </a:p>
        </p:txBody>
      </p:sp>
      <p:sp>
        <p:nvSpPr>
          <p:cNvPr id="13315" name="幻灯片编号占位符 3"/>
          <p:cNvSpPr txBox="1">
            <a:spLocks noGrp="1" noChangeArrowheads="1"/>
          </p:cNvSpPr>
          <p:nvPr/>
        </p:nvSpPr>
        <p:spPr bwMode="auto">
          <a:xfrm>
            <a:off x="9689744" y="6377819"/>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14</a:t>
            </a:fld>
            <a:endParaRPr lang="en-US" altLang="zh-CN" sz="1200" b="1">
              <a:latin typeface="微软雅黑" panose="020B0503020204020204" pitchFamily="34" charset="-122"/>
            </a:endParaRPr>
          </a:p>
        </p:txBody>
      </p:sp>
      <p:sp>
        <p:nvSpPr>
          <p:cNvPr id="25" name="内容占位符 2"/>
          <p:cNvSpPr txBox="1">
            <a:spLocks noChangeArrowheads="1"/>
          </p:cNvSpPr>
          <p:nvPr/>
        </p:nvSpPr>
        <p:spPr>
          <a:xfrm>
            <a:off x="479376" y="1052736"/>
            <a:ext cx="11020463" cy="43587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ltLang="zh-CN" sz="2200" dirty="0">
                <a:latin typeface="Times New Roman" panose="02020603050405020304" pitchFamily="18" charset="0"/>
                <a:ea typeface="微软雅黑" panose="020B0503020204020204" pitchFamily="34" charset="-122"/>
              </a:rPr>
              <a:t>2018</a:t>
            </a:r>
            <a:r>
              <a:rPr lang="zh-CN" altLang="zh-CN" sz="2200" dirty="0">
                <a:latin typeface="Times New Roman" panose="02020603050405020304" pitchFamily="18" charset="0"/>
                <a:ea typeface="微软雅黑" panose="020B0503020204020204" pitchFamily="34" charset="-122"/>
              </a:rPr>
              <a:t>年产量为</a:t>
            </a:r>
            <a:r>
              <a:rPr lang="en-US" altLang="zh-CN" sz="2200" dirty="0">
                <a:latin typeface="Times New Roman" panose="02020603050405020304" pitchFamily="18" charset="0"/>
                <a:ea typeface="微软雅黑" panose="020B0503020204020204" pitchFamily="34" charset="-122"/>
              </a:rPr>
              <a:t>1759.8</a:t>
            </a:r>
            <a:r>
              <a:rPr lang="zh-CN" altLang="zh-CN" sz="2200" dirty="0">
                <a:latin typeface="Times New Roman" panose="02020603050405020304" pitchFamily="18" charset="0"/>
                <a:ea typeface="微软雅黑" panose="020B0503020204020204" pitchFamily="34" charset="-122"/>
              </a:rPr>
              <a:t>万吨，增长幅度为</a:t>
            </a:r>
            <a:r>
              <a:rPr lang="en-US" altLang="zh-CN" sz="2200" dirty="0">
                <a:latin typeface="Times New Roman" panose="02020603050405020304" pitchFamily="18" charset="0"/>
                <a:ea typeface="微软雅黑" panose="020B0503020204020204" pitchFamily="34" charset="-122"/>
              </a:rPr>
              <a:t>5.9%</a:t>
            </a:r>
            <a:r>
              <a:rPr lang="zh-CN" altLang="zh-CN" sz="2200" dirty="0">
                <a:latin typeface="Times New Roman" panose="02020603050405020304" pitchFamily="18" charset="0"/>
                <a:ea typeface="微软雅黑" panose="020B0503020204020204" pitchFamily="34" charset="-122"/>
              </a:rPr>
              <a:t>；主营业务收入总额为</a:t>
            </a:r>
            <a:r>
              <a:rPr lang="en-US" altLang="zh-CN" sz="2200" dirty="0">
                <a:latin typeface="Times New Roman" panose="02020603050405020304" pitchFamily="18" charset="0"/>
                <a:ea typeface="微软雅黑" panose="020B0503020204020204" pitchFamily="34" charset="-122"/>
              </a:rPr>
              <a:t>3264.8</a:t>
            </a:r>
            <a:r>
              <a:rPr lang="zh-CN" altLang="zh-CN" sz="2200" dirty="0">
                <a:latin typeface="Times New Roman" panose="02020603050405020304" pitchFamily="18" charset="0"/>
                <a:ea typeface="微软雅黑" panose="020B0503020204020204" pitchFamily="34" charset="-122"/>
              </a:rPr>
              <a:t>亿元，同比增长</a:t>
            </a:r>
            <a:r>
              <a:rPr lang="en-US" altLang="zh-CN" sz="2200" dirty="0">
                <a:latin typeface="Times New Roman" panose="02020603050405020304" pitchFamily="18" charset="0"/>
                <a:ea typeface="微软雅黑" panose="020B0503020204020204" pitchFamily="34" charset="-122"/>
              </a:rPr>
              <a:t>6.5%</a:t>
            </a:r>
            <a:r>
              <a:rPr lang="zh-CN" altLang="en-US" sz="2200" dirty="0">
                <a:latin typeface="Times New Roman" panose="02020603050405020304" pitchFamily="18" charset="0"/>
                <a:ea typeface="微软雅黑" panose="020B0503020204020204" pitchFamily="34" charset="-122"/>
              </a:rPr>
              <a:t>；</a:t>
            </a:r>
            <a:r>
              <a:rPr lang="en-US" altLang="zh-CN" sz="2200" dirty="0">
                <a:latin typeface="Times New Roman" panose="02020603050405020304" pitchFamily="18" charset="0"/>
                <a:ea typeface="微软雅黑" panose="020B0503020204020204" pitchFamily="34" charset="-122"/>
              </a:rPr>
              <a:t>2</a:t>
            </a:r>
            <a:r>
              <a:rPr lang="zh-CN" altLang="en-US" sz="2200" dirty="0">
                <a:latin typeface="Times New Roman" panose="02020603050405020304" pitchFamily="18" charset="0"/>
                <a:ea typeface="微软雅黑" panose="020B0503020204020204" pitchFamily="34" charset="-122"/>
              </a:rPr>
              <a:t>00</a:t>
            </a:r>
            <a:r>
              <a:rPr lang="en-US" altLang="zh-CN" sz="2200" dirty="0">
                <a:latin typeface="Times New Roman" panose="02020603050405020304" pitchFamily="18" charset="0"/>
                <a:ea typeface="微软雅黑" panose="020B0503020204020204" pitchFamily="34" charset="-122"/>
              </a:rPr>
              <a:t>5</a:t>
            </a:r>
            <a:r>
              <a:rPr lang="zh-CN" altLang="en-US" sz="2200" dirty="0">
                <a:latin typeface="Times New Roman" panose="02020603050405020304" pitchFamily="18" charset="0"/>
                <a:ea typeface="微软雅黑" panose="020B0503020204020204" pitchFamily="34" charset="-122"/>
              </a:rPr>
              <a:t>-201</a:t>
            </a:r>
            <a:r>
              <a:rPr lang="en-US" altLang="zh-CN" sz="2200" dirty="0">
                <a:latin typeface="Times New Roman" panose="02020603050405020304" pitchFamily="18" charset="0"/>
                <a:ea typeface="微软雅黑" panose="020B0503020204020204" pitchFamily="34" charset="-122"/>
              </a:rPr>
              <a:t>8</a:t>
            </a:r>
            <a:r>
              <a:rPr lang="zh-CN" altLang="en-US" sz="2200" dirty="0">
                <a:latin typeface="Times New Roman" panose="02020603050405020304" pitchFamily="18" charset="0"/>
                <a:ea typeface="微软雅黑" panose="020B0503020204020204" pitchFamily="34" charset="-122"/>
              </a:rPr>
              <a:t>年，涂料总产量增长了</a:t>
            </a:r>
            <a:r>
              <a:rPr lang="en-US" altLang="zh-CN" sz="2200" dirty="0">
                <a:latin typeface="Times New Roman" panose="02020603050405020304" pitchFamily="18" charset="0"/>
                <a:ea typeface="微软雅黑" panose="020B0503020204020204" pitchFamily="34" charset="-122"/>
              </a:rPr>
              <a:t>5</a:t>
            </a:r>
            <a:r>
              <a:rPr lang="zh-CN" altLang="en-US" sz="2200" dirty="0">
                <a:latin typeface="Times New Roman" panose="02020603050405020304" pitchFamily="18" charset="0"/>
                <a:ea typeface="微软雅黑" panose="020B0503020204020204" pitchFamily="34" charset="-122"/>
              </a:rPr>
              <a:t>倍多；占世界总产量的</a:t>
            </a:r>
            <a:r>
              <a:rPr lang="en-US" altLang="zh-CN" sz="2200" dirty="0">
                <a:latin typeface="Times New Roman" panose="02020603050405020304" pitchFamily="18" charset="0"/>
                <a:ea typeface="微软雅黑" panose="020B0503020204020204" pitchFamily="34" charset="-122"/>
              </a:rPr>
              <a:t>25%~30%</a:t>
            </a:r>
            <a:r>
              <a:rPr lang="zh-CN" altLang="en-US" sz="2200" dirty="0">
                <a:latin typeface="Times New Roman" panose="02020603050405020304" pitchFamily="18" charset="0"/>
                <a:ea typeface="微软雅黑" panose="020B0503020204020204" pitchFamily="34" charset="-122"/>
              </a:rPr>
              <a:t>。</a:t>
            </a:r>
          </a:p>
          <a:p>
            <a:pPr fontAlgn="auto">
              <a:spcAft>
                <a:spcPts val="0"/>
              </a:spcAft>
            </a:pPr>
            <a:r>
              <a:rPr lang="zh-CN" altLang="en-US" sz="2200" dirty="0">
                <a:latin typeface="Times New Roman" panose="02020603050405020304" pitchFamily="18" charset="0"/>
                <a:ea typeface="微软雅黑" panose="020B0503020204020204" pitchFamily="34" charset="-122"/>
              </a:rPr>
              <a:t>规模企业</a:t>
            </a:r>
            <a:r>
              <a:rPr lang="en-US" altLang="zh-CN" sz="2200" dirty="0">
                <a:latin typeface="Times New Roman" panose="02020603050405020304" pitchFamily="18" charset="0"/>
                <a:ea typeface="微软雅黑" panose="020B0503020204020204" pitchFamily="34" charset="-122"/>
              </a:rPr>
              <a:t>2000</a:t>
            </a:r>
            <a:r>
              <a:rPr lang="zh-CN" altLang="en-US" sz="2200" dirty="0">
                <a:latin typeface="Times New Roman" panose="02020603050405020304" pitchFamily="18" charset="0"/>
                <a:ea typeface="微软雅黑" panose="020B0503020204020204" pitchFamily="34" charset="-122"/>
              </a:rPr>
              <a:t>家左右，实际估计</a:t>
            </a:r>
            <a:r>
              <a:rPr lang="en-US" altLang="zh-CN" sz="2200" dirty="0">
                <a:latin typeface="Times New Roman" panose="02020603050405020304" pitchFamily="18" charset="0"/>
                <a:ea typeface="微软雅黑" panose="020B0503020204020204" pitchFamily="34" charset="-122"/>
              </a:rPr>
              <a:t>3</a:t>
            </a:r>
            <a:r>
              <a:rPr lang="zh-CN" altLang="en-US" sz="2200" dirty="0">
                <a:latin typeface="Times New Roman" panose="02020603050405020304" pitchFamily="18" charset="0"/>
                <a:ea typeface="微软雅黑" panose="020B0503020204020204" pitchFamily="34" charset="-122"/>
              </a:rPr>
              <a:t>万家以上。</a:t>
            </a:r>
          </a:p>
          <a:p>
            <a:pPr fontAlgn="auto">
              <a:spcAft>
                <a:spcPts val="0"/>
              </a:spcAft>
            </a:pPr>
            <a:endParaRPr lang="zh-CN" altLang="en-US" sz="1800" dirty="0" smtClean="0">
              <a:latin typeface="Times New Roman" panose="02020603050405020304" pitchFamily="18" charset="0"/>
              <a:ea typeface="微软雅黑" panose="020B0503020204020204" pitchFamily="34" charset="-122"/>
            </a:endParaRPr>
          </a:p>
          <a:p>
            <a:pPr fontAlgn="auto">
              <a:spcAft>
                <a:spcPts val="0"/>
              </a:spcAft>
            </a:pPr>
            <a:endParaRPr lang="zh-CN" altLang="en-US" sz="1800" dirty="0" smtClean="0">
              <a:ea typeface="微软雅黑" panose="020B0503020204020204" pitchFamily="34" charset="-122"/>
            </a:endParaRPr>
          </a:p>
        </p:txBody>
      </p:sp>
      <p:sp>
        <p:nvSpPr>
          <p:cNvPr id="26" name="矩形 1"/>
          <p:cNvSpPr>
            <a:spLocks noChangeArrowheads="1"/>
          </p:cNvSpPr>
          <p:nvPr/>
        </p:nvSpPr>
        <p:spPr bwMode="auto">
          <a:xfrm>
            <a:off x="1403350" y="6165851"/>
            <a:ext cx="8148488" cy="467832"/>
          </a:xfrm>
          <a:prstGeom prst="rect">
            <a:avLst/>
          </a:prstGeom>
          <a:solidFill>
            <a:schemeClr val="accent5">
              <a:lumMod val="20000"/>
              <a:lumOff val="8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en-US" altLang="zh-CN" sz="1600" b="1" noProof="1" smtClean="0">
                <a:solidFill>
                  <a:srgbClr val="000000"/>
                </a:solidFill>
                <a:latin typeface="微软雅黑" panose="020B0503020204020204" pitchFamily="34" charset="-122"/>
                <a:sym typeface="+mn-ea"/>
              </a:rPr>
              <a:t>2005-2017</a:t>
            </a:r>
            <a:r>
              <a:rPr lang="zh-CN" altLang="en-US" sz="1600" b="1" noProof="1" smtClean="0">
                <a:solidFill>
                  <a:srgbClr val="000000"/>
                </a:solidFill>
                <a:latin typeface="微软雅黑" panose="020B0503020204020204" pitchFamily="34" charset="-122"/>
                <a:sym typeface="+mn-ea"/>
              </a:rPr>
              <a:t>年涂料产量，</a:t>
            </a:r>
            <a:r>
              <a:rPr lang="en-US" altLang="zh-CN" sz="1600" b="1" noProof="1" smtClean="0">
                <a:solidFill>
                  <a:srgbClr val="000000"/>
                </a:solidFill>
                <a:latin typeface="微软雅黑" panose="020B0503020204020204" pitchFamily="34" charset="-122"/>
                <a:sym typeface="+mn-ea"/>
              </a:rPr>
              <a:t>2017</a:t>
            </a:r>
            <a:r>
              <a:rPr lang="zh-CN" altLang="en-US" sz="1600" b="1" noProof="1" smtClean="0">
                <a:solidFill>
                  <a:srgbClr val="000000"/>
                </a:solidFill>
                <a:latin typeface="微软雅黑" panose="020B0503020204020204" pitchFamily="34" charset="-122"/>
                <a:sym typeface="+mn-ea"/>
              </a:rPr>
              <a:t>年增长速度为</a:t>
            </a:r>
            <a:r>
              <a:rPr lang="en-US" altLang="zh-CN" sz="1600" b="1" noProof="1" smtClean="0">
                <a:solidFill>
                  <a:srgbClr val="000000"/>
                </a:solidFill>
                <a:latin typeface="微软雅黑" panose="020B0503020204020204" pitchFamily="34" charset="-122"/>
                <a:sym typeface="+mn-ea"/>
              </a:rPr>
              <a:t>12.38%</a:t>
            </a:r>
            <a:endParaRPr lang="zh-CN" altLang="en-US" sz="1600" b="1" noProof="1">
              <a:solidFill>
                <a:srgbClr val="000000"/>
              </a:solidFill>
              <a:latin typeface="微软雅黑" panose="020B0503020204020204" pitchFamily="34" charset="-122"/>
              <a:sym typeface="+mn-ea"/>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2420888"/>
            <a:ext cx="7056784" cy="378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73439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smtClean="0">
                <a:latin typeface="+mj-ea"/>
                <a:sym typeface="Arial" panose="020B0604020202020204" pitchFamily="34" charset="0"/>
              </a:rPr>
              <a:t>2</a:t>
            </a:r>
            <a:r>
              <a:rPr lang="zh-CN" altLang="en-US" dirty="0" smtClean="0">
                <a:latin typeface="+mj-ea"/>
                <a:sym typeface="Arial" panose="020B0604020202020204" pitchFamily="34" charset="0"/>
              </a:rPr>
              <a:t>、</a:t>
            </a:r>
            <a:r>
              <a:rPr lang="zh-CN" altLang="en-US" sz="2800" dirty="0" smtClean="0">
                <a:latin typeface="+mj-ea"/>
                <a:sym typeface="Arial" panose="020B0604020202020204" pitchFamily="34" charset="0"/>
              </a:rPr>
              <a:t>涂料工业概况</a:t>
            </a:r>
            <a:endParaRPr lang="zh-CN" altLang="en-US" sz="2800" dirty="0">
              <a:solidFill>
                <a:srgbClr val="FF0000"/>
              </a:solidFill>
              <a:latin typeface="+mj-ea"/>
            </a:endParaRPr>
          </a:p>
        </p:txBody>
      </p:sp>
      <p:sp>
        <p:nvSpPr>
          <p:cNvPr id="13315" name="幻灯片编号占位符 3"/>
          <p:cNvSpPr txBox="1">
            <a:spLocks noGrp="1" noChangeArrowheads="1"/>
          </p:cNvSpPr>
          <p:nvPr/>
        </p:nvSpPr>
        <p:spPr bwMode="auto">
          <a:xfrm>
            <a:off x="9689744" y="6377819"/>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15</a:t>
            </a:fld>
            <a:endParaRPr lang="en-US" altLang="zh-CN" sz="1200" b="1">
              <a:latin typeface="微软雅黑" panose="020B0503020204020204" pitchFamily="34" charset="-122"/>
            </a:endParaRPr>
          </a:p>
        </p:txBody>
      </p:sp>
      <p:sp>
        <p:nvSpPr>
          <p:cNvPr id="11" name="内容占位符 2"/>
          <p:cNvSpPr txBox="1">
            <a:spLocks noChangeArrowheads="1"/>
          </p:cNvSpPr>
          <p:nvPr/>
        </p:nvSpPr>
        <p:spPr>
          <a:xfrm>
            <a:off x="219075" y="1057275"/>
            <a:ext cx="11781581" cy="1527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zh-CN" altLang="zh-CN" sz="2400" dirty="0" smtClean="0">
                <a:latin typeface="Times New Roman" panose="02020603050405020304" pitchFamily="18" charset="0"/>
                <a:ea typeface="微软雅黑" panose="020B0503020204020204" pitchFamily="34" charset="-122"/>
              </a:rPr>
              <a:t>涂料产量主要集中在</a:t>
            </a:r>
            <a:r>
              <a:rPr lang="zh-CN" altLang="zh-CN" sz="2400" b="1" dirty="0" smtClean="0">
                <a:solidFill>
                  <a:srgbClr val="FF0000"/>
                </a:solidFill>
                <a:latin typeface="Times New Roman" panose="02020603050405020304" pitchFamily="18" charset="0"/>
                <a:ea typeface="微软雅黑" panose="020B0503020204020204" pitchFamily="34" charset="-122"/>
              </a:rPr>
              <a:t>华东</a:t>
            </a:r>
            <a:r>
              <a:rPr lang="en-US" altLang="zh-CN" sz="2400" b="1" dirty="0" smtClean="0">
                <a:solidFill>
                  <a:srgbClr val="FF0000"/>
                </a:solidFill>
                <a:latin typeface="Times New Roman" panose="02020603050405020304" pitchFamily="18" charset="0"/>
                <a:ea typeface="微软雅黑" panose="020B0503020204020204" pitchFamily="34" charset="-122"/>
              </a:rPr>
              <a:t>(41.5%)</a:t>
            </a:r>
            <a:r>
              <a:rPr lang="zh-CN" altLang="zh-CN" sz="2400" b="1" dirty="0" smtClean="0">
                <a:solidFill>
                  <a:srgbClr val="FF0000"/>
                </a:solidFill>
                <a:latin typeface="Times New Roman" panose="02020603050405020304" pitchFamily="18" charset="0"/>
                <a:ea typeface="微软雅黑" panose="020B0503020204020204" pitchFamily="34" charset="-122"/>
              </a:rPr>
              <a:t>、</a:t>
            </a:r>
            <a:r>
              <a:rPr lang="zh-CN" altLang="en-US" sz="2400" b="1" dirty="0" smtClean="0">
                <a:solidFill>
                  <a:srgbClr val="FF0000"/>
                </a:solidFill>
                <a:latin typeface="Times New Roman" panose="02020603050405020304" pitchFamily="18" charset="0"/>
                <a:ea typeface="微软雅黑" panose="020B0503020204020204" pitchFamily="34" charset="-122"/>
              </a:rPr>
              <a:t>华南（</a:t>
            </a:r>
            <a:r>
              <a:rPr lang="en-US" altLang="zh-CN" sz="2400" b="1" dirty="0" smtClean="0">
                <a:solidFill>
                  <a:srgbClr val="FF0000"/>
                </a:solidFill>
                <a:latin typeface="Times New Roman" panose="02020603050405020304" pitchFamily="18" charset="0"/>
                <a:ea typeface="微软雅黑" panose="020B0503020204020204" pitchFamily="34" charset="-122"/>
              </a:rPr>
              <a:t>22%)</a:t>
            </a:r>
            <a:r>
              <a:rPr lang="zh-CN" altLang="en-US" sz="2400" b="1" dirty="0" smtClean="0">
                <a:solidFill>
                  <a:srgbClr val="FF0000"/>
                </a:solidFill>
                <a:latin typeface="Times New Roman" panose="02020603050405020304" pitchFamily="18" charset="0"/>
                <a:ea typeface="微软雅黑" panose="020B0503020204020204" pitchFamily="34" charset="-122"/>
              </a:rPr>
              <a:t>和华中</a:t>
            </a:r>
            <a:r>
              <a:rPr lang="en-US" altLang="zh-CN" sz="2400" b="1" dirty="0" smtClean="0">
                <a:solidFill>
                  <a:srgbClr val="FF0000"/>
                </a:solidFill>
                <a:latin typeface="Times New Roman" panose="02020603050405020304" pitchFamily="18" charset="0"/>
                <a:ea typeface="微软雅黑" panose="020B0503020204020204" pitchFamily="34" charset="-122"/>
              </a:rPr>
              <a:t>(15%)</a:t>
            </a:r>
            <a:r>
              <a:rPr lang="zh-CN" altLang="zh-CN" sz="2400" dirty="0" smtClean="0">
                <a:latin typeface="Times New Roman" panose="02020603050405020304" pitchFamily="18" charset="0"/>
                <a:ea typeface="微软雅黑" panose="020B0503020204020204" pitchFamily="34" charset="-122"/>
              </a:rPr>
              <a:t>地区。</a:t>
            </a:r>
            <a:endParaRPr lang="en-US" altLang="zh-CN" sz="2400" dirty="0" smtClean="0">
              <a:latin typeface="Times New Roman" panose="02020603050405020304" pitchFamily="18" charset="0"/>
              <a:ea typeface="微软雅黑" panose="020B0503020204020204" pitchFamily="34" charset="-122"/>
            </a:endParaRPr>
          </a:p>
          <a:p>
            <a:pPr fontAlgn="auto">
              <a:spcAft>
                <a:spcPts val="0"/>
              </a:spcAft>
            </a:pPr>
            <a:r>
              <a:rPr lang="zh-CN" altLang="en-US" sz="2400" dirty="0" smtClean="0">
                <a:latin typeface="Times New Roman" panose="02020603050405020304" pitchFamily="18" charset="0"/>
                <a:ea typeface="微软雅黑" panose="020B0503020204020204" pitchFamily="34" charset="-122"/>
                <a:sym typeface="宋体" panose="02010600030101010101" pitchFamily="2" charset="-122"/>
              </a:rPr>
              <a:t>长三角地区占</a:t>
            </a:r>
            <a:r>
              <a:rPr lang="en-US" altLang="zh-CN" sz="2400" dirty="0" smtClean="0">
                <a:latin typeface="Times New Roman" panose="02020603050405020304" pitchFamily="18" charset="0"/>
                <a:ea typeface="微软雅黑" panose="020B0503020204020204" pitchFamily="34" charset="-122"/>
                <a:sym typeface="宋体" panose="02010600030101010101" pitchFamily="2" charset="-122"/>
              </a:rPr>
              <a:t>29%</a:t>
            </a:r>
            <a:r>
              <a:rPr lang="zh-CN" altLang="en-US" sz="2400" dirty="0" smtClean="0">
                <a:latin typeface="Times New Roman" panose="02020603050405020304" pitchFamily="18" charset="0"/>
                <a:ea typeface="微软雅黑" panose="020B0503020204020204" pitchFamily="34" charset="-122"/>
                <a:sym typeface="宋体" panose="02010600030101010101" pitchFamily="2" charset="-122"/>
              </a:rPr>
              <a:t>左右，</a:t>
            </a:r>
            <a:r>
              <a:rPr lang="zh-CN" altLang="en-US" sz="2400" dirty="0" smtClean="0">
                <a:latin typeface="Times New Roman" panose="02020603050405020304" pitchFamily="18" charset="0"/>
                <a:ea typeface="微软雅黑" panose="020B0503020204020204" pitchFamily="34" charset="-122"/>
              </a:rPr>
              <a:t>珠三角（</a:t>
            </a:r>
            <a:r>
              <a:rPr lang="zh-CN" altLang="zh-CN" sz="2400" dirty="0" smtClean="0">
                <a:latin typeface="Times New Roman" panose="02020603050405020304" pitchFamily="18" charset="0"/>
                <a:ea typeface="微软雅黑" panose="020B0503020204020204" pitchFamily="34" charset="-122"/>
                <a:sym typeface="宋体" panose="02010600030101010101" pitchFamily="2" charset="-122"/>
              </a:rPr>
              <a:t>广东省</a:t>
            </a:r>
            <a:r>
              <a:rPr lang="zh-CN" altLang="en-US" sz="2400" dirty="0" smtClean="0">
                <a:latin typeface="Times New Roman" panose="02020603050405020304" pitchFamily="18" charset="0"/>
                <a:ea typeface="微软雅黑" panose="020B0503020204020204" pitchFamily="34" charset="-122"/>
                <a:sym typeface="宋体" panose="02010600030101010101" pitchFamily="2" charset="-122"/>
              </a:rPr>
              <a:t>）</a:t>
            </a:r>
            <a:r>
              <a:rPr lang="zh-CN" altLang="zh-CN" sz="2400" dirty="0" smtClean="0">
                <a:latin typeface="Times New Roman" panose="02020603050405020304" pitchFamily="18" charset="0"/>
                <a:ea typeface="微软雅黑" panose="020B0503020204020204" pitchFamily="34" charset="-122"/>
                <a:sym typeface="宋体" panose="02010600030101010101" pitchFamily="2" charset="-122"/>
              </a:rPr>
              <a:t>占</a:t>
            </a:r>
            <a:r>
              <a:rPr lang="en-US" altLang="zh-CN" sz="2400" dirty="0" smtClean="0">
                <a:latin typeface="Times New Roman" panose="02020603050405020304" pitchFamily="18" charset="0"/>
                <a:ea typeface="微软雅黑" panose="020B0503020204020204" pitchFamily="34" charset="-122"/>
                <a:sym typeface="宋体" panose="02010600030101010101" pitchFamily="2" charset="-122"/>
              </a:rPr>
              <a:t>18</a:t>
            </a:r>
            <a:r>
              <a:rPr lang="zh-CN" altLang="zh-CN" sz="2400" dirty="0" smtClean="0">
                <a:latin typeface="Times New Roman" panose="02020603050405020304" pitchFamily="18" charset="0"/>
                <a:ea typeface="微软雅黑" panose="020B0503020204020204" pitchFamily="34" charset="-122"/>
                <a:sym typeface="宋体" panose="02010600030101010101" pitchFamily="2" charset="-122"/>
              </a:rPr>
              <a:t>%</a:t>
            </a:r>
            <a:r>
              <a:rPr lang="zh-CN" altLang="en-US" sz="2400" dirty="0" smtClean="0">
                <a:latin typeface="Times New Roman" panose="02020603050405020304" pitchFamily="18" charset="0"/>
                <a:ea typeface="微软雅黑" panose="020B0503020204020204" pitchFamily="34" charset="-122"/>
                <a:sym typeface="宋体" panose="02010600030101010101" pitchFamily="2" charset="-122"/>
              </a:rPr>
              <a:t>左右，</a:t>
            </a:r>
            <a:r>
              <a:rPr lang="zh-CN" altLang="en-US" sz="2400" dirty="0" smtClean="0">
                <a:latin typeface="Times New Roman" panose="02020603050405020304" pitchFamily="18" charset="0"/>
                <a:ea typeface="微软雅黑" panose="020B0503020204020204" pitchFamily="34" charset="-122"/>
              </a:rPr>
              <a:t>京津冀及周边</a:t>
            </a:r>
            <a:r>
              <a:rPr lang="en-US" altLang="zh-CN" sz="2400" dirty="0" smtClean="0">
                <a:latin typeface="Times New Roman" panose="02020603050405020304" pitchFamily="18" charset="0"/>
                <a:ea typeface="微软雅黑" panose="020B0503020204020204" pitchFamily="34" charset="-122"/>
              </a:rPr>
              <a:t>2+26</a:t>
            </a:r>
            <a:r>
              <a:rPr lang="zh-CN" altLang="en-US" sz="2400" dirty="0" smtClean="0">
                <a:latin typeface="Times New Roman" panose="02020603050405020304" pitchFamily="18" charset="0"/>
                <a:ea typeface="微软雅黑" panose="020B0503020204020204" pitchFamily="34" charset="-122"/>
              </a:rPr>
              <a:t>城市占</a:t>
            </a:r>
            <a:r>
              <a:rPr lang="en-US" altLang="zh-CN" sz="2400" dirty="0" smtClean="0">
                <a:latin typeface="Times New Roman" panose="02020603050405020304" pitchFamily="18" charset="0"/>
                <a:ea typeface="微软雅黑" panose="020B0503020204020204" pitchFamily="34" charset="-122"/>
              </a:rPr>
              <a:t>16%</a:t>
            </a:r>
            <a:r>
              <a:rPr lang="zh-CN" altLang="en-US" sz="2400" dirty="0" smtClean="0">
                <a:latin typeface="Times New Roman" panose="02020603050405020304" pitchFamily="18" charset="0"/>
                <a:ea typeface="微软雅黑" panose="020B0503020204020204" pitchFamily="34" charset="-122"/>
              </a:rPr>
              <a:t>左右。</a:t>
            </a:r>
            <a:endParaRPr lang="en-US" altLang="zh-CN" sz="2400" dirty="0" smtClean="0">
              <a:latin typeface="Times New Roman" panose="02020603050405020304" pitchFamily="18" charset="0"/>
              <a:ea typeface="微软雅黑" panose="020B0503020204020204" pitchFamily="34" charset="-122"/>
            </a:endParaRPr>
          </a:p>
        </p:txBody>
      </p:sp>
      <p:pic>
        <p:nvPicPr>
          <p:cNvPr id="12" name="Picture 5" descr="http://www.askci.com/files/Content/2014-6/31-798137-23.jpg"/>
          <p:cNvPicPr>
            <a:picLocks noChangeAspect="1" noChangeArrowheads="1"/>
          </p:cNvPicPr>
          <p:nvPr/>
        </p:nvPicPr>
        <p:blipFill>
          <a:blip r:embed="rId3">
            <a:extLst>
              <a:ext uri="{28A0092B-C50C-407E-A947-70E740481C1C}">
                <a14:useLocalDpi xmlns:a14="http://schemas.microsoft.com/office/drawing/2010/main" val="0"/>
              </a:ext>
            </a:extLst>
          </a:blip>
          <a:srcRect t="11259" r="1453"/>
          <a:stretch>
            <a:fillRect/>
          </a:stretch>
        </p:blipFill>
        <p:spPr bwMode="auto">
          <a:xfrm>
            <a:off x="350838" y="2432738"/>
            <a:ext cx="4160986" cy="348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
          <p:cNvSpPr>
            <a:spLocks noChangeArrowheads="1"/>
          </p:cNvSpPr>
          <p:nvPr/>
        </p:nvSpPr>
        <p:spPr bwMode="auto">
          <a:xfrm>
            <a:off x="839416" y="6313254"/>
            <a:ext cx="3167063" cy="360363"/>
          </a:xfrm>
          <a:prstGeom prst="rect">
            <a:avLst/>
          </a:prstGeom>
          <a:solidFill>
            <a:schemeClr val="accent5">
              <a:lumMod val="20000"/>
              <a:lumOff val="8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涂料企业数量分布图</a:t>
            </a:r>
            <a:endParaRPr lang="zh-CN" altLang="en-US" sz="1600" b="1" noProof="1">
              <a:solidFill>
                <a:srgbClr val="000000"/>
              </a:solidFill>
              <a:latin typeface="微软雅黑" panose="020B0503020204020204" pitchFamily="34" charset="-122"/>
              <a:sym typeface="+mn-ea"/>
            </a:endParaRPr>
          </a:p>
        </p:txBody>
      </p:sp>
      <p:sp>
        <p:nvSpPr>
          <p:cNvPr id="14" name="矩形 1"/>
          <p:cNvSpPr>
            <a:spLocks noChangeArrowheads="1"/>
          </p:cNvSpPr>
          <p:nvPr/>
        </p:nvSpPr>
        <p:spPr bwMode="auto">
          <a:xfrm>
            <a:off x="6816080" y="6313254"/>
            <a:ext cx="3168650" cy="360363"/>
          </a:xfrm>
          <a:prstGeom prst="rect">
            <a:avLst/>
          </a:prstGeom>
          <a:solidFill>
            <a:schemeClr val="accent5">
              <a:lumMod val="20000"/>
              <a:lumOff val="8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涂料产量的</a:t>
            </a:r>
            <a:r>
              <a:rPr lang="zh-CN" altLang="en-US" sz="1600" b="1" noProof="1">
                <a:solidFill>
                  <a:srgbClr val="000000"/>
                </a:solidFill>
                <a:latin typeface="微软雅黑" panose="020B0503020204020204" pitchFamily="34" charset="-122"/>
                <a:sym typeface="+mn-ea"/>
              </a:rPr>
              <a:t>区域</a:t>
            </a:r>
            <a:r>
              <a:rPr lang="zh-CN" altLang="en-US" sz="1600" b="1" noProof="1" smtClean="0">
                <a:solidFill>
                  <a:srgbClr val="000000"/>
                </a:solidFill>
                <a:latin typeface="微软雅黑" panose="020B0503020204020204" pitchFamily="34" charset="-122"/>
                <a:sym typeface="+mn-ea"/>
              </a:rPr>
              <a:t>分布图</a:t>
            </a:r>
            <a:endParaRPr lang="zh-CN" altLang="en-US" sz="1600" b="1" noProof="1">
              <a:solidFill>
                <a:srgbClr val="000000"/>
              </a:solidFill>
              <a:latin typeface="微软雅黑" panose="020B0503020204020204" pitchFamily="34" charset="-122"/>
              <a:sym typeface="+mn-ea"/>
            </a:endParaRPr>
          </a:p>
        </p:txBody>
      </p:sp>
      <p:sp>
        <p:nvSpPr>
          <p:cNvPr id="15" name="椭圆 14"/>
          <p:cNvSpPr/>
          <p:nvPr/>
        </p:nvSpPr>
        <p:spPr>
          <a:xfrm>
            <a:off x="2555875" y="5013325"/>
            <a:ext cx="615950" cy="565150"/>
          </a:xfrm>
          <a:prstGeom prst="ellipse">
            <a:avLst/>
          </a:prstGeom>
          <a:noFill/>
          <a:ln>
            <a:solidFill>
              <a:srgbClr val="C00000"/>
            </a:solidFill>
            <a:prstDash val="dash"/>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noProof="1"/>
          </a:p>
        </p:txBody>
      </p:sp>
      <p:sp>
        <p:nvSpPr>
          <p:cNvPr id="16" name="椭圆 15"/>
          <p:cNvSpPr/>
          <p:nvPr/>
        </p:nvSpPr>
        <p:spPr>
          <a:xfrm>
            <a:off x="2914650" y="4217988"/>
            <a:ext cx="606425" cy="685800"/>
          </a:xfrm>
          <a:prstGeom prst="ellipse">
            <a:avLst/>
          </a:prstGeom>
          <a:noFill/>
          <a:ln>
            <a:solidFill>
              <a:srgbClr val="C00000"/>
            </a:solidFill>
            <a:prstDash val="dash"/>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noProof="1"/>
          </a:p>
        </p:txBody>
      </p:sp>
      <p:graphicFrame>
        <p:nvGraphicFramePr>
          <p:cNvPr id="18" name="图表 17">
            <a:extLst>
              <a:ext uri="{FF2B5EF4-FFF2-40B4-BE49-F238E27FC236}">
                <a16:creationId xmlns="" xmlns:a16="http://schemas.microsoft.com/office/drawing/2014/main" id="{C5A14620-BA5D-48B0-A061-F779E10171A9}"/>
              </a:ext>
            </a:extLst>
          </p:cNvPr>
          <p:cNvGraphicFramePr>
            <a:graphicFrameLocks/>
          </p:cNvGraphicFramePr>
          <p:nvPr>
            <p:extLst>
              <p:ext uri="{D42A27DB-BD31-4B8C-83A1-F6EECF244321}">
                <p14:modId xmlns:p14="http://schemas.microsoft.com/office/powerpoint/2010/main" val="2367449399"/>
              </p:ext>
            </p:extLst>
          </p:nvPr>
        </p:nvGraphicFramePr>
        <p:xfrm>
          <a:off x="5958016" y="2584450"/>
          <a:ext cx="4572000" cy="34457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985108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smtClean="0">
                <a:latin typeface="+mj-ea"/>
                <a:sym typeface="Arial" panose="020B0604020202020204" pitchFamily="34" charset="0"/>
              </a:rPr>
              <a:t>2</a:t>
            </a:r>
            <a:r>
              <a:rPr lang="zh-CN" altLang="en-US" dirty="0" smtClean="0">
                <a:latin typeface="+mj-ea"/>
                <a:sym typeface="Arial" panose="020B0604020202020204" pitchFamily="34" charset="0"/>
              </a:rPr>
              <a:t>、</a:t>
            </a:r>
            <a:r>
              <a:rPr lang="zh-CN" altLang="en-US" sz="2800" dirty="0" smtClean="0">
                <a:latin typeface="+mj-ea"/>
                <a:sym typeface="Arial" panose="020B0604020202020204" pitchFamily="34" charset="0"/>
              </a:rPr>
              <a:t>涂料工业概况</a:t>
            </a:r>
            <a:endParaRPr lang="zh-CN" altLang="en-US" sz="2800" dirty="0">
              <a:solidFill>
                <a:srgbClr val="FF0000"/>
              </a:solidFill>
              <a:latin typeface="+mj-ea"/>
            </a:endParaRPr>
          </a:p>
        </p:txBody>
      </p:sp>
      <p:sp>
        <p:nvSpPr>
          <p:cNvPr id="13315" name="幻灯片编号占位符 3"/>
          <p:cNvSpPr txBox="1">
            <a:spLocks noGrp="1" noChangeArrowheads="1"/>
          </p:cNvSpPr>
          <p:nvPr/>
        </p:nvSpPr>
        <p:spPr bwMode="auto">
          <a:xfrm>
            <a:off x="9689744" y="6377819"/>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16</a:t>
            </a:fld>
            <a:endParaRPr lang="en-US" altLang="zh-CN" sz="1200" b="1">
              <a:latin typeface="微软雅黑" panose="020B0503020204020204" pitchFamily="34" charset="-122"/>
            </a:endParaRPr>
          </a:p>
        </p:txBody>
      </p:sp>
      <p:sp>
        <p:nvSpPr>
          <p:cNvPr id="13" name="矩形 1"/>
          <p:cNvSpPr>
            <a:spLocks noChangeArrowheads="1"/>
          </p:cNvSpPr>
          <p:nvPr/>
        </p:nvSpPr>
        <p:spPr bwMode="auto">
          <a:xfrm>
            <a:off x="895157" y="6197637"/>
            <a:ext cx="10009112" cy="360363"/>
          </a:xfrm>
          <a:prstGeom prst="rect">
            <a:avLst/>
          </a:prstGeom>
          <a:solidFill>
            <a:schemeClr val="accent5">
              <a:lumMod val="20000"/>
              <a:lumOff val="8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河南涂料年产量</a:t>
            </a:r>
            <a:r>
              <a:rPr lang="en-US" altLang="zh-CN" sz="1600" b="1" noProof="1" smtClean="0">
                <a:solidFill>
                  <a:srgbClr val="000000"/>
                </a:solidFill>
                <a:latin typeface="微软雅黑" panose="020B0503020204020204" pitchFamily="34" charset="-122"/>
                <a:sym typeface="+mn-ea"/>
              </a:rPr>
              <a:t>59</a:t>
            </a:r>
            <a:r>
              <a:rPr lang="zh-CN" altLang="en-US" sz="1600" b="1" noProof="1" smtClean="0">
                <a:solidFill>
                  <a:srgbClr val="000000"/>
                </a:solidFill>
                <a:latin typeface="微软雅黑" panose="020B0503020204020204" pitchFamily="34" charset="-122"/>
                <a:sym typeface="+mn-ea"/>
              </a:rPr>
              <a:t>万吨，增长</a:t>
            </a:r>
            <a:r>
              <a:rPr lang="en-US" altLang="zh-CN" sz="1600" b="1" noProof="1" smtClean="0">
                <a:solidFill>
                  <a:srgbClr val="000000"/>
                </a:solidFill>
                <a:latin typeface="微软雅黑" panose="020B0503020204020204" pitchFamily="34" charset="-122"/>
                <a:sym typeface="+mn-ea"/>
              </a:rPr>
              <a:t>9.1%</a:t>
            </a:r>
            <a:r>
              <a:rPr lang="zh-CN" altLang="en-US" sz="1600" b="1" noProof="1" smtClean="0">
                <a:solidFill>
                  <a:srgbClr val="000000"/>
                </a:solidFill>
                <a:latin typeface="微软雅黑" panose="020B0503020204020204" pitchFamily="34" charset="-122"/>
                <a:sym typeface="+mn-ea"/>
              </a:rPr>
              <a:t>；</a:t>
            </a:r>
            <a:r>
              <a:rPr lang="en-US" altLang="zh-CN" sz="1600" b="1" noProof="1" smtClean="0">
                <a:solidFill>
                  <a:srgbClr val="000000"/>
                </a:solidFill>
                <a:latin typeface="微软雅黑" panose="020B0503020204020204" pitchFamily="34" charset="-122"/>
                <a:sym typeface="+mn-ea"/>
              </a:rPr>
              <a:t>115</a:t>
            </a:r>
            <a:r>
              <a:rPr lang="zh-CN" altLang="en-US" sz="1600" b="1" noProof="1" smtClean="0">
                <a:solidFill>
                  <a:srgbClr val="000000"/>
                </a:solidFill>
                <a:latin typeface="微软雅黑" panose="020B0503020204020204" pitchFamily="34" charset="-122"/>
                <a:sym typeface="+mn-ea"/>
              </a:rPr>
              <a:t>家会员（河南涂料行业协会）</a:t>
            </a:r>
            <a:endParaRPr lang="zh-CN" altLang="en-US" sz="1600" b="1" noProof="1">
              <a:solidFill>
                <a:srgbClr val="000000"/>
              </a:solidFill>
              <a:latin typeface="微软雅黑" panose="020B0503020204020204" pitchFamily="34" charset="-122"/>
              <a:sym typeface="+mn-ea"/>
            </a:endParaRPr>
          </a:p>
        </p:txBody>
      </p:sp>
      <p:pic>
        <p:nvPicPr>
          <p:cNvPr id="3" name="图片 2"/>
          <p:cNvPicPr>
            <a:picLocks noChangeAspect="1"/>
          </p:cNvPicPr>
          <p:nvPr/>
        </p:nvPicPr>
        <p:blipFill>
          <a:blip r:embed="rId3"/>
          <a:stretch>
            <a:fillRect/>
          </a:stretch>
        </p:blipFill>
        <p:spPr>
          <a:xfrm>
            <a:off x="1271464" y="1124744"/>
            <a:ext cx="9256498" cy="4590124"/>
          </a:xfrm>
          <a:prstGeom prst="rect">
            <a:avLst/>
          </a:prstGeom>
        </p:spPr>
      </p:pic>
    </p:spTree>
    <p:extLst>
      <p:ext uri="{BB962C8B-B14F-4D97-AF65-F5344CB8AC3E}">
        <p14:creationId xmlns:p14="http://schemas.microsoft.com/office/powerpoint/2010/main" val="8976403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title"/>
          </p:nvPr>
        </p:nvSpPr>
        <p:spPr>
          <a:xfrm>
            <a:off x="1981200" y="127001"/>
            <a:ext cx="8229600" cy="709613"/>
          </a:xfrm>
        </p:spPr>
        <p:txBody>
          <a:bodyPr/>
          <a:lstStyle/>
          <a:p>
            <a:pPr algn="ctr" eaLnBrk="1" hangingPunct="1"/>
            <a:r>
              <a:rPr lang="zh-CN" altLang="zh-CN" sz="3600"/>
              <a:t>主</a:t>
            </a:r>
            <a:r>
              <a:rPr lang="en-US" altLang="zh-CN" sz="3600"/>
              <a:t> </a:t>
            </a:r>
            <a:r>
              <a:rPr lang="zh-CN" altLang="zh-CN" sz="3600"/>
              <a:t>要</a:t>
            </a:r>
            <a:r>
              <a:rPr lang="en-US" altLang="zh-CN" sz="3600"/>
              <a:t> </a:t>
            </a:r>
            <a:r>
              <a:rPr lang="zh-CN" altLang="zh-CN" sz="3600"/>
              <a:t>内</a:t>
            </a:r>
            <a:r>
              <a:rPr lang="en-US" altLang="zh-CN" sz="3600"/>
              <a:t> </a:t>
            </a:r>
            <a:r>
              <a:rPr lang="zh-CN" altLang="zh-CN" sz="3600"/>
              <a:t>容</a:t>
            </a:r>
            <a:endParaRPr lang="zh-CN" altLang="en-US" sz="3600"/>
          </a:p>
        </p:txBody>
      </p:sp>
      <p:sp>
        <p:nvSpPr>
          <p:cNvPr id="11270" name="幻灯片编号占位符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buNone/>
              <a:defRPr/>
            </a:pPr>
            <a:fld id="{821AF9DB-AFE8-474A-A99B-2B5FFB6F7E8E}" type="slidenum">
              <a:rPr lang="zh-CN" altLang="en-US" sz="1200">
                <a:solidFill>
                  <a:prstClr val="black"/>
                </a:solidFill>
                <a:cs typeface="+mn-cs"/>
              </a:rPr>
              <a:pPr>
                <a:spcBef>
                  <a:spcPct val="0"/>
                </a:spcBef>
                <a:buNone/>
                <a:defRPr/>
              </a:pPr>
              <a:t>17</a:t>
            </a:fld>
            <a:endParaRPr lang="en-US" altLang="zh-CN" sz="1200">
              <a:solidFill>
                <a:prstClr val="black"/>
              </a:solidFill>
              <a:cs typeface="+mn-cs"/>
            </a:endParaRPr>
          </a:p>
        </p:txBody>
      </p:sp>
      <p:sp>
        <p:nvSpPr>
          <p:cNvPr id="15" name="矩形 14"/>
          <p:cNvSpPr/>
          <p:nvPr/>
        </p:nvSpPr>
        <p:spPr>
          <a:xfrm>
            <a:off x="3359696" y="3284985"/>
            <a:ext cx="6048672" cy="720079"/>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buNone/>
              <a:defRPr/>
            </a:pPr>
            <a:r>
              <a:rPr lang="zh-CN" altLang="en-US" b="1" noProof="1" smtClean="0">
                <a:solidFill>
                  <a:prstClr val="black"/>
                </a:solidFill>
                <a:latin typeface="微软雅黑" panose="020B0503020204020204" pitchFamily="34" charset="-122"/>
                <a:cs typeface="+mn-cs"/>
              </a:rPr>
              <a:t>   </a:t>
            </a:r>
            <a:r>
              <a:rPr lang="zh-CN" altLang="en-US" b="1" noProof="1">
                <a:solidFill>
                  <a:prstClr val="black"/>
                </a:solidFill>
                <a:latin typeface="Times New Roman" panose="02020603050405020304" pitchFamily="18" charset="0"/>
                <a:cs typeface="+mn-cs"/>
              </a:rPr>
              <a:t>油墨及类似品制造</a:t>
            </a:r>
          </a:p>
        </p:txBody>
      </p:sp>
      <p:sp>
        <p:nvSpPr>
          <p:cNvPr id="16" name="矩形 15"/>
          <p:cNvSpPr/>
          <p:nvPr/>
        </p:nvSpPr>
        <p:spPr>
          <a:xfrm>
            <a:off x="3359696" y="1494855"/>
            <a:ext cx="6048672" cy="710009"/>
          </a:xfrm>
          <a:prstGeom prst="rect">
            <a:avLst/>
          </a:prstGeom>
          <a:solidFill>
            <a:schemeClr val="accent6">
              <a:lumMod val="40000"/>
              <a:lumOff val="6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1" i="0" u="none" strike="noStrike" kern="1200" cap="none" spc="0" normalizeH="0" baseline="0" noProof="1" smtClean="0">
                <a:ln>
                  <a:noFill/>
                </a:ln>
                <a:solidFill>
                  <a:srgbClr val="C00000"/>
                </a:solidFill>
                <a:effectLst/>
                <a:uLnTx/>
                <a:uFillTx/>
                <a:latin typeface="微软雅黑" panose="020B0503020204020204" pitchFamily="34" charset="-122"/>
                <a:ea typeface="微软雅黑" panose="020B0503020204020204" pitchFamily="34" charset="-122"/>
                <a:cs typeface="+mn-cs"/>
              </a:rPr>
              <a:t>1</a:t>
            </a:r>
            <a:r>
              <a:rPr kumimoji="0" lang="zh-CN" altLang="en-US" sz="3200" b="1" i="0" u="none" strike="noStrike" kern="1200" cap="none" spc="0" normalizeH="0" baseline="0" noProof="1" smtClean="0">
                <a:ln>
                  <a:noFill/>
                </a:ln>
                <a:solidFill>
                  <a:srgbClr val="C00000"/>
                </a:solidFill>
                <a:effectLst/>
                <a:uLnTx/>
                <a:uFillTx/>
                <a:latin typeface="微软雅黑" panose="020B0503020204020204" pitchFamily="34" charset="-122"/>
                <a:ea typeface="微软雅黑" panose="020B0503020204020204" pitchFamily="34" charset="-122"/>
                <a:cs typeface="+mn-cs"/>
              </a:rPr>
              <a:t>、行业概况</a:t>
            </a:r>
            <a:endParaRPr kumimoji="0" lang="zh-CN" altLang="en-US" sz="3200" b="0" i="0" u="none" strike="noStrike" kern="1200" cap="none" spc="0" normalizeH="0" baseline="0" noProof="1" smtClean="0">
              <a:ln>
                <a:noFill/>
              </a:ln>
              <a:solidFill>
                <a:srgbClr val="C00000"/>
              </a:solidFill>
              <a:effectLst/>
              <a:uLnTx/>
              <a:uFillTx/>
              <a:latin typeface="Arial" panose="020B0604020202020204" pitchFamily="34" charset="0"/>
              <a:ea typeface="微软雅黑" panose="020B0503020204020204" pitchFamily="34" charset="-122"/>
              <a:cs typeface="+mn-cs"/>
            </a:endParaRPr>
          </a:p>
        </p:txBody>
      </p:sp>
      <p:sp>
        <p:nvSpPr>
          <p:cNvPr id="17" name="矩形 16"/>
          <p:cNvSpPr/>
          <p:nvPr/>
        </p:nvSpPr>
        <p:spPr>
          <a:xfrm>
            <a:off x="3359696" y="2399764"/>
            <a:ext cx="6048672" cy="648071"/>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smtClean="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lang="zh-CN" altLang="en-US" b="1" noProof="1">
                <a:solidFill>
                  <a:schemeClr val="bg2"/>
                </a:solidFill>
                <a:latin typeface="微软雅黑" panose="020B0503020204020204" pitchFamily="34" charset="-122"/>
                <a:cs typeface="+mn-cs"/>
              </a:rPr>
              <a:t>涂料制造</a:t>
            </a:r>
          </a:p>
        </p:txBody>
      </p:sp>
      <p:sp>
        <p:nvSpPr>
          <p:cNvPr id="18" name="矩形 17"/>
          <p:cNvSpPr/>
          <p:nvPr/>
        </p:nvSpPr>
        <p:spPr>
          <a:xfrm>
            <a:off x="3359696" y="4242215"/>
            <a:ext cx="6048672" cy="698953"/>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3200" b="1" i="0" u="none" strike="noStrike" kern="1200" cap="none" spc="0" normalizeH="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3200" b="1" i="0" u="none" strike="noStrike" kern="1200" cap="none" spc="0" normalizeH="0" noProof="1" smtClean="0">
                <a:ln>
                  <a:noFill/>
                </a:ln>
                <a:solidFill>
                  <a:schemeClr val="bg2"/>
                </a:solidFill>
                <a:effectLst/>
                <a:uLnTx/>
                <a:uFillTx/>
                <a:latin typeface="微软雅黑" panose="020B0503020204020204" pitchFamily="34" charset="-122"/>
                <a:ea typeface="微软雅黑" panose="020B0503020204020204" pitchFamily="34" charset="-122"/>
                <a:cs typeface="+mn-cs"/>
              </a:rPr>
              <a:t>胶粘剂制造</a:t>
            </a:r>
            <a:endParaRPr kumimoji="0" lang="zh-CN" altLang="en-US" sz="3200" b="1" i="0" u="none" strike="noStrike" kern="1200" cap="none" spc="0" normalizeH="0" baseline="0" noProof="1" smtClean="0">
              <a:ln>
                <a:noFill/>
              </a:ln>
              <a:solidFill>
                <a:schemeClr val="bg2"/>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5850384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idx="4294967295"/>
          </p:nvPr>
        </p:nvSpPr>
        <p:spPr>
          <a:xfrm>
            <a:off x="335360" y="116632"/>
            <a:ext cx="8207375" cy="708025"/>
          </a:xfrm>
        </p:spPr>
        <p:txBody>
          <a:bodyPr anchor="b"/>
          <a:lstStyle/>
          <a:p>
            <a:pPr algn="l" eaLnBrk="1" hangingPunct="1"/>
            <a:r>
              <a:rPr lang="en-US" altLang="zh-CN" sz="3200" b="1" dirty="0" smtClean="0">
                <a:solidFill>
                  <a:schemeClr val="tx2"/>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3200" b="1" dirty="0" smtClean="0">
                <a:solidFill>
                  <a:schemeClr val="tx2"/>
                </a:solidFill>
                <a:latin typeface="微软雅黑" panose="020B0503020204020204" pitchFamily="34" charset="-122"/>
                <a:ea typeface="微软雅黑" panose="020B0503020204020204" pitchFamily="34" charset="-122"/>
                <a:sym typeface="Arial" panose="020B0604020202020204" pitchFamily="34" charset="0"/>
              </a:rPr>
              <a:t>、基本概念：</a:t>
            </a:r>
            <a:r>
              <a:rPr lang="zh-CN" altLang="en-US" sz="3200" b="1" dirty="0">
                <a:solidFill>
                  <a:schemeClr val="tx2"/>
                </a:solidFill>
                <a:latin typeface="微软雅黑" panose="020B0503020204020204" pitchFamily="34" charset="-122"/>
                <a:ea typeface="微软雅黑" panose="020B0503020204020204" pitchFamily="34" charset="-122"/>
                <a:sym typeface="Arial" panose="020B0604020202020204" pitchFamily="34" charset="0"/>
              </a:rPr>
              <a:t>油墨</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
        <p:nvSpPr>
          <p:cNvPr id="42" name="矩形 41">
            <a:extLst>
              <a:ext uri="{FF2B5EF4-FFF2-40B4-BE49-F238E27FC236}">
                <a16:creationId xmlns="" xmlns:a16="http://schemas.microsoft.com/office/drawing/2014/main" id="{9FF14452-11F2-4CA8-93F5-2926C49E8E88}"/>
              </a:ext>
            </a:extLst>
          </p:cNvPr>
          <p:cNvSpPr/>
          <p:nvPr/>
        </p:nvSpPr>
        <p:spPr>
          <a:xfrm>
            <a:off x="335360" y="1124745"/>
            <a:ext cx="11737304" cy="1323439"/>
          </a:xfrm>
          <a:prstGeom prst="rect">
            <a:avLst/>
          </a:prstGeom>
        </p:spPr>
        <p:txBody>
          <a:bodyPr wrap="square">
            <a:spAutoFit/>
          </a:bodyPr>
          <a:lstStyle/>
          <a:p>
            <a:pPr algn="just">
              <a:lnSpc>
                <a:spcPts val="3200"/>
              </a:lnSpc>
            </a:pPr>
            <a:r>
              <a:rPr lang="zh-CN" altLang="en-US" sz="2400" b="1" dirty="0">
                <a:solidFill>
                  <a:srgbClr val="000000"/>
                </a:solidFill>
                <a:latin typeface="微软雅黑" panose="020B0503020204020204" pitchFamily="34" charset="-122"/>
                <a:ea typeface="微软雅黑" panose="020B0503020204020204" pitchFamily="34" charset="-122"/>
              </a:rPr>
              <a:t>油墨及类似产品制造</a:t>
            </a:r>
            <a:r>
              <a:rPr lang="zh-CN" altLang="en-US" sz="2400" dirty="0">
                <a:solidFill>
                  <a:srgbClr val="000000"/>
                </a:solidFill>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指由颜料、连结料（植物油、矿物油、树脂、溶剂）和填充料经过混合、研磨调制而成，用于印刷的有色胶浆状物质，以及用于计算机打印、复印机用墨等生产</a:t>
            </a:r>
            <a:r>
              <a:rPr lang="zh-CN" altLang="en-US" sz="2400" dirty="0" smtClean="0">
                <a:latin typeface="微软雅黑" panose="020B0503020204020204" pitchFamily="34" charset="-122"/>
                <a:ea typeface="微软雅黑" panose="020B0503020204020204" pitchFamily="34" charset="-122"/>
              </a:rPr>
              <a:t>活动。</a:t>
            </a:r>
            <a:endParaRPr lang="zh-CN" altLang="en-US" sz="2400" dirty="0">
              <a:latin typeface="微软雅黑" panose="020B0503020204020204" pitchFamily="34" charset="-122"/>
              <a:ea typeface="微软雅黑" panose="020B0503020204020204" pitchFamily="34" charset="-122"/>
            </a:endParaRPr>
          </a:p>
        </p:txBody>
      </p:sp>
      <p:graphicFrame>
        <p:nvGraphicFramePr>
          <p:cNvPr id="43" name="表格 42"/>
          <p:cNvGraphicFramePr>
            <a:graphicFrameLocks noGrp="1"/>
          </p:cNvGraphicFramePr>
          <p:nvPr>
            <p:extLst>
              <p:ext uri="{D42A27DB-BD31-4B8C-83A1-F6EECF244321}">
                <p14:modId xmlns:p14="http://schemas.microsoft.com/office/powerpoint/2010/main" val="251182482"/>
              </p:ext>
            </p:extLst>
          </p:nvPr>
        </p:nvGraphicFramePr>
        <p:xfrm>
          <a:off x="335360" y="2708920"/>
          <a:ext cx="11593288" cy="3942909"/>
        </p:xfrm>
        <a:graphic>
          <a:graphicData uri="http://schemas.openxmlformats.org/drawingml/2006/table">
            <a:tbl>
              <a:tblPr firstRow="1" bandRow="1">
                <a:tableStyleId>{5C22544A-7EE6-4342-B048-85BDC9FD1C3A}</a:tableStyleId>
              </a:tblPr>
              <a:tblGrid>
                <a:gridCol w="1798958"/>
                <a:gridCol w="7418066"/>
                <a:gridCol w="2376264"/>
              </a:tblGrid>
              <a:tr h="418729">
                <a:tc>
                  <a:txBody>
                    <a:bodyPr/>
                    <a:lstStyle/>
                    <a:p>
                      <a:r>
                        <a:rPr lang="zh-CN" altLang="en-US" sz="2400" dirty="0" smtClean="0">
                          <a:latin typeface="微软雅黑" panose="020B0503020204020204" pitchFamily="34" charset="-122"/>
                          <a:ea typeface="微软雅黑" panose="020B0503020204020204" pitchFamily="34" charset="-122"/>
                        </a:rPr>
                        <a:t>成分类型</a:t>
                      </a:r>
                      <a:endParaRPr lang="zh-CN" altLang="en-US" sz="2400" dirty="0">
                        <a:latin typeface="微软雅黑" panose="020B0503020204020204" pitchFamily="34" charset="-122"/>
                        <a:ea typeface="微软雅黑" panose="020B0503020204020204" pitchFamily="34" charset="-122"/>
                      </a:endParaRPr>
                    </a:p>
                  </a:txBody>
                  <a:tcPr/>
                </a:tc>
                <a:tc>
                  <a:txBody>
                    <a:bodyPr/>
                    <a:lstStyle/>
                    <a:p>
                      <a:r>
                        <a:rPr lang="zh-CN" altLang="en-US" sz="2400" dirty="0" smtClean="0">
                          <a:latin typeface="微软雅黑" panose="020B0503020204020204" pitchFamily="34" charset="-122"/>
                          <a:ea typeface="微软雅黑" panose="020B0503020204020204" pitchFamily="34" charset="-122"/>
                        </a:rPr>
                        <a:t>主要化学物质</a:t>
                      </a:r>
                      <a:endParaRPr lang="zh-CN" altLang="en-US" sz="2400" dirty="0">
                        <a:latin typeface="微软雅黑" panose="020B0503020204020204" pitchFamily="34" charset="-122"/>
                        <a:ea typeface="微软雅黑" panose="020B0503020204020204" pitchFamily="34" charset="-122"/>
                      </a:endParaRPr>
                    </a:p>
                  </a:txBody>
                  <a:tcPr/>
                </a:tc>
                <a:tc>
                  <a:txBody>
                    <a:bodyPr/>
                    <a:lstStyle/>
                    <a:p>
                      <a:r>
                        <a:rPr lang="zh-CN" altLang="en-US" sz="2400" dirty="0" smtClean="0">
                          <a:latin typeface="微软雅黑" panose="020B0503020204020204" pitchFamily="34" charset="-122"/>
                          <a:ea typeface="微软雅黑" panose="020B0503020204020204" pitchFamily="34" charset="-122"/>
                        </a:rPr>
                        <a:t>基本质量比（</a:t>
                      </a:r>
                      <a:r>
                        <a:rPr lang="en-US" altLang="zh-CN" sz="24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a:txBody>
                  <a:tcPr/>
                </a:tc>
              </a:tr>
              <a:tr h="651069">
                <a:tc>
                  <a:txBody>
                    <a:bodyPr/>
                    <a:lstStyle/>
                    <a:p>
                      <a:r>
                        <a:rPr lang="zh-CN" altLang="en-US" sz="2400" dirty="0" smtClean="0">
                          <a:solidFill>
                            <a:srgbClr val="C00000"/>
                          </a:solidFill>
                          <a:latin typeface="微软雅黑" panose="020B0503020204020204" pitchFamily="34" charset="-122"/>
                          <a:ea typeface="微软雅黑" panose="020B0503020204020204" pitchFamily="34" charset="-122"/>
                        </a:rPr>
                        <a:t>色料</a:t>
                      </a:r>
                      <a:endParaRPr lang="zh-CN" altLang="en-US" sz="2400" dirty="0">
                        <a:solidFill>
                          <a:srgbClr val="C00000"/>
                        </a:solidFill>
                        <a:latin typeface="微软雅黑" panose="020B0503020204020204" pitchFamily="34" charset="-122"/>
                        <a:ea typeface="微软雅黑" panose="020B0503020204020204" pitchFamily="34" charset="-122"/>
                      </a:endParaRPr>
                    </a:p>
                  </a:txBody>
                  <a:tcPr/>
                </a:tc>
                <a:tc>
                  <a:txBody>
                    <a:bodyPr/>
                    <a:lstStyle/>
                    <a:p>
                      <a:r>
                        <a:rPr lang="zh-CN" altLang="en-US" sz="2400" dirty="0" smtClean="0">
                          <a:latin typeface="微软雅黑" panose="020B0503020204020204" pitchFamily="34" charset="-122"/>
                          <a:ea typeface="微软雅黑" panose="020B0503020204020204" pitchFamily="34" charset="-122"/>
                        </a:rPr>
                        <a:t>有机颜料为主：偶氮、酞菁、色淀；无机颜料（炭黑、钛白、铬黄等）</a:t>
                      </a:r>
                      <a:endParaRPr lang="zh-CN" altLang="en-US" sz="2400" dirty="0">
                        <a:latin typeface="微软雅黑" panose="020B0503020204020204" pitchFamily="34" charset="-122"/>
                        <a:ea typeface="微软雅黑" panose="020B0503020204020204" pitchFamily="34" charset="-122"/>
                      </a:endParaRPr>
                    </a:p>
                  </a:txBody>
                  <a:tcPr/>
                </a:tc>
                <a:tc>
                  <a:txBody>
                    <a:bodyPr/>
                    <a:lstStyle/>
                    <a:p>
                      <a:r>
                        <a:rPr lang="en-US" altLang="zh-CN" sz="2400" dirty="0" smtClean="0">
                          <a:latin typeface="微软雅黑" panose="020B0503020204020204" pitchFamily="34" charset="-122"/>
                          <a:ea typeface="微软雅黑" panose="020B0503020204020204" pitchFamily="34" charset="-122"/>
                        </a:rPr>
                        <a:t>10%~20%</a:t>
                      </a:r>
                      <a:endParaRPr lang="zh-CN" altLang="en-US" sz="2400" dirty="0">
                        <a:latin typeface="微软雅黑" panose="020B0503020204020204" pitchFamily="34" charset="-122"/>
                        <a:ea typeface="微软雅黑" panose="020B0503020204020204" pitchFamily="34" charset="-122"/>
                      </a:endParaRPr>
                    </a:p>
                  </a:txBody>
                  <a:tcPr/>
                </a:tc>
              </a:tr>
              <a:tr h="651069">
                <a:tc>
                  <a:txBody>
                    <a:bodyPr/>
                    <a:lstStyle/>
                    <a:p>
                      <a:r>
                        <a:rPr lang="zh-CN" altLang="en-US" sz="2400" dirty="0" smtClean="0">
                          <a:solidFill>
                            <a:srgbClr val="C00000"/>
                          </a:solidFill>
                          <a:latin typeface="微软雅黑" panose="020B0503020204020204" pitchFamily="34" charset="-122"/>
                          <a:ea typeface="微软雅黑" panose="020B0503020204020204" pitchFamily="34" charset="-122"/>
                        </a:rPr>
                        <a:t>连接料</a:t>
                      </a:r>
                      <a:endParaRPr lang="zh-CN" altLang="en-US" sz="2400" dirty="0">
                        <a:solidFill>
                          <a:srgbClr val="C00000"/>
                        </a:solidFill>
                        <a:latin typeface="微软雅黑" panose="020B0503020204020204" pitchFamily="34" charset="-122"/>
                        <a:ea typeface="微软雅黑" panose="020B0503020204020204" pitchFamily="34" charset="-122"/>
                      </a:endParaRPr>
                    </a:p>
                  </a:txBody>
                  <a:tcPr/>
                </a:tc>
                <a:tc>
                  <a:txBody>
                    <a:bodyPr/>
                    <a:lstStyle/>
                    <a:p>
                      <a:r>
                        <a:rPr lang="zh-CN" altLang="en-US" sz="2400" dirty="0" smtClean="0">
                          <a:latin typeface="微软雅黑" panose="020B0503020204020204" pitchFamily="34" charset="-122"/>
                          <a:ea typeface="微软雅黑" panose="020B0503020204020204" pitchFamily="34" charset="-122"/>
                        </a:rPr>
                        <a:t>油（植物油、矿物油）、树脂（天然树脂、合成树脂）</a:t>
                      </a:r>
                      <a:endParaRPr lang="zh-CN" altLang="en-US" sz="2400" dirty="0">
                        <a:latin typeface="微软雅黑" panose="020B0503020204020204" pitchFamily="34" charset="-122"/>
                        <a:ea typeface="微软雅黑" panose="020B0503020204020204" pitchFamily="34" charset="-122"/>
                      </a:endParaRPr>
                    </a:p>
                  </a:txBody>
                  <a:tcPr/>
                </a:tc>
                <a:tc>
                  <a:txBody>
                    <a:bodyPr/>
                    <a:lstStyle/>
                    <a:p>
                      <a:r>
                        <a:rPr lang="en-US" altLang="zh-CN" sz="2400" dirty="0" smtClean="0">
                          <a:latin typeface="微软雅黑" panose="020B0503020204020204" pitchFamily="34" charset="-122"/>
                          <a:ea typeface="微软雅黑" panose="020B0503020204020204" pitchFamily="34" charset="-122"/>
                        </a:rPr>
                        <a:t>30%~70%</a:t>
                      </a:r>
                      <a:endParaRPr lang="zh-CN" altLang="en-US" sz="2400" dirty="0">
                        <a:latin typeface="微软雅黑" panose="020B0503020204020204" pitchFamily="34" charset="-122"/>
                        <a:ea typeface="微软雅黑" panose="020B0503020204020204" pitchFamily="34" charset="-122"/>
                      </a:endParaRPr>
                    </a:p>
                  </a:txBody>
                  <a:tcPr/>
                </a:tc>
              </a:tr>
              <a:tr h="651069">
                <a:tc>
                  <a:txBody>
                    <a:bodyPr/>
                    <a:lstStyle/>
                    <a:p>
                      <a:r>
                        <a:rPr lang="zh-CN" altLang="en-US" sz="2400" dirty="0" smtClean="0">
                          <a:solidFill>
                            <a:srgbClr val="C00000"/>
                          </a:solidFill>
                          <a:latin typeface="微软雅黑" panose="020B0503020204020204" pitchFamily="34" charset="-122"/>
                          <a:ea typeface="微软雅黑" panose="020B0503020204020204" pitchFamily="34" charset="-122"/>
                        </a:rPr>
                        <a:t>溶剂</a:t>
                      </a:r>
                      <a:endParaRPr lang="zh-CN" altLang="en-US" sz="2400" dirty="0">
                        <a:solidFill>
                          <a:srgbClr val="C00000"/>
                        </a:solidFill>
                        <a:latin typeface="微软雅黑" panose="020B0503020204020204" pitchFamily="34" charset="-122"/>
                        <a:ea typeface="微软雅黑" panose="020B0503020204020204" pitchFamily="34" charset="-122"/>
                      </a:endParaRPr>
                    </a:p>
                  </a:txBody>
                  <a:tcPr/>
                </a:tc>
                <a:tc>
                  <a:txBody>
                    <a:bodyPr/>
                    <a:lstStyle/>
                    <a:p>
                      <a:r>
                        <a:rPr lang="zh-CN" altLang="en-US" sz="2400" dirty="0" smtClean="0">
                          <a:latin typeface="微软雅黑" panose="020B0503020204020204" pitchFamily="34" charset="-122"/>
                          <a:ea typeface="微软雅黑" panose="020B0503020204020204" pitchFamily="34" charset="-122"/>
                        </a:rPr>
                        <a:t>常用</a:t>
                      </a:r>
                      <a:r>
                        <a:rPr lang="en-US" altLang="zh-CN" sz="2400" dirty="0" smtClean="0">
                          <a:latin typeface="微软雅黑" panose="020B0503020204020204" pitchFamily="34" charset="-122"/>
                          <a:ea typeface="微软雅黑" panose="020B0503020204020204" pitchFamily="34" charset="-122"/>
                        </a:rPr>
                        <a:t>90</a:t>
                      </a:r>
                      <a:r>
                        <a:rPr lang="zh-CN" altLang="en-US" sz="2400" dirty="0" smtClean="0">
                          <a:latin typeface="微软雅黑" panose="020B0503020204020204" pitchFamily="34" charset="-122"/>
                          <a:ea typeface="微软雅黑" panose="020B0503020204020204" pitchFamily="34" charset="-122"/>
                        </a:rPr>
                        <a:t>种左右：苯系物、乙酸酯类、丙烯酸酯类、醚类、醇类、酮类等</a:t>
                      </a:r>
                      <a:endParaRPr lang="zh-CN" altLang="en-US" sz="2400" dirty="0">
                        <a:latin typeface="微软雅黑" panose="020B0503020204020204" pitchFamily="34" charset="-122"/>
                        <a:ea typeface="微软雅黑" panose="020B0503020204020204" pitchFamily="34" charset="-122"/>
                      </a:endParaRPr>
                    </a:p>
                  </a:txBody>
                  <a:tcPr/>
                </a:tc>
                <a:tc>
                  <a:txBody>
                    <a:bodyPr/>
                    <a:lstStyle/>
                    <a:p>
                      <a:r>
                        <a:rPr lang="en-US" altLang="zh-CN" sz="2400" dirty="0" smtClean="0">
                          <a:latin typeface="微软雅黑" panose="020B0503020204020204" pitchFamily="34" charset="-122"/>
                          <a:ea typeface="微软雅黑" panose="020B0503020204020204" pitchFamily="34" charset="-122"/>
                        </a:rPr>
                        <a:t>3%~75%</a:t>
                      </a:r>
                      <a:endParaRPr lang="zh-CN" altLang="en-US" sz="2400" dirty="0">
                        <a:latin typeface="微软雅黑" panose="020B0503020204020204" pitchFamily="34" charset="-122"/>
                        <a:ea typeface="微软雅黑" panose="020B0503020204020204" pitchFamily="34" charset="-122"/>
                      </a:endParaRPr>
                    </a:p>
                  </a:txBody>
                  <a:tcPr/>
                </a:tc>
              </a:tr>
              <a:tr h="940433">
                <a:tc>
                  <a:txBody>
                    <a:bodyPr/>
                    <a:lstStyle/>
                    <a:p>
                      <a:r>
                        <a:rPr lang="zh-CN" altLang="en-US" sz="2400" dirty="0" smtClean="0">
                          <a:latin typeface="微软雅黑" panose="020B0503020204020204" pitchFamily="34" charset="-122"/>
                          <a:ea typeface="微软雅黑" panose="020B0503020204020204" pitchFamily="34" charset="-122"/>
                        </a:rPr>
                        <a:t>助剂</a:t>
                      </a:r>
                      <a:endParaRPr lang="zh-CN" altLang="en-US" sz="2400" dirty="0">
                        <a:latin typeface="微软雅黑" panose="020B0503020204020204" pitchFamily="34" charset="-122"/>
                        <a:ea typeface="微软雅黑" panose="020B0503020204020204" pitchFamily="34" charset="-122"/>
                      </a:endParaRPr>
                    </a:p>
                  </a:txBody>
                  <a:tcPr/>
                </a:tc>
                <a:tc>
                  <a:txBody>
                    <a:bodyPr/>
                    <a:lstStyle/>
                    <a:p>
                      <a:r>
                        <a:rPr lang="zh-CN" altLang="en-US" sz="2400" dirty="0" smtClean="0">
                          <a:latin typeface="微软雅黑" panose="020B0503020204020204" pitchFamily="34" charset="-122"/>
                          <a:ea typeface="微软雅黑" panose="020B0503020204020204" pitchFamily="34" charset="-122"/>
                        </a:rPr>
                        <a:t>干燥剂、防干剂、减粘剂、稀释剂、增稠剂、增塑剂、冲淡剂、防脏剂、表面活性剂、消泡剂、防腐剂、香料、发泡剂、紫外线吸收剂等</a:t>
                      </a:r>
                      <a:endParaRPr lang="zh-CN" altLang="en-US" sz="2400" dirty="0">
                        <a:latin typeface="微软雅黑" panose="020B0503020204020204" pitchFamily="34" charset="-122"/>
                        <a:ea typeface="微软雅黑" panose="020B0503020204020204" pitchFamily="34" charset="-122"/>
                      </a:endParaRPr>
                    </a:p>
                  </a:txBody>
                  <a:tcPr/>
                </a:tc>
                <a:tc>
                  <a:txBody>
                    <a:bodyPr/>
                    <a:lstStyle/>
                    <a:p>
                      <a:r>
                        <a:rPr lang="en-US" altLang="zh-CN" sz="2400" dirty="0" smtClean="0">
                          <a:latin typeface="微软雅黑" panose="020B0503020204020204" pitchFamily="34" charset="-122"/>
                          <a:ea typeface="微软雅黑" panose="020B0503020204020204" pitchFamily="34" charset="-122"/>
                        </a:rPr>
                        <a:t>5%~10%</a:t>
                      </a:r>
                      <a:endParaRPr lang="zh-CN" altLang="en-US" sz="2400" dirty="0">
                        <a:latin typeface="微软雅黑" panose="020B0503020204020204" pitchFamily="34" charset="-122"/>
                        <a:ea typeface="微软雅黑" panose="020B0503020204020204" pitchFamily="34" charset="-122"/>
                      </a:endParaRPr>
                    </a:p>
                  </a:txBody>
                  <a:tcPr/>
                </a:tc>
              </a:tr>
            </a:tbl>
          </a:graphicData>
        </a:graphic>
      </p:graphicFrame>
    </p:spTree>
    <p:extLst>
      <p:ext uri="{BB962C8B-B14F-4D97-AF65-F5344CB8AC3E}">
        <p14:creationId xmlns:p14="http://schemas.microsoft.com/office/powerpoint/2010/main" val="10483512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smtClean="0">
                <a:latin typeface="+mj-ea"/>
                <a:sym typeface="Arial" panose="020B0604020202020204" pitchFamily="34" charset="0"/>
              </a:rPr>
              <a:t>1</a:t>
            </a:r>
            <a:r>
              <a:rPr lang="zh-CN" altLang="en-US" dirty="0" smtClean="0">
                <a:latin typeface="+mj-ea"/>
                <a:sym typeface="Arial" panose="020B0604020202020204" pitchFamily="34" charset="0"/>
              </a:rPr>
              <a:t>、</a:t>
            </a:r>
            <a:r>
              <a:rPr lang="zh-CN" altLang="en-US" sz="2800" dirty="0" smtClean="0">
                <a:latin typeface="+mj-ea"/>
                <a:sym typeface="Arial" panose="020B0604020202020204" pitchFamily="34" charset="0"/>
              </a:rPr>
              <a:t>油墨产品分类：</a:t>
            </a:r>
            <a:r>
              <a:rPr lang="en-US" altLang="zh-CN" sz="2800" dirty="0" smtClean="0">
                <a:latin typeface="+mj-ea"/>
                <a:sym typeface="Arial" panose="020B0604020202020204" pitchFamily="34" charset="0"/>
              </a:rPr>
              <a:t>QB/T 3579-1999</a:t>
            </a:r>
            <a:endParaRPr lang="zh-CN" altLang="en-US" sz="2800" dirty="0">
              <a:solidFill>
                <a:srgbClr val="FF0000"/>
              </a:solidFill>
              <a:latin typeface="+mj-ea"/>
            </a:endParaRPr>
          </a:p>
        </p:txBody>
      </p:sp>
      <p:sp>
        <p:nvSpPr>
          <p:cNvPr id="18" name="Rectangle 78"/>
          <p:cNvSpPr>
            <a:spLocks noChangeArrowheads="1"/>
          </p:cNvSpPr>
          <p:nvPr/>
        </p:nvSpPr>
        <p:spPr bwMode="auto">
          <a:xfrm>
            <a:off x="1557179" y="1190682"/>
            <a:ext cx="2593975" cy="538163"/>
          </a:xfrm>
          <a:prstGeom prst="rect">
            <a:avLst/>
          </a:prstGeom>
          <a:solidFill>
            <a:srgbClr val="FFFF00"/>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en-US" sz="2400" b="1" kern="0" dirty="0" smtClean="0">
                <a:latin typeface="黑体" panose="02010600030101010101" pitchFamily="49" charset="-122"/>
                <a:ea typeface="黑体" panose="02010600030101010101" pitchFamily="49" charset="-122"/>
                <a:sym typeface="+mn-ea"/>
              </a:rPr>
              <a:t>按照印刷版式分</a:t>
            </a:r>
            <a:endParaRPr lang="en-US" altLang="zh-CN" sz="2400" b="1" kern="0" dirty="0">
              <a:latin typeface="黑体" panose="02010600030101010101" pitchFamily="49" charset="-122"/>
              <a:ea typeface="黑体" panose="02010600030101010101" pitchFamily="49" charset="-122"/>
              <a:sym typeface="+mn-ea"/>
            </a:endParaRPr>
          </a:p>
        </p:txBody>
      </p:sp>
      <p:sp>
        <p:nvSpPr>
          <p:cNvPr id="19" name="矩形 1"/>
          <p:cNvSpPr>
            <a:spLocks noChangeArrowheads="1"/>
          </p:cNvSpPr>
          <p:nvPr/>
        </p:nvSpPr>
        <p:spPr bwMode="auto">
          <a:xfrm>
            <a:off x="1379379" y="1997132"/>
            <a:ext cx="1365250" cy="442913"/>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平版油墨</a:t>
            </a:r>
            <a:endParaRPr lang="zh-CN" altLang="en-US" sz="1600" b="1" noProof="1">
              <a:solidFill>
                <a:srgbClr val="000000"/>
              </a:solidFill>
              <a:latin typeface="微软雅黑" panose="020B0503020204020204" pitchFamily="34" charset="-122"/>
              <a:sym typeface="+mn-ea"/>
            </a:endParaRPr>
          </a:p>
        </p:txBody>
      </p:sp>
      <p:sp>
        <p:nvSpPr>
          <p:cNvPr id="20" name="矩形 1"/>
          <p:cNvSpPr>
            <a:spLocks noChangeArrowheads="1"/>
          </p:cNvSpPr>
          <p:nvPr/>
        </p:nvSpPr>
        <p:spPr bwMode="auto">
          <a:xfrm>
            <a:off x="2941479" y="2003482"/>
            <a:ext cx="1371600" cy="446088"/>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柔版油墨</a:t>
            </a:r>
            <a:endParaRPr lang="zh-CN" altLang="en-US" sz="1600" b="1" noProof="1">
              <a:solidFill>
                <a:srgbClr val="000000"/>
              </a:solidFill>
              <a:latin typeface="微软雅黑" panose="020B0503020204020204" pitchFamily="34" charset="-122"/>
              <a:sym typeface="+mn-ea"/>
            </a:endParaRPr>
          </a:p>
        </p:txBody>
      </p:sp>
      <p:sp>
        <p:nvSpPr>
          <p:cNvPr id="21" name="矩形 1"/>
          <p:cNvSpPr>
            <a:spLocks noChangeArrowheads="1"/>
          </p:cNvSpPr>
          <p:nvPr/>
        </p:nvSpPr>
        <p:spPr bwMode="auto">
          <a:xfrm>
            <a:off x="2941479" y="3022657"/>
            <a:ext cx="1392237" cy="45085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喷印油墨</a:t>
            </a:r>
            <a:endParaRPr lang="zh-CN" altLang="en-US" sz="1600" b="1" noProof="1">
              <a:solidFill>
                <a:srgbClr val="000000"/>
              </a:solidFill>
              <a:latin typeface="微软雅黑" panose="020B0503020204020204" pitchFamily="34" charset="-122"/>
              <a:sym typeface="+mn-ea"/>
            </a:endParaRPr>
          </a:p>
        </p:txBody>
      </p:sp>
      <p:sp>
        <p:nvSpPr>
          <p:cNvPr id="22" name="矩形 1"/>
          <p:cNvSpPr>
            <a:spLocks noChangeArrowheads="1"/>
          </p:cNvSpPr>
          <p:nvPr/>
        </p:nvSpPr>
        <p:spPr bwMode="auto">
          <a:xfrm>
            <a:off x="1357154" y="3670357"/>
            <a:ext cx="1379537" cy="407988"/>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en-US" altLang="zh-CN" sz="1600" b="1" noProof="1" smtClean="0">
                <a:solidFill>
                  <a:srgbClr val="000000"/>
                </a:solidFill>
                <a:latin typeface="微软雅黑" panose="020B0503020204020204" pitchFamily="34" charset="-122"/>
                <a:sym typeface="+mn-ea"/>
              </a:rPr>
              <a:t>UV</a:t>
            </a:r>
            <a:r>
              <a:rPr lang="zh-CN" altLang="en-US" sz="1600" b="1" noProof="1" smtClean="0">
                <a:solidFill>
                  <a:srgbClr val="000000"/>
                </a:solidFill>
                <a:latin typeface="微软雅黑" panose="020B0503020204020204" pitchFamily="34" charset="-122"/>
                <a:sym typeface="+mn-ea"/>
              </a:rPr>
              <a:t>油墨</a:t>
            </a:r>
            <a:endParaRPr lang="zh-CN" altLang="en-US" sz="1600" b="1" noProof="1">
              <a:solidFill>
                <a:srgbClr val="000000"/>
              </a:solidFill>
              <a:latin typeface="微软雅黑" panose="020B0503020204020204" pitchFamily="34" charset="-122"/>
              <a:sym typeface="+mn-ea"/>
            </a:endParaRPr>
          </a:p>
        </p:txBody>
      </p:sp>
      <p:sp>
        <p:nvSpPr>
          <p:cNvPr id="23" name="Rectangle 78"/>
          <p:cNvSpPr>
            <a:spLocks noChangeArrowheads="1"/>
          </p:cNvSpPr>
          <p:nvPr/>
        </p:nvSpPr>
        <p:spPr bwMode="auto">
          <a:xfrm>
            <a:off x="7840086" y="1154672"/>
            <a:ext cx="1809750" cy="538162"/>
          </a:xfrm>
          <a:prstGeom prst="rect">
            <a:avLst/>
          </a:prstGeom>
          <a:solidFill>
            <a:srgbClr val="FFFF00"/>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en-US" sz="2400" b="1" kern="0" dirty="0" smtClean="0">
                <a:latin typeface="黑体" panose="02010600030101010101" pitchFamily="49" charset="-122"/>
                <a:ea typeface="黑体" panose="02010600030101010101" pitchFamily="49" charset="-122"/>
                <a:sym typeface="+mn-ea"/>
              </a:rPr>
              <a:t>环境特性分</a:t>
            </a:r>
          </a:p>
        </p:txBody>
      </p:sp>
      <p:sp>
        <p:nvSpPr>
          <p:cNvPr id="24" name="矩形 23"/>
          <p:cNvSpPr/>
          <p:nvPr/>
        </p:nvSpPr>
        <p:spPr>
          <a:xfrm>
            <a:off x="7824629" y="2243195"/>
            <a:ext cx="2159000" cy="476250"/>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水性油墨</a:t>
            </a:r>
            <a:endParaRPr lang="en-US" altLang="zh-CN" sz="2000" b="1" noProof="1" smtClean="0">
              <a:solidFill>
                <a:srgbClr val="000000"/>
              </a:solidFill>
              <a:latin typeface="微软雅黑" panose="020B0503020204020204" pitchFamily="34" charset="-122"/>
              <a:sym typeface="+mn-ea"/>
            </a:endParaRPr>
          </a:p>
        </p:txBody>
      </p:sp>
      <p:sp>
        <p:nvSpPr>
          <p:cNvPr id="25" name="矩形 24"/>
          <p:cNvSpPr/>
          <p:nvPr/>
        </p:nvSpPr>
        <p:spPr>
          <a:xfrm>
            <a:off x="7821454" y="2933757"/>
            <a:ext cx="2159000" cy="441325"/>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辐射固化油墨</a:t>
            </a:r>
            <a:endParaRPr lang="en-US" altLang="zh-CN" sz="2000" b="1" noProof="1" smtClean="0">
              <a:solidFill>
                <a:srgbClr val="000000"/>
              </a:solidFill>
              <a:latin typeface="微软雅黑" panose="020B0503020204020204" pitchFamily="34" charset="-122"/>
              <a:sym typeface="+mn-ea"/>
            </a:endParaRPr>
          </a:p>
        </p:txBody>
      </p:sp>
      <p:sp>
        <p:nvSpPr>
          <p:cNvPr id="26" name="矩形 25"/>
          <p:cNvSpPr/>
          <p:nvPr/>
        </p:nvSpPr>
        <p:spPr>
          <a:xfrm>
            <a:off x="7821454" y="3646545"/>
            <a:ext cx="2160587" cy="441325"/>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溶剂型油墨</a:t>
            </a:r>
            <a:endParaRPr lang="en-US" altLang="zh-CN" sz="2000" b="1" noProof="1" smtClean="0">
              <a:solidFill>
                <a:srgbClr val="000000"/>
              </a:solidFill>
              <a:latin typeface="微软雅黑" panose="020B0503020204020204" pitchFamily="34" charset="-122"/>
              <a:sym typeface="+mn-ea"/>
            </a:endParaRPr>
          </a:p>
        </p:txBody>
      </p:sp>
      <p:sp>
        <p:nvSpPr>
          <p:cNvPr id="27" name="矩形 1"/>
          <p:cNvSpPr>
            <a:spLocks noChangeArrowheads="1"/>
          </p:cNvSpPr>
          <p:nvPr/>
        </p:nvSpPr>
        <p:spPr bwMode="auto">
          <a:xfrm>
            <a:off x="1350804" y="2506720"/>
            <a:ext cx="1379537" cy="388937"/>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凸版油墨</a:t>
            </a:r>
            <a:endParaRPr lang="zh-CN" altLang="en-US" sz="1600" b="1" noProof="1">
              <a:solidFill>
                <a:srgbClr val="000000"/>
              </a:solidFill>
              <a:latin typeface="微软雅黑" panose="020B0503020204020204" pitchFamily="34" charset="-122"/>
              <a:sym typeface="+mn-ea"/>
            </a:endParaRPr>
          </a:p>
        </p:txBody>
      </p:sp>
      <p:sp>
        <p:nvSpPr>
          <p:cNvPr id="28" name="矩形 1"/>
          <p:cNvSpPr>
            <a:spLocks noChangeArrowheads="1"/>
          </p:cNvSpPr>
          <p:nvPr/>
        </p:nvSpPr>
        <p:spPr bwMode="auto">
          <a:xfrm>
            <a:off x="2941479" y="2552757"/>
            <a:ext cx="1371600" cy="392113"/>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凹版油墨</a:t>
            </a:r>
            <a:endParaRPr lang="zh-CN" altLang="en-US" sz="1600" b="1" noProof="1">
              <a:solidFill>
                <a:srgbClr val="000000"/>
              </a:solidFill>
              <a:latin typeface="微软雅黑" panose="020B0503020204020204" pitchFamily="34" charset="-122"/>
              <a:sym typeface="+mn-ea"/>
            </a:endParaRPr>
          </a:p>
        </p:txBody>
      </p:sp>
      <p:sp>
        <p:nvSpPr>
          <p:cNvPr id="29" name="矩形 1"/>
          <p:cNvSpPr>
            <a:spLocks noChangeArrowheads="1"/>
          </p:cNvSpPr>
          <p:nvPr/>
        </p:nvSpPr>
        <p:spPr bwMode="auto">
          <a:xfrm>
            <a:off x="1360329" y="3049645"/>
            <a:ext cx="1373187" cy="401637"/>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网印油墨</a:t>
            </a:r>
            <a:endParaRPr lang="zh-CN" altLang="en-US" sz="1600" b="1" noProof="1">
              <a:solidFill>
                <a:srgbClr val="000000"/>
              </a:solidFill>
              <a:latin typeface="微软雅黑" panose="020B0503020204020204" pitchFamily="34" charset="-122"/>
              <a:sym typeface="+mn-ea"/>
            </a:endParaRPr>
          </a:p>
        </p:txBody>
      </p:sp>
      <p:sp>
        <p:nvSpPr>
          <p:cNvPr id="30" name="矩形 1"/>
          <p:cNvSpPr>
            <a:spLocks noChangeArrowheads="1"/>
          </p:cNvSpPr>
          <p:nvPr/>
        </p:nvSpPr>
        <p:spPr bwMode="auto">
          <a:xfrm>
            <a:off x="2908141" y="3670357"/>
            <a:ext cx="1538288" cy="40640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其它（专用）</a:t>
            </a:r>
            <a:endParaRPr lang="zh-CN" altLang="en-US" sz="1600" b="1" noProof="1">
              <a:solidFill>
                <a:srgbClr val="000000"/>
              </a:solidFill>
              <a:latin typeface="微软雅黑" panose="020B0503020204020204" pitchFamily="34" charset="-122"/>
              <a:sym typeface="+mn-ea"/>
            </a:endParaRPr>
          </a:p>
        </p:txBody>
      </p:sp>
      <p:sp>
        <p:nvSpPr>
          <p:cNvPr id="31" name="矩形 30"/>
          <p:cNvSpPr/>
          <p:nvPr/>
        </p:nvSpPr>
        <p:spPr>
          <a:xfrm>
            <a:off x="1101566" y="4637145"/>
            <a:ext cx="3878263" cy="369887"/>
          </a:xfrm>
          <a:prstGeom prst="rect">
            <a:avLst/>
          </a:prstGeom>
        </p:spPr>
        <p:txBody>
          <a:bodyPr wrap="none">
            <a:spAutoFit/>
          </a:bodyPr>
          <a:lstStyle/>
          <a:p>
            <a:pPr algn="just">
              <a:spcBef>
                <a:spcPts val="0"/>
              </a:spcBef>
              <a:spcAft>
                <a:spcPts val="0"/>
              </a:spcAft>
              <a:defRPr/>
            </a:pPr>
            <a:r>
              <a:rPr lang="en-US" altLang="zh-CN" kern="0" dirty="0">
                <a:latin typeface="宋体" panose="02010600030101010101" pitchFamily="2" charset="-122"/>
                <a:ea typeface="宋体" panose="02010600030101010101" pitchFamily="2" charset="-122"/>
                <a:sym typeface="+mn-ea"/>
              </a:rPr>
              <a:t>《</a:t>
            </a:r>
            <a:r>
              <a:rPr lang="zh-CN" altLang="en-US" kern="0" dirty="0">
                <a:latin typeface="宋体" panose="02010600030101010101" pitchFamily="2" charset="-122"/>
                <a:ea typeface="宋体" panose="02010600030101010101" pitchFamily="2" charset="-122"/>
                <a:sym typeface="+mn-ea"/>
              </a:rPr>
              <a:t>印刷油墨产品分类、命名和型号</a:t>
            </a:r>
            <a:r>
              <a:rPr lang="en-US" altLang="zh-CN" kern="0" dirty="0">
                <a:latin typeface="宋体" panose="02010600030101010101" pitchFamily="2" charset="-122"/>
                <a:ea typeface="宋体" panose="02010600030101010101" pitchFamily="2" charset="-122"/>
                <a:sym typeface="+mn-ea"/>
              </a:rPr>
              <a:t>》</a:t>
            </a:r>
            <a:endParaRPr lang="zh-CN" altLang="en-US" sz="1400" kern="100" dirty="0">
              <a:latin typeface="Calibri" panose="020F0502020204030204" pitchFamily="34" charset="0"/>
              <a:sym typeface="+mn-ea"/>
            </a:endParaRPr>
          </a:p>
        </p:txBody>
      </p:sp>
      <p:sp>
        <p:nvSpPr>
          <p:cNvPr id="32" name="Rectangle 78"/>
          <p:cNvSpPr>
            <a:spLocks noChangeArrowheads="1"/>
          </p:cNvSpPr>
          <p:nvPr/>
        </p:nvSpPr>
        <p:spPr bwMode="auto">
          <a:xfrm>
            <a:off x="4797266" y="1173220"/>
            <a:ext cx="2592388" cy="538162"/>
          </a:xfrm>
          <a:prstGeom prst="rect">
            <a:avLst/>
          </a:prstGeom>
          <a:solidFill>
            <a:srgbClr val="FFFF00"/>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en-US" sz="2400" b="1" kern="0" dirty="0" smtClean="0">
                <a:latin typeface="黑体" panose="02010600030101010101" pitchFamily="49" charset="-122"/>
                <a:ea typeface="黑体" panose="02010600030101010101" pitchFamily="49" charset="-122"/>
                <a:sym typeface="+mn-ea"/>
              </a:rPr>
              <a:t>按照干燥方式分</a:t>
            </a:r>
            <a:endParaRPr lang="en-US" altLang="zh-CN" sz="2400" b="1" kern="0" dirty="0">
              <a:latin typeface="黑体" panose="02010600030101010101" pitchFamily="49" charset="-122"/>
              <a:ea typeface="黑体" panose="02010600030101010101" pitchFamily="49" charset="-122"/>
              <a:sym typeface="+mn-ea"/>
            </a:endParaRPr>
          </a:p>
        </p:txBody>
      </p:sp>
      <p:sp>
        <p:nvSpPr>
          <p:cNvPr id="33" name="矩形 1"/>
          <p:cNvSpPr>
            <a:spLocks noChangeArrowheads="1"/>
          </p:cNvSpPr>
          <p:nvPr/>
        </p:nvSpPr>
        <p:spPr bwMode="auto">
          <a:xfrm>
            <a:off x="5224304" y="1952682"/>
            <a:ext cx="1631950" cy="441325"/>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渗透干燥性</a:t>
            </a:r>
            <a:endParaRPr lang="zh-CN" altLang="en-US" sz="1600" b="1" noProof="1">
              <a:solidFill>
                <a:srgbClr val="000000"/>
              </a:solidFill>
              <a:latin typeface="微软雅黑" panose="020B0503020204020204" pitchFamily="34" charset="-122"/>
              <a:sym typeface="+mn-ea"/>
            </a:endParaRPr>
          </a:p>
        </p:txBody>
      </p:sp>
      <p:sp>
        <p:nvSpPr>
          <p:cNvPr id="34" name="矩形 1"/>
          <p:cNvSpPr>
            <a:spLocks noChangeArrowheads="1"/>
          </p:cNvSpPr>
          <p:nvPr/>
        </p:nvSpPr>
        <p:spPr bwMode="auto">
          <a:xfrm>
            <a:off x="5222716" y="3106795"/>
            <a:ext cx="1681163" cy="44450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挥发干燥性</a:t>
            </a:r>
            <a:endParaRPr lang="zh-CN" altLang="en-US" sz="1600" b="1" noProof="1">
              <a:solidFill>
                <a:srgbClr val="000000"/>
              </a:solidFill>
              <a:latin typeface="微软雅黑" panose="020B0503020204020204" pitchFamily="34" charset="-122"/>
              <a:sym typeface="+mn-ea"/>
            </a:endParaRPr>
          </a:p>
        </p:txBody>
      </p:sp>
      <p:sp>
        <p:nvSpPr>
          <p:cNvPr id="35" name="矩形 1"/>
          <p:cNvSpPr>
            <a:spLocks noChangeArrowheads="1"/>
          </p:cNvSpPr>
          <p:nvPr/>
        </p:nvSpPr>
        <p:spPr bwMode="auto">
          <a:xfrm>
            <a:off x="5222716" y="2462270"/>
            <a:ext cx="1681163" cy="54610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氧化结膜干燥性</a:t>
            </a:r>
            <a:endParaRPr lang="zh-CN" altLang="en-US" sz="1600" b="1" noProof="1">
              <a:solidFill>
                <a:srgbClr val="000000"/>
              </a:solidFill>
              <a:latin typeface="微软雅黑" panose="020B0503020204020204" pitchFamily="34" charset="-122"/>
              <a:sym typeface="+mn-ea"/>
            </a:endParaRPr>
          </a:p>
        </p:txBody>
      </p:sp>
      <p:sp>
        <p:nvSpPr>
          <p:cNvPr id="36" name="矩形 1"/>
          <p:cNvSpPr>
            <a:spLocks noChangeArrowheads="1"/>
          </p:cNvSpPr>
          <p:nvPr/>
        </p:nvSpPr>
        <p:spPr bwMode="auto">
          <a:xfrm>
            <a:off x="5194141" y="3708457"/>
            <a:ext cx="1662113" cy="39370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辐射干燥性</a:t>
            </a:r>
            <a:endParaRPr lang="zh-CN" altLang="en-US" sz="1600" b="1" noProof="1">
              <a:solidFill>
                <a:srgbClr val="000000"/>
              </a:solidFill>
              <a:latin typeface="微软雅黑" panose="020B0503020204020204" pitchFamily="34" charset="-122"/>
              <a:sym typeface="+mn-ea"/>
            </a:endParaRPr>
          </a:p>
        </p:txBody>
      </p:sp>
      <p:sp>
        <p:nvSpPr>
          <p:cNvPr id="37" name="圆角矩形 36"/>
          <p:cNvSpPr/>
          <p:nvPr/>
        </p:nvSpPr>
        <p:spPr>
          <a:xfrm>
            <a:off x="7680166" y="2006657"/>
            <a:ext cx="2447925" cy="22621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8" name="矩形 37"/>
          <p:cNvSpPr/>
          <p:nvPr/>
        </p:nvSpPr>
        <p:spPr>
          <a:xfrm>
            <a:off x="5194141" y="4457757"/>
            <a:ext cx="7032302" cy="369332"/>
          </a:xfrm>
          <a:prstGeom prst="rect">
            <a:avLst/>
          </a:prstGeom>
        </p:spPr>
        <p:txBody>
          <a:bodyPr wrap="square">
            <a:spAutoFit/>
          </a:bodyPr>
          <a:lstStyle/>
          <a:p>
            <a:pPr>
              <a:defRPr/>
            </a:pPr>
            <a:r>
              <a:rPr lang="en-US" altLang="zh-CN" b="1" kern="0" dirty="0">
                <a:solidFill>
                  <a:schemeClr val="accent2"/>
                </a:solidFill>
                <a:sym typeface="+mn-ea"/>
              </a:rPr>
              <a:t>90%</a:t>
            </a:r>
            <a:r>
              <a:rPr lang="zh-CN" altLang="en-US" b="1" kern="0" dirty="0">
                <a:solidFill>
                  <a:schemeClr val="accent2"/>
                </a:solidFill>
                <a:sym typeface="+mn-ea"/>
              </a:rPr>
              <a:t>以上凹版油墨以溶剂型为主，</a:t>
            </a:r>
            <a:r>
              <a:rPr lang="en-US" altLang="zh-CN" b="1" kern="0" dirty="0">
                <a:solidFill>
                  <a:schemeClr val="accent2"/>
                </a:solidFill>
                <a:sym typeface="+mn-ea"/>
              </a:rPr>
              <a:t>VOCs</a:t>
            </a:r>
            <a:r>
              <a:rPr lang="zh-CN" altLang="en-US" b="1" kern="0" dirty="0">
                <a:solidFill>
                  <a:schemeClr val="accent2"/>
                </a:solidFill>
                <a:sym typeface="+mn-ea"/>
              </a:rPr>
              <a:t>排放量比较大</a:t>
            </a:r>
            <a:endParaRPr lang="en-US" altLang="zh-CN" b="1" kern="0" dirty="0">
              <a:solidFill>
                <a:schemeClr val="accent2"/>
              </a:solidFill>
              <a:sym typeface="+mn-ea"/>
            </a:endParaRPr>
          </a:p>
        </p:txBody>
      </p:sp>
      <p:graphicFrame>
        <p:nvGraphicFramePr>
          <p:cNvPr id="39" name="表格 38"/>
          <p:cNvGraphicFramePr>
            <a:graphicFrameLocks noGrp="1"/>
          </p:cNvGraphicFramePr>
          <p:nvPr>
            <p:extLst/>
          </p:nvPr>
        </p:nvGraphicFramePr>
        <p:xfrm>
          <a:off x="71438" y="5429250"/>
          <a:ext cx="11713193" cy="1266658"/>
        </p:xfrm>
        <a:graphic>
          <a:graphicData uri="http://schemas.openxmlformats.org/drawingml/2006/table">
            <a:tbl>
              <a:tblPr/>
              <a:tblGrid>
                <a:gridCol w="1484493"/>
                <a:gridCol w="1546142"/>
                <a:gridCol w="1546138"/>
                <a:gridCol w="1514066"/>
                <a:gridCol w="1499294"/>
                <a:gridCol w="1405589"/>
                <a:gridCol w="1499294"/>
                <a:gridCol w="1218177"/>
              </a:tblGrid>
              <a:tr h="738470">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 latinLnBrk="0" hangingPunct="1">
                        <a:lnSpc>
                          <a:spcPct val="100000"/>
                        </a:lnSpc>
                        <a:spcBef>
                          <a:spcPct val="0"/>
                        </a:spcBef>
                        <a:spcAft>
                          <a:spcPct val="0"/>
                        </a:spcAft>
                        <a:buClrTx/>
                        <a:buSzTx/>
                        <a:buFont typeface="Arial" panose="020B0604020202020204" pitchFamily="34" charset="0"/>
                        <a:buNone/>
                      </a:pPr>
                      <a:r>
                        <a:rPr kumimoji="0" lang="zh-CN" altLang="en-US" sz="1800" b="1" i="0" u="none" strike="noStrike" cap="none" normalizeH="0" baseline="0" dirty="0" smtClean="0">
                          <a:ln>
                            <a:noFill/>
                          </a:ln>
                          <a:solidFill>
                            <a:schemeClr val="tx1"/>
                          </a:solidFill>
                          <a:effectLst/>
                          <a:latin typeface="华文细黑" pitchFamily="2" charset="-122"/>
                          <a:ea typeface="华文细黑" pitchFamily="2" charset="-122"/>
                        </a:rPr>
                        <a:t>平版油墨</a:t>
                      </a:r>
                      <a:endParaRPr kumimoji="0" lang="zh-CN" altLang="en-US" sz="1800" b="0" i="0" u="none" strike="noStrike" cap="none" normalizeH="0" baseline="0" dirty="0" smtClean="0">
                        <a:ln>
                          <a:noFill/>
                        </a:ln>
                        <a:solidFill>
                          <a:schemeClr val="tx1"/>
                        </a:solidFill>
                        <a:effectLst/>
                        <a:latin typeface="华文细黑" pitchFamily="2" charset="-122"/>
                        <a:ea typeface="华文细黑" pitchFamily="2" charset="-122"/>
                      </a:endParaRPr>
                    </a:p>
                  </a:txBody>
                  <a:tcPr marL="90006" marR="90006"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 latinLnBrk="0" hangingPunct="1">
                        <a:lnSpc>
                          <a:spcPct val="100000"/>
                        </a:lnSpc>
                        <a:spcBef>
                          <a:spcPct val="0"/>
                        </a:spcBef>
                        <a:spcAft>
                          <a:spcPct val="0"/>
                        </a:spcAft>
                        <a:buClrTx/>
                        <a:buSzTx/>
                        <a:buFont typeface="Arial" panose="020B0604020202020204" pitchFamily="34" charset="0"/>
                        <a:buNone/>
                      </a:pPr>
                      <a:r>
                        <a:rPr kumimoji="0" lang="zh-CN" altLang="en-US" sz="1800" b="1" i="0" u="none" strike="noStrike" cap="none" normalizeH="0" baseline="0" dirty="0" smtClean="0">
                          <a:ln>
                            <a:noFill/>
                          </a:ln>
                          <a:solidFill>
                            <a:schemeClr val="tx1"/>
                          </a:solidFill>
                          <a:effectLst/>
                          <a:latin typeface="华文细黑" pitchFamily="2" charset="-122"/>
                          <a:ea typeface="华文细黑" pitchFamily="2" charset="-122"/>
                        </a:rPr>
                        <a:t>凸版油墨</a:t>
                      </a:r>
                      <a:endParaRPr kumimoji="0" lang="zh-CN" altLang="en-US" sz="1800" b="0" i="0" u="none" strike="noStrike" cap="none" normalizeH="0" baseline="0" dirty="0" smtClean="0">
                        <a:ln>
                          <a:noFill/>
                        </a:ln>
                        <a:solidFill>
                          <a:schemeClr val="tx1"/>
                        </a:solidFill>
                        <a:effectLst/>
                        <a:latin typeface="华文细黑" pitchFamily="2" charset="-122"/>
                        <a:ea typeface="华文细黑" pitchFamily="2" charset="-122"/>
                      </a:endParaRPr>
                    </a:p>
                  </a:txBody>
                  <a:tcPr marL="90006" marR="90006"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 latinLnBrk="0" hangingPunct="1">
                        <a:lnSpc>
                          <a:spcPct val="100000"/>
                        </a:lnSpc>
                        <a:spcBef>
                          <a:spcPct val="0"/>
                        </a:spcBef>
                        <a:spcAft>
                          <a:spcPct val="0"/>
                        </a:spcAft>
                        <a:buClrTx/>
                        <a:buSzTx/>
                        <a:buFont typeface="Arial" panose="020B0604020202020204" pitchFamily="34" charset="0"/>
                        <a:buNone/>
                      </a:pPr>
                      <a:r>
                        <a:rPr kumimoji="0" lang="zh-CN" altLang="en-US" sz="1800" b="1" i="0" u="none" strike="noStrike" cap="none" normalizeH="0" baseline="0" dirty="0" smtClean="0">
                          <a:ln>
                            <a:noFill/>
                          </a:ln>
                          <a:solidFill>
                            <a:schemeClr val="tx1"/>
                          </a:solidFill>
                          <a:effectLst/>
                          <a:latin typeface="华文细黑" pitchFamily="2" charset="-122"/>
                          <a:ea typeface="华文细黑" pitchFamily="2" charset="-122"/>
                        </a:rPr>
                        <a:t>柔版油墨</a:t>
                      </a:r>
                      <a:endParaRPr kumimoji="0" lang="zh-CN" altLang="en-US" sz="1800" b="0" i="0" u="none" strike="noStrike" cap="none" normalizeH="0" baseline="0" dirty="0" smtClean="0">
                        <a:ln>
                          <a:noFill/>
                        </a:ln>
                        <a:solidFill>
                          <a:schemeClr val="tx1"/>
                        </a:solidFill>
                        <a:effectLst/>
                        <a:latin typeface="华文细黑" pitchFamily="2" charset="-122"/>
                        <a:ea typeface="华文细黑" pitchFamily="2" charset="-122"/>
                      </a:endParaRPr>
                    </a:p>
                  </a:txBody>
                  <a:tcPr marL="90006" marR="90006"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 latinLnBrk="0" hangingPunct="1">
                        <a:lnSpc>
                          <a:spcPct val="100000"/>
                        </a:lnSpc>
                        <a:spcBef>
                          <a:spcPct val="0"/>
                        </a:spcBef>
                        <a:spcAft>
                          <a:spcPct val="0"/>
                        </a:spcAft>
                        <a:buClrTx/>
                        <a:buSzTx/>
                        <a:buFont typeface="Arial" panose="020B0604020202020204" pitchFamily="34" charset="0"/>
                        <a:buNone/>
                      </a:pPr>
                      <a:r>
                        <a:rPr kumimoji="0" lang="zh-CN" altLang="en-US" sz="1800" b="1" i="0" u="none" strike="noStrike" cap="none" normalizeH="0" baseline="0" dirty="0" smtClean="0">
                          <a:ln>
                            <a:noFill/>
                          </a:ln>
                          <a:solidFill>
                            <a:schemeClr val="tx1"/>
                          </a:solidFill>
                          <a:effectLst/>
                          <a:latin typeface="华文细黑" pitchFamily="2" charset="-122"/>
                          <a:ea typeface="华文细黑" pitchFamily="2" charset="-122"/>
                        </a:rPr>
                        <a:t>凹版油墨</a:t>
                      </a:r>
                      <a:endParaRPr kumimoji="0" lang="zh-CN" altLang="en-US" sz="1800" b="0" i="0" u="none" strike="noStrike" cap="none" normalizeH="0" baseline="0" dirty="0" smtClean="0">
                        <a:ln>
                          <a:noFill/>
                        </a:ln>
                        <a:solidFill>
                          <a:schemeClr val="tx1"/>
                        </a:solidFill>
                        <a:effectLst/>
                        <a:latin typeface="华文细黑" pitchFamily="2" charset="-122"/>
                        <a:ea typeface="华文细黑" pitchFamily="2" charset="-122"/>
                      </a:endParaRPr>
                    </a:p>
                  </a:txBody>
                  <a:tcPr marL="90006" marR="90006"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99FF"/>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 latinLnBrk="0" hangingPunct="1">
                        <a:lnSpc>
                          <a:spcPct val="100000"/>
                        </a:lnSpc>
                        <a:spcBef>
                          <a:spcPct val="0"/>
                        </a:spcBef>
                        <a:spcAft>
                          <a:spcPct val="0"/>
                        </a:spcAft>
                        <a:buClrTx/>
                        <a:buSzTx/>
                        <a:buFont typeface="Arial" panose="020B0604020202020204" pitchFamily="34" charset="0"/>
                        <a:buNone/>
                      </a:pPr>
                      <a:r>
                        <a:rPr kumimoji="0" lang="zh-CN" altLang="en-US" sz="1800" b="1" i="0" u="none" strike="noStrike" cap="none" normalizeH="0" baseline="0" dirty="0" smtClean="0">
                          <a:ln>
                            <a:noFill/>
                          </a:ln>
                          <a:solidFill>
                            <a:schemeClr val="tx1"/>
                          </a:solidFill>
                          <a:effectLst/>
                          <a:latin typeface="华文细黑" pitchFamily="2" charset="-122"/>
                          <a:ea typeface="华文细黑" pitchFamily="2" charset="-122"/>
                        </a:rPr>
                        <a:t>网印油墨</a:t>
                      </a:r>
                      <a:endParaRPr kumimoji="0" lang="zh-CN" altLang="en-US" sz="1800" b="0" i="0" u="none" strike="noStrike" cap="none" normalizeH="0" baseline="0" dirty="0" smtClean="0">
                        <a:ln>
                          <a:noFill/>
                        </a:ln>
                        <a:solidFill>
                          <a:schemeClr val="tx1"/>
                        </a:solidFill>
                        <a:effectLst/>
                        <a:latin typeface="华文细黑" pitchFamily="2" charset="-122"/>
                        <a:ea typeface="华文细黑" pitchFamily="2" charset="-122"/>
                      </a:endParaRPr>
                    </a:p>
                  </a:txBody>
                  <a:tcPr marL="90006" marR="90006"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 latinLnBrk="0" hangingPunct="1">
                        <a:lnSpc>
                          <a:spcPct val="100000"/>
                        </a:lnSpc>
                        <a:spcBef>
                          <a:spcPct val="0"/>
                        </a:spcBef>
                        <a:spcAft>
                          <a:spcPct val="0"/>
                        </a:spcAft>
                        <a:buClrTx/>
                        <a:buSzTx/>
                        <a:buFont typeface="Arial" panose="020B0604020202020204" pitchFamily="34" charset="0"/>
                        <a:buNone/>
                      </a:pPr>
                      <a:r>
                        <a:rPr kumimoji="0" lang="en-US" altLang="zh-CN" sz="1800" b="1" i="0" u="none" strike="noStrike" cap="none" normalizeH="0" baseline="0" dirty="0" smtClean="0">
                          <a:ln>
                            <a:noFill/>
                          </a:ln>
                          <a:solidFill>
                            <a:schemeClr val="tx1"/>
                          </a:solidFill>
                          <a:effectLst/>
                          <a:latin typeface="华文细黑" pitchFamily="2" charset="-122"/>
                          <a:ea typeface="华文细黑" pitchFamily="2" charset="-122"/>
                        </a:rPr>
                        <a:t>UV </a:t>
                      </a:r>
                      <a:r>
                        <a:rPr kumimoji="0" lang="zh-CN" altLang="en-US" sz="1800" b="1" i="0" u="none" strike="noStrike" cap="none" normalizeH="0" baseline="0" dirty="0" smtClean="0">
                          <a:ln>
                            <a:noFill/>
                          </a:ln>
                          <a:solidFill>
                            <a:schemeClr val="tx1"/>
                          </a:solidFill>
                          <a:effectLst/>
                          <a:latin typeface="华文细黑" pitchFamily="2" charset="-122"/>
                          <a:ea typeface="华文细黑" pitchFamily="2" charset="-122"/>
                        </a:rPr>
                        <a:t>油墨</a:t>
                      </a:r>
                      <a:endParaRPr kumimoji="0" lang="zh-CN" altLang="en-US" sz="1800" b="0" i="0" u="none" strike="noStrike" cap="none" normalizeH="0" baseline="0" dirty="0" smtClean="0">
                        <a:ln>
                          <a:noFill/>
                        </a:ln>
                        <a:solidFill>
                          <a:schemeClr val="tx1"/>
                        </a:solidFill>
                        <a:effectLst/>
                        <a:latin typeface="华文细黑" pitchFamily="2" charset="-122"/>
                        <a:ea typeface="华文细黑" pitchFamily="2" charset="-122"/>
                      </a:endParaRPr>
                    </a:p>
                  </a:txBody>
                  <a:tcPr marL="90006" marR="90006"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 latinLnBrk="0" hangingPunct="1">
                        <a:lnSpc>
                          <a:spcPct val="100000"/>
                        </a:lnSpc>
                        <a:spcBef>
                          <a:spcPct val="0"/>
                        </a:spcBef>
                        <a:spcAft>
                          <a:spcPct val="0"/>
                        </a:spcAft>
                        <a:buClrTx/>
                        <a:buSzTx/>
                        <a:buFont typeface="Arial" panose="020B0604020202020204" pitchFamily="34" charset="0"/>
                        <a:buNone/>
                      </a:pPr>
                      <a:r>
                        <a:rPr kumimoji="0" lang="zh-CN" altLang="en-US" sz="1800" b="1" i="0" u="none" strike="noStrike" cap="none" normalizeH="0" baseline="0" dirty="0" smtClean="0">
                          <a:ln>
                            <a:noFill/>
                          </a:ln>
                          <a:solidFill>
                            <a:schemeClr val="tx1"/>
                          </a:solidFill>
                          <a:effectLst/>
                          <a:latin typeface="华文细黑" pitchFamily="2" charset="-122"/>
                          <a:ea typeface="华文细黑" pitchFamily="2" charset="-122"/>
                        </a:rPr>
                        <a:t>喷印油墨</a:t>
                      </a:r>
                      <a:endParaRPr kumimoji="0" lang="zh-CN" altLang="en-US" sz="1800" b="0" i="0" u="none" strike="noStrike" cap="none" normalizeH="0" baseline="0" dirty="0" smtClean="0">
                        <a:ln>
                          <a:noFill/>
                        </a:ln>
                        <a:solidFill>
                          <a:schemeClr val="tx1"/>
                        </a:solidFill>
                        <a:effectLst/>
                        <a:latin typeface="华文细黑" pitchFamily="2" charset="-122"/>
                        <a:ea typeface="华文细黑" pitchFamily="2" charset="-122"/>
                      </a:endParaRPr>
                    </a:p>
                  </a:txBody>
                  <a:tcPr marL="90006" marR="90006"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 latinLnBrk="0" hangingPunct="1">
                        <a:lnSpc>
                          <a:spcPct val="100000"/>
                        </a:lnSpc>
                        <a:spcBef>
                          <a:spcPct val="0"/>
                        </a:spcBef>
                        <a:spcAft>
                          <a:spcPct val="0"/>
                        </a:spcAft>
                        <a:buClrTx/>
                        <a:buSzTx/>
                        <a:buFont typeface="Arial" panose="020B0604020202020204" pitchFamily="34" charset="0"/>
                        <a:buNone/>
                      </a:pPr>
                      <a:r>
                        <a:rPr kumimoji="0" lang="zh-CN" altLang="en-US" sz="1800" b="1" i="0" u="none" strike="noStrike" cap="none" normalizeH="0" baseline="0" dirty="0" smtClean="0">
                          <a:ln>
                            <a:noFill/>
                          </a:ln>
                          <a:solidFill>
                            <a:schemeClr val="tx1"/>
                          </a:solidFill>
                          <a:effectLst/>
                          <a:latin typeface="华文细黑" pitchFamily="2" charset="-122"/>
                          <a:ea typeface="华文细黑" pitchFamily="2" charset="-122"/>
                        </a:rPr>
                        <a:t>其他</a:t>
                      </a:r>
                      <a:endParaRPr kumimoji="0" lang="zh-CN" altLang="en-US" sz="1800" b="0" i="0" u="none" strike="noStrike" cap="none" normalizeH="0" baseline="0" dirty="0" smtClean="0">
                        <a:ln>
                          <a:noFill/>
                        </a:ln>
                        <a:solidFill>
                          <a:schemeClr val="tx1"/>
                        </a:solidFill>
                        <a:effectLst/>
                        <a:latin typeface="华文细黑" pitchFamily="2" charset="-122"/>
                        <a:ea typeface="华文细黑" pitchFamily="2" charset="-122"/>
                      </a:endParaRPr>
                    </a:p>
                  </a:txBody>
                  <a:tcPr marL="90006" marR="90006"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188">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 latinLnBrk="0" hangingPunct="1">
                        <a:lnSpc>
                          <a:spcPct val="100000"/>
                        </a:lnSpc>
                        <a:spcBef>
                          <a:spcPct val="0"/>
                        </a:spcBef>
                        <a:spcAft>
                          <a:spcPct val="0"/>
                        </a:spcAft>
                        <a:buClrTx/>
                        <a:buSzTx/>
                        <a:buFont typeface="Arial" panose="020B0604020202020204" pitchFamily="34" charset="0"/>
                        <a:buNone/>
                      </a:pPr>
                      <a:r>
                        <a:rPr kumimoji="0" lang="en-US" altLang="zh-CN" sz="1800"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41.7%</a:t>
                      </a:r>
                      <a:endParaRPr kumimoji="0" lang="en-US" altLang="zh-CN" sz="1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90006" marR="90006"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 latinLnBrk="0" hangingPunct="1">
                        <a:lnSpc>
                          <a:spcPct val="100000"/>
                        </a:lnSpc>
                        <a:spcBef>
                          <a:spcPct val="0"/>
                        </a:spcBef>
                        <a:spcAft>
                          <a:spcPct val="0"/>
                        </a:spcAft>
                        <a:buClrTx/>
                        <a:buSzTx/>
                        <a:buFont typeface="Arial" panose="020B0604020202020204" pitchFamily="34" charset="0"/>
                        <a:buNone/>
                      </a:pPr>
                      <a:r>
                        <a:rPr kumimoji="0" lang="en-US" altLang="zh-CN" sz="1800"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0.82%</a:t>
                      </a:r>
                      <a:endParaRPr kumimoji="0" lang="en-US" altLang="zh-CN" sz="1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90006" marR="90006"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 latinLnBrk="0" hangingPunct="1">
                        <a:lnSpc>
                          <a:spcPct val="100000"/>
                        </a:lnSpc>
                        <a:spcBef>
                          <a:spcPct val="0"/>
                        </a:spcBef>
                        <a:spcAft>
                          <a:spcPct val="0"/>
                        </a:spcAft>
                        <a:buClrTx/>
                        <a:buSzTx/>
                        <a:buFont typeface="Arial" panose="020B0604020202020204" pitchFamily="34" charset="0"/>
                        <a:buNone/>
                      </a:pPr>
                      <a:r>
                        <a:rPr kumimoji="0" lang="en-US" altLang="zh-CN" sz="1800"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11.83%</a:t>
                      </a:r>
                      <a:endParaRPr kumimoji="0" lang="en-US" altLang="zh-CN" sz="1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90006" marR="90006"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 latinLnBrk="0" hangingPunct="1">
                        <a:lnSpc>
                          <a:spcPct val="100000"/>
                        </a:lnSpc>
                        <a:spcBef>
                          <a:spcPct val="0"/>
                        </a:spcBef>
                        <a:spcAft>
                          <a:spcPct val="0"/>
                        </a:spcAft>
                        <a:buClrTx/>
                        <a:buSzTx/>
                        <a:buFont typeface="Arial" panose="020B0604020202020204" pitchFamily="34" charset="0"/>
                        <a:buNone/>
                      </a:pPr>
                      <a:r>
                        <a:rPr kumimoji="0" lang="en-US" altLang="zh-CN" sz="1800"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38.97%</a:t>
                      </a:r>
                      <a:endParaRPr kumimoji="0" lang="en-US" altLang="zh-CN" sz="1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90006" marR="90006"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99FF"/>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 latinLnBrk="0" hangingPunct="1">
                        <a:lnSpc>
                          <a:spcPct val="100000"/>
                        </a:lnSpc>
                        <a:spcBef>
                          <a:spcPct val="0"/>
                        </a:spcBef>
                        <a:spcAft>
                          <a:spcPct val="0"/>
                        </a:spcAft>
                        <a:buClrTx/>
                        <a:buSzTx/>
                        <a:buFont typeface="Arial" panose="020B0604020202020204" pitchFamily="34" charset="0"/>
                        <a:buNone/>
                      </a:pPr>
                      <a:r>
                        <a:rPr kumimoji="0" lang="en-US" altLang="zh-CN" sz="1800"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0.23%</a:t>
                      </a:r>
                      <a:endParaRPr kumimoji="0" lang="en-US" altLang="zh-CN" sz="1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90006" marR="90006"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 latinLnBrk="0" hangingPunct="1">
                        <a:lnSpc>
                          <a:spcPct val="100000"/>
                        </a:lnSpc>
                        <a:spcBef>
                          <a:spcPct val="0"/>
                        </a:spcBef>
                        <a:spcAft>
                          <a:spcPct val="0"/>
                        </a:spcAft>
                        <a:buClrTx/>
                        <a:buSzTx/>
                        <a:buFont typeface="Arial" panose="020B0604020202020204" pitchFamily="34" charset="0"/>
                        <a:buNone/>
                      </a:pPr>
                      <a:r>
                        <a:rPr kumimoji="0" lang="en-US" altLang="zh-CN" sz="1800"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2.45%</a:t>
                      </a:r>
                      <a:endParaRPr kumimoji="0" lang="en-US" altLang="zh-CN" sz="1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90006" marR="90006"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 latinLnBrk="0" hangingPunct="1">
                        <a:lnSpc>
                          <a:spcPct val="100000"/>
                        </a:lnSpc>
                        <a:spcBef>
                          <a:spcPct val="0"/>
                        </a:spcBef>
                        <a:spcAft>
                          <a:spcPct val="0"/>
                        </a:spcAft>
                        <a:buClrTx/>
                        <a:buSzTx/>
                        <a:buFont typeface="Arial" panose="020B0604020202020204" pitchFamily="34" charset="0"/>
                        <a:buNone/>
                      </a:pPr>
                      <a:r>
                        <a:rPr kumimoji="0" lang="en-US" altLang="zh-CN" sz="1800"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0.59%</a:t>
                      </a:r>
                      <a:endParaRPr kumimoji="0" lang="en-US" altLang="zh-CN" sz="1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90006" marR="90006"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 latinLnBrk="0" hangingPunct="1">
                        <a:lnSpc>
                          <a:spcPct val="100000"/>
                        </a:lnSpc>
                        <a:spcBef>
                          <a:spcPct val="0"/>
                        </a:spcBef>
                        <a:spcAft>
                          <a:spcPct val="0"/>
                        </a:spcAft>
                        <a:buClrTx/>
                        <a:buSzTx/>
                        <a:buFont typeface="Arial" panose="020B0604020202020204" pitchFamily="34" charset="0"/>
                        <a:buNone/>
                      </a:pPr>
                      <a:r>
                        <a:rPr kumimoji="0" lang="en-US" altLang="zh-CN" sz="1800"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0.90%</a:t>
                      </a:r>
                      <a:endParaRPr kumimoji="0" lang="en-US" altLang="zh-CN" sz="1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a:txBody>
                  <a:tcPr marL="90006" marR="90006"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0" name="矩形 39"/>
          <p:cNvSpPr/>
          <p:nvPr/>
        </p:nvSpPr>
        <p:spPr>
          <a:xfrm>
            <a:off x="3338513" y="5070475"/>
            <a:ext cx="2492375" cy="369888"/>
          </a:xfrm>
          <a:prstGeom prst="rect">
            <a:avLst/>
          </a:prstGeom>
        </p:spPr>
        <p:txBody>
          <a:bodyPr wrap="none">
            <a:spAutoFit/>
          </a:bodyPr>
          <a:lstStyle/>
          <a:p>
            <a:pPr algn="just">
              <a:spcBef>
                <a:spcPts val="0"/>
              </a:spcBef>
              <a:spcAft>
                <a:spcPts val="0"/>
              </a:spcAft>
              <a:defRPr/>
            </a:pPr>
            <a:r>
              <a:rPr lang="zh-CN" altLang="en-US" kern="0" dirty="0">
                <a:latin typeface="宋体" panose="02010600030101010101" pitchFamily="2" charset="-122"/>
                <a:ea typeface="宋体" panose="02010600030101010101" pitchFamily="2" charset="-122"/>
                <a:sym typeface="+mn-ea"/>
              </a:rPr>
              <a:t>我国油墨产量所占比例</a:t>
            </a:r>
            <a:endParaRPr lang="zh-CN" altLang="en-US" sz="1400" kern="100" dirty="0">
              <a:latin typeface="Calibri" panose="020F0502020204030204" pitchFamily="34" charset="0"/>
              <a:sym typeface="+mn-ea"/>
            </a:endParaRPr>
          </a:p>
        </p:txBody>
      </p:sp>
    </p:spTree>
    <p:extLst>
      <p:ext uri="{BB962C8B-B14F-4D97-AF65-F5344CB8AC3E}">
        <p14:creationId xmlns:p14="http://schemas.microsoft.com/office/powerpoint/2010/main" val="214589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title"/>
          </p:nvPr>
        </p:nvSpPr>
        <p:spPr>
          <a:xfrm>
            <a:off x="1981200" y="127001"/>
            <a:ext cx="8229600" cy="709613"/>
          </a:xfrm>
        </p:spPr>
        <p:txBody>
          <a:bodyPr/>
          <a:lstStyle/>
          <a:p>
            <a:pPr algn="ctr" eaLnBrk="1" hangingPunct="1"/>
            <a:r>
              <a:rPr lang="zh-CN" altLang="zh-CN" sz="3600"/>
              <a:t>主</a:t>
            </a:r>
            <a:r>
              <a:rPr lang="en-US" altLang="zh-CN" sz="3600"/>
              <a:t> </a:t>
            </a:r>
            <a:r>
              <a:rPr lang="zh-CN" altLang="zh-CN" sz="3600"/>
              <a:t>要</a:t>
            </a:r>
            <a:r>
              <a:rPr lang="en-US" altLang="zh-CN" sz="3600"/>
              <a:t> </a:t>
            </a:r>
            <a:r>
              <a:rPr lang="zh-CN" altLang="zh-CN" sz="3600"/>
              <a:t>内</a:t>
            </a:r>
            <a:r>
              <a:rPr lang="en-US" altLang="zh-CN" sz="3600"/>
              <a:t> </a:t>
            </a:r>
            <a:r>
              <a:rPr lang="zh-CN" altLang="zh-CN" sz="3600"/>
              <a:t>容</a:t>
            </a:r>
            <a:endParaRPr lang="zh-CN" altLang="en-US" sz="3600"/>
          </a:p>
        </p:txBody>
      </p:sp>
      <p:sp>
        <p:nvSpPr>
          <p:cNvPr id="11270" name="幻灯片编号占位符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buNone/>
              <a:defRPr/>
            </a:pPr>
            <a:fld id="{821AF9DB-AFE8-474A-A99B-2B5FFB6F7E8E}" type="slidenum">
              <a:rPr lang="zh-CN" altLang="en-US" sz="1200">
                <a:solidFill>
                  <a:prstClr val="black"/>
                </a:solidFill>
                <a:cs typeface="+mn-cs"/>
              </a:rPr>
              <a:pPr>
                <a:spcBef>
                  <a:spcPct val="0"/>
                </a:spcBef>
                <a:buNone/>
                <a:defRPr/>
              </a:pPr>
              <a:t>2</a:t>
            </a:fld>
            <a:endParaRPr lang="en-US" altLang="zh-CN" sz="1200">
              <a:solidFill>
                <a:prstClr val="black"/>
              </a:solidFill>
              <a:cs typeface="+mn-cs"/>
            </a:endParaRPr>
          </a:p>
        </p:txBody>
      </p:sp>
      <p:sp>
        <p:nvSpPr>
          <p:cNvPr id="15" name="矩形 14"/>
          <p:cNvSpPr/>
          <p:nvPr/>
        </p:nvSpPr>
        <p:spPr>
          <a:xfrm>
            <a:off x="3359696" y="3284985"/>
            <a:ext cx="6048672" cy="720079"/>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三、</a:t>
            </a:r>
            <a:r>
              <a:rPr lang="zh-CN" altLang="en-US" b="1" noProof="1" smtClean="0">
                <a:solidFill>
                  <a:prstClr val="black"/>
                </a:solidFill>
                <a:latin typeface="微软雅黑" panose="020B0503020204020204" pitchFamily="34" charset="-122"/>
                <a:cs typeface="+mn-cs"/>
              </a:rPr>
              <a:t>达标技术经济可行性</a:t>
            </a:r>
            <a:endPar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 name="矩形 15"/>
          <p:cNvSpPr/>
          <p:nvPr/>
        </p:nvSpPr>
        <p:spPr>
          <a:xfrm>
            <a:off x="3359696" y="1494855"/>
            <a:ext cx="6048672" cy="710009"/>
          </a:xfrm>
          <a:prstGeom prst="rect">
            <a:avLst/>
          </a:prstGeom>
          <a:solidFill>
            <a:schemeClr val="accent6">
              <a:lumMod val="40000"/>
              <a:lumOff val="6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smtClean="0">
                <a:ln>
                  <a:noFill/>
                </a:ln>
                <a:solidFill>
                  <a:srgbClr val="C00000"/>
                </a:solidFill>
                <a:effectLst/>
                <a:uLnTx/>
                <a:uFillTx/>
                <a:latin typeface="微软雅黑" panose="020B0503020204020204" pitchFamily="34" charset="-122"/>
                <a:ea typeface="微软雅黑" panose="020B0503020204020204" pitchFamily="34" charset="-122"/>
                <a:cs typeface="+mn-cs"/>
              </a:rPr>
              <a:t>一、行业概况与排放水平</a:t>
            </a:r>
            <a:endParaRPr kumimoji="0" lang="zh-CN" altLang="en-US" sz="3200" b="0" i="0" u="none" strike="noStrike" kern="1200" cap="none" spc="0" normalizeH="0" baseline="0" noProof="1" smtClean="0">
              <a:ln>
                <a:noFill/>
              </a:ln>
              <a:solidFill>
                <a:srgbClr val="C00000"/>
              </a:solidFill>
              <a:effectLst/>
              <a:uLnTx/>
              <a:uFillTx/>
              <a:latin typeface="Arial" panose="020B0604020202020204" pitchFamily="34" charset="0"/>
              <a:ea typeface="微软雅黑" panose="020B0503020204020204" pitchFamily="34" charset="-122"/>
              <a:cs typeface="+mn-cs"/>
            </a:endParaRPr>
          </a:p>
        </p:txBody>
      </p:sp>
      <p:sp>
        <p:nvSpPr>
          <p:cNvPr id="17" name="矩形 16"/>
          <p:cNvSpPr/>
          <p:nvPr/>
        </p:nvSpPr>
        <p:spPr>
          <a:xfrm>
            <a:off x="3359696" y="2399764"/>
            <a:ext cx="6048672" cy="648071"/>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smtClean="0">
                <a:ln>
                  <a:noFill/>
                </a:ln>
                <a:solidFill>
                  <a:prstClr val="black"/>
                </a:solidFill>
                <a:effectLst/>
                <a:uLnTx/>
                <a:uFillTx/>
                <a:latin typeface="Times New Roman" panose="02020603050405020304" pitchFamily="18" charset="0"/>
                <a:ea typeface="微软雅黑" panose="020B0503020204020204" pitchFamily="34" charset="-122"/>
                <a:cs typeface="+mn-cs"/>
              </a:rPr>
              <a:t>二、标准的主要技术内容</a:t>
            </a:r>
            <a:endParaRPr kumimoji="0" lang="zh-CN" altLang="en-US" sz="3200" b="0" i="0" u="none" strike="noStrike" kern="1200" cap="none" spc="0" normalizeH="0" baseline="0" noProof="1" smtClean="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18" name="矩形 17"/>
          <p:cNvSpPr/>
          <p:nvPr/>
        </p:nvSpPr>
        <p:spPr>
          <a:xfrm>
            <a:off x="3359696" y="4242215"/>
            <a:ext cx="6048672" cy="698953"/>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四、总结与展望</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smtClean="0">
                <a:latin typeface="+mj-ea"/>
                <a:sym typeface="Arial" panose="020B0604020202020204" pitchFamily="34" charset="0"/>
              </a:rPr>
              <a:t>1</a:t>
            </a:r>
            <a:r>
              <a:rPr lang="zh-CN" altLang="en-US" dirty="0" smtClean="0">
                <a:latin typeface="+mj-ea"/>
                <a:sym typeface="Arial" panose="020B0604020202020204" pitchFamily="34" charset="0"/>
              </a:rPr>
              <a:t>、</a:t>
            </a:r>
            <a:r>
              <a:rPr lang="zh-CN" altLang="en-US" sz="2800" dirty="0" smtClean="0">
                <a:latin typeface="+mj-ea"/>
                <a:sym typeface="Arial" panose="020B0604020202020204" pitchFamily="34" charset="0"/>
              </a:rPr>
              <a:t>油墨产品类别</a:t>
            </a:r>
            <a:endParaRPr lang="zh-CN" altLang="en-US" sz="2800" dirty="0">
              <a:solidFill>
                <a:srgbClr val="FF0000"/>
              </a:solidFill>
              <a:latin typeface="+mj-ea"/>
            </a:endParaRPr>
          </a:p>
        </p:txBody>
      </p:sp>
      <p:graphicFrame>
        <p:nvGraphicFramePr>
          <p:cNvPr id="41" name="表格 40"/>
          <p:cNvGraphicFramePr>
            <a:graphicFrameLocks noGrp="1"/>
          </p:cNvGraphicFramePr>
          <p:nvPr>
            <p:extLst/>
          </p:nvPr>
        </p:nvGraphicFramePr>
        <p:xfrm>
          <a:off x="191344" y="1052736"/>
          <a:ext cx="11605245" cy="5151250"/>
        </p:xfrm>
        <a:graphic>
          <a:graphicData uri="http://schemas.openxmlformats.org/drawingml/2006/table">
            <a:tbl>
              <a:tblPr>
                <a:tableStyleId>{5940675A-B579-460E-94D1-54222C63F5DA}</a:tableStyleId>
              </a:tblPr>
              <a:tblGrid>
                <a:gridCol w="2473331"/>
                <a:gridCol w="4454592"/>
                <a:gridCol w="4677322"/>
              </a:tblGrid>
              <a:tr h="382179">
                <a:tc gridSpan="2">
                  <a:txBody>
                    <a:bodyPr/>
                    <a:lstStyle/>
                    <a:p>
                      <a:pPr marL="0" marR="0" algn="ctr">
                        <a:spcBef>
                          <a:spcPts val="250"/>
                        </a:spcBef>
                        <a:spcAft>
                          <a:spcPts val="250"/>
                        </a:spcAft>
                      </a:pPr>
                      <a:r>
                        <a:rPr lang="zh-CN" altLang="en-US" sz="20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油墨类型</a:t>
                      </a:r>
                      <a:endParaRPr lang="zh-CN" altLang="en-US" sz="20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tc>
                <a:tc hMerge="1">
                  <a:txBody>
                    <a:bodyPr/>
                    <a:lstStyle/>
                    <a:p>
                      <a:endParaRPr lang="zh-CN"/>
                    </a:p>
                  </a:txBody>
                  <a:tcPr marL="68574" marR="68574" marT="45723" marB="45723"/>
                </a:tc>
                <a:tc>
                  <a:txBody>
                    <a:bodyPr/>
                    <a:lstStyle/>
                    <a:p>
                      <a:pPr marL="0" marR="0" algn="ctr">
                        <a:spcBef>
                          <a:spcPts val="250"/>
                        </a:spcBef>
                        <a:spcAft>
                          <a:spcPts val="250"/>
                        </a:spcAft>
                      </a:pPr>
                      <a:r>
                        <a:rPr lang="en-US" altLang="zh-CN" sz="20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VOCs</a:t>
                      </a:r>
                      <a:r>
                        <a:rPr lang="zh-CN" altLang="en-US" sz="20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含量（</a:t>
                      </a:r>
                      <a:r>
                        <a:rPr lang="en-US" altLang="zh-CN" sz="20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，不扣水）</a:t>
                      </a:r>
                      <a:endParaRPr lang="zh-CN" altLang="en-US" sz="20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tc>
              </a:tr>
              <a:tr h="382179">
                <a:tc gridSpan="2">
                  <a:txBody>
                    <a:bodyPr/>
                    <a:lstStyle/>
                    <a:p>
                      <a:pPr marL="0" marR="0" algn="ctr" defTabSz="914400" rtl="0" eaLnBrk="1" latinLnBrk="0" hangingPunct="1">
                        <a:spcBef>
                          <a:spcPts val="250"/>
                        </a:spcBef>
                        <a:spcAft>
                          <a:spcPts val="250"/>
                        </a:spcAft>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平版油墨（胶印油墨）</a:t>
                      </a:r>
                      <a:endParaRPr lang="zh-CN" altLang="en-US" sz="20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tc>
                <a:tc hMerge="1">
                  <a:txBody>
                    <a:bodyPr/>
                    <a:lstStyle/>
                    <a:p>
                      <a:endParaRPr lang="zh-CN"/>
                    </a:p>
                  </a:txBody>
                  <a:tcPr/>
                </a:tc>
                <a:tc>
                  <a:txBody>
                    <a:bodyPr/>
                    <a:lstStyle/>
                    <a:p>
                      <a:pPr marL="0" marR="0" algn="ctr">
                        <a:spcBef>
                          <a:spcPts val="250"/>
                        </a:spcBef>
                        <a:spcAft>
                          <a:spcPts val="250"/>
                        </a:spcAft>
                      </a:pPr>
                      <a:r>
                        <a:rPr lang="zh-CN" altLang="en-US" sz="20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未检出</a:t>
                      </a:r>
                      <a:r>
                        <a:rPr lang="en-US" altLang="zh-CN" sz="20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~10%</a:t>
                      </a:r>
                      <a:endParaRPr lang="zh-CN" altLang="en-US" sz="20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tc>
              </a:tr>
              <a:tr h="382179">
                <a:tc rowSpan="2">
                  <a:txBody>
                    <a:bodyPr/>
                    <a:lstStyle/>
                    <a:p>
                      <a:pPr marL="0" marR="0" algn="ctr" defTabSz="914400" rtl="0" eaLnBrk="1" latinLnBrk="0" hangingPunct="1">
                        <a:spcBef>
                          <a:spcPts val="250"/>
                        </a:spcBef>
                        <a:spcAft>
                          <a:spcPts val="250"/>
                        </a:spcAft>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凹版油墨</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tc>
                <a:tc>
                  <a:txBody>
                    <a:bodyPr/>
                    <a:lstStyle/>
                    <a:p>
                      <a:pPr marL="0" marR="0" algn="ctr" defTabSz="914400" rtl="0" eaLnBrk="1" latinLnBrk="0" hangingPunct="1">
                        <a:spcBef>
                          <a:spcPts val="250"/>
                        </a:spcBef>
                        <a:spcAft>
                          <a:spcPts val="250"/>
                        </a:spcAft>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水性（很少）</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tc>
                <a:tc>
                  <a:txBody>
                    <a:bodyPr/>
                    <a:lstStyle/>
                    <a:p>
                      <a:pPr marL="0" marR="0" algn="ctr" defTabSz="914400" rtl="0" eaLnBrk="1" latinLnBrk="0" hangingPunct="1">
                        <a:spcBef>
                          <a:spcPts val="250"/>
                        </a:spcBef>
                        <a:spcAft>
                          <a:spcPts val="250"/>
                        </a:spcAft>
                      </a:pPr>
                      <a:r>
                        <a:rPr lang="en-US" altLang="zh-CN"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5%~30%</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tc>
              </a:tr>
              <a:tr h="382179">
                <a:tc vMerge="1">
                  <a:txBody>
                    <a:bodyPr/>
                    <a:lstStyle/>
                    <a:p>
                      <a:endParaRPr lang="zh-CN"/>
                    </a:p>
                  </a:txBody>
                  <a:tcPr/>
                </a:tc>
                <a:tc>
                  <a:txBody>
                    <a:bodyPr/>
                    <a:lstStyle/>
                    <a:p>
                      <a:pPr marL="0" marR="0" algn="ctr" defTabSz="914400" rtl="0" eaLnBrk="1" latinLnBrk="0" hangingPunct="1">
                        <a:spcBef>
                          <a:spcPts val="250"/>
                        </a:spcBef>
                        <a:spcAft>
                          <a:spcPts val="250"/>
                        </a:spcAft>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溶剂型</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tc>
                <a:tc>
                  <a:txBody>
                    <a:bodyPr/>
                    <a:lstStyle/>
                    <a:p>
                      <a:pPr marL="0" marR="0" algn="ctr" defTabSz="914400" rtl="0" eaLnBrk="1" latinLnBrk="0" hangingPunct="1">
                        <a:spcBef>
                          <a:spcPts val="250"/>
                        </a:spcBef>
                        <a:spcAft>
                          <a:spcPts val="250"/>
                        </a:spcAft>
                      </a:pPr>
                      <a:r>
                        <a:rPr lang="en-US" altLang="zh-CN"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60%~70%</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tc>
              </a:tr>
              <a:tr h="382179">
                <a:tc rowSpan="2">
                  <a:txBody>
                    <a:bodyPr/>
                    <a:lstStyle/>
                    <a:p>
                      <a:pPr marL="0" marR="0" algn="ctr" defTabSz="914400" rtl="0" eaLnBrk="1" latinLnBrk="0" hangingPunct="1">
                        <a:spcBef>
                          <a:spcPts val="250"/>
                        </a:spcBef>
                        <a:spcAft>
                          <a:spcPts val="250"/>
                        </a:spcAft>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柔版油墨</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nchor="ctr"/>
                </a:tc>
                <a:tc>
                  <a:txBody>
                    <a:bodyPr/>
                    <a:lstStyle/>
                    <a:p>
                      <a:pPr marL="0" marR="0" lvl="0" indent="0" algn="ctr" defTabSz="914400" rtl="0" eaLnBrk="1" fontAlgn="auto" latinLnBrk="0" hangingPunct="1">
                        <a:lnSpc>
                          <a:spcPct val="100000"/>
                        </a:lnSpc>
                        <a:spcBef>
                          <a:spcPts val="250"/>
                        </a:spcBef>
                        <a:spcAft>
                          <a:spcPts val="250"/>
                        </a:spcAft>
                        <a:buClrTx/>
                        <a:buSzTx/>
                        <a:buFontTx/>
                        <a:buNone/>
                        <a:defRPr/>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水性</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nchor="ctr"/>
                </a:tc>
                <a:tc>
                  <a:txBody>
                    <a:bodyPr/>
                    <a:lstStyle/>
                    <a:p>
                      <a:pPr marL="0" marR="0" algn="ctr" defTabSz="914400" rtl="0" eaLnBrk="1" latinLnBrk="0" hangingPunct="1">
                        <a:spcBef>
                          <a:spcPts val="250"/>
                        </a:spcBef>
                        <a:spcAft>
                          <a:spcPts val="250"/>
                        </a:spcAft>
                      </a:pPr>
                      <a:r>
                        <a:rPr lang="en-US" altLang="zh-CN"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1%~10%</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nchor="ctr"/>
                </a:tc>
              </a:tr>
              <a:tr h="382179">
                <a:tc vMerge="1">
                  <a:txBody>
                    <a:bodyPr/>
                    <a:lstStyle/>
                    <a:p>
                      <a:endParaRPr lang="zh-CN"/>
                    </a:p>
                  </a:txBody>
                  <a:tcPr marL="68574" marR="68574" marT="45723" marB="45723" anchor="ctr"/>
                </a:tc>
                <a:tc>
                  <a:txBody>
                    <a:bodyPr/>
                    <a:lstStyle/>
                    <a:p>
                      <a:pPr marL="0" marR="0" algn="ctr" defTabSz="914400" rtl="0" eaLnBrk="1" latinLnBrk="0" hangingPunct="1">
                        <a:spcBef>
                          <a:spcPts val="250"/>
                        </a:spcBef>
                        <a:spcAft>
                          <a:spcPts val="250"/>
                        </a:spcAft>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溶剂型</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nchor="ctr"/>
                </a:tc>
                <a:tc>
                  <a:txBody>
                    <a:bodyPr/>
                    <a:lstStyle/>
                    <a:p>
                      <a:pPr marL="0" marR="0" algn="ctr" defTabSz="914400" rtl="0" eaLnBrk="1" latinLnBrk="0" hangingPunct="1">
                        <a:spcBef>
                          <a:spcPts val="250"/>
                        </a:spcBef>
                        <a:spcAft>
                          <a:spcPts val="250"/>
                        </a:spcAft>
                      </a:pPr>
                      <a:r>
                        <a:rPr lang="en-US" altLang="zh-CN"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30%~70%</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nchor="ctr"/>
                </a:tc>
              </a:tr>
              <a:tr h="382179">
                <a:tc gridSpan="2">
                  <a:txBody>
                    <a:bodyPr/>
                    <a:lstStyle/>
                    <a:p>
                      <a:pPr marL="0" marR="0" lvl="0" indent="0" algn="ctr" defTabSz="914400" rtl="0" eaLnBrk="1" fontAlgn="auto" latinLnBrk="0" hangingPunct="1">
                        <a:lnSpc>
                          <a:spcPct val="100000"/>
                        </a:lnSpc>
                        <a:spcBef>
                          <a:spcPts val="250"/>
                        </a:spcBef>
                        <a:spcAft>
                          <a:spcPts val="250"/>
                        </a:spcAft>
                        <a:buClrTx/>
                        <a:buSzTx/>
                        <a:buFontTx/>
                        <a:buNone/>
                        <a:defRPr/>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凸版油墨</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nchor="ctr"/>
                </a:tc>
                <a:tc hMerge="1">
                  <a:txBody>
                    <a:bodyPr/>
                    <a:lstStyle/>
                    <a:p>
                      <a:endParaRPr lang="zh-CN"/>
                    </a:p>
                  </a:txBody>
                  <a:tcPr marL="68574" marR="68574" marT="45723" marB="45723" anchor="ctr"/>
                </a:tc>
                <a:tc>
                  <a:txBody>
                    <a:bodyPr/>
                    <a:lstStyle/>
                    <a:p>
                      <a:pPr marL="0" marR="0" lvl="0" indent="0" algn="ctr" defTabSz="914400" rtl="0" eaLnBrk="1" fontAlgn="auto" latinLnBrk="0" hangingPunct="1">
                        <a:lnSpc>
                          <a:spcPct val="100000"/>
                        </a:lnSpc>
                        <a:spcBef>
                          <a:spcPts val="250"/>
                        </a:spcBef>
                        <a:spcAft>
                          <a:spcPts val="250"/>
                        </a:spcAft>
                        <a:buClrTx/>
                        <a:buSzTx/>
                        <a:buFontTx/>
                        <a:buNone/>
                        <a:defRPr/>
                      </a:pPr>
                      <a:r>
                        <a:rPr lang="zh-CN" altLang="en-US" sz="20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未检出</a:t>
                      </a:r>
                      <a:r>
                        <a:rPr lang="en-US" altLang="zh-CN" sz="20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~5%</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nchor="ctr"/>
                </a:tc>
              </a:tr>
              <a:tr h="382179">
                <a:tc gridSpan="2">
                  <a:txBody>
                    <a:bodyPr/>
                    <a:lstStyle/>
                    <a:p>
                      <a:pPr marL="0" marR="0" lvl="0" indent="0" algn="ctr" defTabSz="914400" rtl="0" eaLnBrk="1" fontAlgn="auto" latinLnBrk="0" hangingPunct="1">
                        <a:lnSpc>
                          <a:spcPct val="100000"/>
                        </a:lnSpc>
                        <a:spcBef>
                          <a:spcPts val="250"/>
                        </a:spcBef>
                        <a:spcAft>
                          <a:spcPts val="250"/>
                        </a:spcAft>
                        <a:buClrTx/>
                        <a:buSzTx/>
                        <a:buFontTx/>
                        <a:buNone/>
                        <a:defRPr/>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辐射固化油墨</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nchor="ctr"/>
                </a:tc>
                <a:tc hMerge="1">
                  <a:txBody>
                    <a:bodyPr/>
                    <a:lstStyle/>
                    <a:p>
                      <a:endParaRPr lang="zh-CN"/>
                    </a:p>
                  </a:txBody>
                  <a:tcPr/>
                </a:tc>
                <a:tc>
                  <a:txBody>
                    <a:bodyPr/>
                    <a:lstStyle/>
                    <a:p>
                      <a:pPr marL="0" marR="0" lvl="0" indent="0" algn="ctr" defTabSz="914400" rtl="0" eaLnBrk="1" fontAlgn="auto" latinLnBrk="0" hangingPunct="1">
                        <a:lnSpc>
                          <a:spcPct val="100000"/>
                        </a:lnSpc>
                        <a:spcBef>
                          <a:spcPts val="250"/>
                        </a:spcBef>
                        <a:spcAft>
                          <a:spcPts val="250"/>
                        </a:spcAft>
                        <a:buClrTx/>
                        <a:buSzTx/>
                        <a:buFontTx/>
                        <a:buNone/>
                        <a:defRPr/>
                      </a:pPr>
                      <a:r>
                        <a:rPr lang="zh-CN" altLang="en-US" sz="20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未检出</a:t>
                      </a:r>
                      <a:r>
                        <a:rPr lang="en-US" altLang="zh-CN" sz="20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nchor="ctr"/>
                </a:tc>
              </a:tr>
              <a:tr h="382179">
                <a:tc rowSpan="2">
                  <a:txBody>
                    <a:bodyPr/>
                    <a:lstStyle/>
                    <a:p>
                      <a:pPr marL="0" marR="0" lvl="0" indent="0" algn="ctr" defTabSz="914400" rtl="0" eaLnBrk="1" fontAlgn="auto" latinLnBrk="0" hangingPunct="1">
                        <a:lnSpc>
                          <a:spcPct val="100000"/>
                        </a:lnSpc>
                        <a:spcBef>
                          <a:spcPts val="250"/>
                        </a:spcBef>
                        <a:spcAft>
                          <a:spcPts val="250"/>
                        </a:spcAft>
                        <a:buClrTx/>
                        <a:buSzTx/>
                        <a:buFontTx/>
                        <a:buNone/>
                        <a:defRPr/>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网印油墨</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nchor="ctr"/>
                </a:tc>
                <a:tc>
                  <a:txBody>
                    <a:bodyPr/>
                    <a:lstStyle/>
                    <a:p>
                      <a:pPr marL="0" marR="0" lvl="0" indent="0" algn="ctr" defTabSz="914400" rtl="0" eaLnBrk="1" fontAlgn="auto" latinLnBrk="0" hangingPunct="1">
                        <a:lnSpc>
                          <a:spcPct val="100000"/>
                        </a:lnSpc>
                        <a:spcBef>
                          <a:spcPts val="250"/>
                        </a:spcBef>
                        <a:spcAft>
                          <a:spcPts val="250"/>
                        </a:spcAft>
                        <a:buClrTx/>
                        <a:buSzTx/>
                        <a:buFontTx/>
                        <a:buNone/>
                        <a:defRPr/>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辐射固化</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nchor="ctr"/>
                </a:tc>
                <a:tc>
                  <a:txBody>
                    <a:bodyPr/>
                    <a:lstStyle/>
                    <a:p>
                      <a:pPr marL="0" marR="0" lvl="0" indent="0" algn="ctr" defTabSz="914400" rtl="0" eaLnBrk="1" fontAlgn="auto" latinLnBrk="0" hangingPunct="1">
                        <a:lnSpc>
                          <a:spcPct val="100000"/>
                        </a:lnSpc>
                        <a:spcBef>
                          <a:spcPts val="250"/>
                        </a:spcBef>
                        <a:spcAft>
                          <a:spcPts val="250"/>
                        </a:spcAft>
                        <a:buClrTx/>
                        <a:buSzTx/>
                        <a:buFontTx/>
                        <a:buNone/>
                        <a:defRPr/>
                      </a:pPr>
                      <a:r>
                        <a:rPr lang="zh-CN" altLang="en-US" sz="20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未检出</a:t>
                      </a:r>
                      <a:r>
                        <a:rPr lang="en-US" altLang="zh-CN" sz="20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nchor="ctr"/>
                </a:tc>
              </a:tr>
              <a:tr h="382179">
                <a:tc vMerge="1">
                  <a:txBody>
                    <a:bodyPr/>
                    <a:lstStyle/>
                    <a:p>
                      <a:endParaRPr lang="zh-CN"/>
                    </a:p>
                  </a:txBody>
                  <a:tcPr marL="68574" marR="68574" marT="45723" marB="45723" anchor="ctr"/>
                </a:tc>
                <a:tc>
                  <a:txBody>
                    <a:bodyPr/>
                    <a:lstStyle/>
                    <a:p>
                      <a:pPr marL="0" marR="0" algn="ctr" defTabSz="914400" rtl="0" eaLnBrk="1" latinLnBrk="0" hangingPunct="1">
                        <a:spcBef>
                          <a:spcPts val="250"/>
                        </a:spcBef>
                        <a:spcAft>
                          <a:spcPts val="250"/>
                        </a:spcAft>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溶剂型</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nchor="ctr"/>
                </a:tc>
                <a:tc>
                  <a:txBody>
                    <a:bodyPr/>
                    <a:lstStyle/>
                    <a:p>
                      <a:pPr marL="0" marR="0" lvl="0" indent="0" algn="ctr" defTabSz="914400" rtl="0" eaLnBrk="1" fontAlgn="auto" latinLnBrk="0" hangingPunct="1">
                        <a:lnSpc>
                          <a:spcPct val="100000"/>
                        </a:lnSpc>
                        <a:spcBef>
                          <a:spcPts val="250"/>
                        </a:spcBef>
                        <a:spcAft>
                          <a:spcPts val="250"/>
                        </a:spcAft>
                        <a:buClrTx/>
                        <a:buSzTx/>
                        <a:buFontTx/>
                        <a:buNone/>
                        <a:defRPr/>
                      </a:pPr>
                      <a:r>
                        <a:rPr lang="en-US" altLang="zh-CN"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40%~60%</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nchor="ctr"/>
                </a:tc>
              </a:tr>
              <a:tr h="382179">
                <a:tc rowSpan="3">
                  <a:txBody>
                    <a:bodyPr/>
                    <a:lstStyle/>
                    <a:p>
                      <a:pPr marL="0" marR="0" algn="ctr" defTabSz="914400" rtl="0" eaLnBrk="1" latinLnBrk="0" hangingPunct="1">
                        <a:spcBef>
                          <a:spcPts val="250"/>
                        </a:spcBef>
                        <a:spcAft>
                          <a:spcPts val="250"/>
                        </a:spcAft>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喷印油墨</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nchor="ctr"/>
                </a:tc>
                <a:tc>
                  <a:txBody>
                    <a:bodyPr/>
                    <a:lstStyle/>
                    <a:p>
                      <a:pPr marL="0" marR="0" lvl="0" indent="0" algn="ctr" defTabSz="914400" rtl="0" eaLnBrk="1" fontAlgn="auto" latinLnBrk="0" hangingPunct="1">
                        <a:lnSpc>
                          <a:spcPct val="100000"/>
                        </a:lnSpc>
                        <a:spcBef>
                          <a:spcPts val="250"/>
                        </a:spcBef>
                        <a:spcAft>
                          <a:spcPts val="250"/>
                        </a:spcAft>
                        <a:buClrTx/>
                        <a:buSzTx/>
                        <a:buFontTx/>
                        <a:buNone/>
                        <a:defRPr/>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水性</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nchor="ctr"/>
                </a:tc>
                <a:tc>
                  <a:txBody>
                    <a:bodyPr/>
                    <a:lstStyle/>
                    <a:p>
                      <a:pPr marL="0" marR="0" algn="ctr" defTabSz="914400" rtl="0" eaLnBrk="1" latinLnBrk="0" hangingPunct="1">
                        <a:spcBef>
                          <a:spcPts val="250"/>
                        </a:spcBef>
                        <a:spcAft>
                          <a:spcPts val="250"/>
                        </a:spcAft>
                      </a:pPr>
                      <a:r>
                        <a:rPr lang="en-US" altLang="zh-CN"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15%~30%</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nchor="ctr"/>
                </a:tc>
              </a:tr>
              <a:tr h="382179">
                <a:tc vMerge="1">
                  <a:txBody>
                    <a:bodyPr/>
                    <a:lstStyle/>
                    <a:p>
                      <a:endParaRPr lang="zh-CN"/>
                    </a:p>
                  </a:txBody>
                  <a:tcPr/>
                </a:tc>
                <a:tc>
                  <a:txBody>
                    <a:bodyPr/>
                    <a:lstStyle/>
                    <a:p>
                      <a:pPr marL="0" marR="0" lvl="0" indent="0" algn="ctr" defTabSz="914400" rtl="0" eaLnBrk="1" fontAlgn="auto" latinLnBrk="0" hangingPunct="1">
                        <a:lnSpc>
                          <a:spcPct val="100000"/>
                        </a:lnSpc>
                        <a:spcBef>
                          <a:spcPts val="250"/>
                        </a:spcBef>
                        <a:spcAft>
                          <a:spcPts val="250"/>
                        </a:spcAft>
                        <a:buClrTx/>
                        <a:buSzTx/>
                        <a:buFontTx/>
                        <a:buNone/>
                        <a:defRPr/>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辐射固化</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nchor="ctr"/>
                </a:tc>
                <a:tc>
                  <a:txBody>
                    <a:bodyPr/>
                    <a:lstStyle/>
                    <a:p>
                      <a:pPr marL="0" marR="0" lvl="0" indent="0" algn="ctr" defTabSz="914400" rtl="0" eaLnBrk="1" fontAlgn="auto" latinLnBrk="0" hangingPunct="1">
                        <a:lnSpc>
                          <a:spcPct val="100000"/>
                        </a:lnSpc>
                        <a:spcBef>
                          <a:spcPts val="250"/>
                        </a:spcBef>
                        <a:spcAft>
                          <a:spcPts val="250"/>
                        </a:spcAft>
                        <a:buClrTx/>
                        <a:buSzTx/>
                        <a:buFontTx/>
                        <a:buNone/>
                        <a:defRPr/>
                      </a:pPr>
                      <a:r>
                        <a:rPr lang="zh-CN" altLang="en-US" sz="20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未检出</a:t>
                      </a:r>
                      <a:r>
                        <a:rPr lang="en-US" altLang="zh-CN" sz="20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nchor="ctr"/>
                </a:tc>
              </a:tr>
              <a:tr h="382179">
                <a:tc vMerge="1">
                  <a:txBody>
                    <a:bodyPr/>
                    <a:lstStyle/>
                    <a:p>
                      <a:endParaRPr lang="zh-CN"/>
                    </a:p>
                  </a:txBody>
                  <a:tcPr marL="68574" marR="68574" marT="45723" marB="45723" anchor="ctr"/>
                </a:tc>
                <a:tc>
                  <a:txBody>
                    <a:bodyPr/>
                    <a:lstStyle/>
                    <a:p>
                      <a:pPr marL="0" marR="0" lvl="0" indent="0" algn="ctr" defTabSz="914400" rtl="0" eaLnBrk="1" fontAlgn="auto" latinLnBrk="0" hangingPunct="1">
                        <a:lnSpc>
                          <a:spcPct val="100000"/>
                        </a:lnSpc>
                        <a:spcBef>
                          <a:spcPts val="250"/>
                        </a:spcBef>
                        <a:spcAft>
                          <a:spcPts val="250"/>
                        </a:spcAft>
                        <a:buClrTx/>
                        <a:buSzTx/>
                        <a:buFontTx/>
                        <a:buNone/>
                        <a:defRPr/>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溶剂型</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nchor="ctr"/>
                </a:tc>
                <a:tc>
                  <a:txBody>
                    <a:bodyPr/>
                    <a:lstStyle/>
                    <a:p>
                      <a:pPr marL="0" marR="0" algn="ctr" defTabSz="914400" rtl="0" eaLnBrk="1" latinLnBrk="0" hangingPunct="1">
                        <a:spcBef>
                          <a:spcPts val="250"/>
                        </a:spcBef>
                        <a:spcAft>
                          <a:spcPts val="250"/>
                        </a:spcAft>
                      </a:pPr>
                      <a:r>
                        <a:rPr lang="en-US" altLang="zh-CN"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50%~70%</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6" marR="68576" marT="45725" marB="45725" anchor="ctr"/>
                </a:tc>
              </a:tr>
            </a:tbl>
          </a:graphicData>
        </a:graphic>
      </p:graphicFrame>
      <p:sp>
        <p:nvSpPr>
          <p:cNvPr id="42" name="文本框 4"/>
          <p:cNvSpPr txBox="1">
            <a:spLocks noChangeArrowheads="1"/>
          </p:cNvSpPr>
          <p:nvPr/>
        </p:nvSpPr>
        <p:spPr bwMode="auto">
          <a:xfrm>
            <a:off x="293688" y="6354763"/>
            <a:ext cx="838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1600" dirty="0">
                <a:latin typeface="Arial" panose="020B0604020202020204" pitchFamily="34" charset="0"/>
                <a:ea typeface="微软雅黑 Light" panose="020B0502040204020203" pitchFamily="34" charset="-122"/>
              </a:rPr>
              <a:t>注：油墨产品因为连接料等不同或者用途不同，可能的</a:t>
            </a:r>
            <a:r>
              <a:rPr lang="en-US" altLang="zh-CN" sz="1600" dirty="0">
                <a:latin typeface="Arial" panose="020B0604020202020204" pitchFamily="34" charset="0"/>
                <a:ea typeface="微软雅黑 Light" panose="020B0502040204020203" pitchFamily="34" charset="-122"/>
              </a:rPr>
              <a:t>VOCs</a:t>
            </a:r>
            <a:r>
              <a:rPr lang="zh-CN" altLang="en-US" sz="1600" dirty="0">
                <a:latin typeface="Arial" panose="020B0604020202020204" pitchFamily="34" charset="0"/>
                <a:ea typeface="微软雅黑 Light" panose="020B0502040204020203" pitchFamily="34" charset="-122"/>
              </a:rPr>
              <a:t>含量有很大的变化</a:t>
            </a:r>
          </a:p>
        </p:txBody>
      </p:sp>
    </p:spTree>
    <p:extLst>
      <p:ext uri="{BB962C8B-B14F-4D97-AF65-F5344CB8AC3E}">
        <p14:creationId xmlns:p14="http://schemas.microsoft.com/office/powerpoint/2010/main" val="15554062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smtClean="0">
                <a:latin typeface="+mj-ea"/>
                <a:sym typeface="Arial" panose="020B0604020202020204" pitchFamily="34" charset="0"/>
              </a:rPr>
              <a:t>2</a:t>
            </a:r>
            <a:r>
              <a:rPr lang="zh-CN" altLang="en-US" dirty="0" smtClean="0">
                <a:latin typeface="+mj-ea"/>
                <a:sym typeface="Arial" panose="020B0604020202020204" pitchFamily="34" charset="0"/>
              </a:rPr>
              <a:t>、</a:t>
            </a:r>
            <a:r>
              <a:rPr lang="zh-CN" altLang="en-US" sz="2800" dirty="0" smtClean="0">
                <a:latin typeface="+mj-ea"/>
                <a:sym typeface="Arial" panose="020B0604020202020204" pitchFamily="34" charset="0"/>
              </a:rPr>
              <a:t>行业概况</a:t>
            </a:r>
            <a:endParaRPr lang="zh-CN" altLang="en-US" sz="2800" dirty="0">
              <a:solidFill>
                <a:srgbClr val="FF0000"/>
              </a:solidFill>
              <a:latin typeface="+mj-ea"/>
            </a:endParaRPr>
          </a:p>
        </p:txBody>
      </p:sp>
      <p:pic>
        <p:nvPicPr>
          <p:cNvPr id="5" name="图片 4"/>
          <p:cNvPicPr>
            <a:picLocks noChangeAspect="1"/>
          </p:cNvPicPr>
          <p:nvPr/>
        </p:nvPicPr>
        <p:blipFill>
          <a:blip r:embed="rId3"/>
          <a:stretch>
            <a:fillRect/>
          </a:stretch>
        </p:blipFill>
        <p:spPr>
          <a:xfrm>
            <a:off x="1343472" y="1556792"/>
            <a:ext cx="5092993" cy="4619149"/>
          </a:xfrm>
          <a:prstGeom prst="rect">
            <a:avLst/>
          </a:prstGeom>
        </p:spPr>
      </p:pic>
      <p:pic>
        <p:nvPicPr>
          <p:cNvPr id="6" name="图片 5"/>
          <p:cNvPicPr>
            <a:picLocks noChangeAspect="1"/>
          </p:cNvPicPr>
          <p:nvPr/>
        </p:nvPicPr>
        <p:blipFill>
          <a:blip r:embed="rId4"/>
          <a:stretch>
            <a:fillRect/>
          </a:stretch>
        </p:blipFill>
        <p:spPr>
          <a:xfrm>
            <a:off x="6600056" y="1124744"/>
            <a:ext cx="4824536" cy="4858007"/>
          </a:xfrm>
          <a:prstGeom prst="rect">
            <a:avLst/>
          </a:prstGeom>
        </p:spPr>
      </p:pic>
    </p:spTree>
    <p:extLst>
      <p:ext uri="{BB962C8B-B14F-4D97-AF65-F5344CB8AC3E}">
        <p14:creationId xmlns:p14="http://schemas.microsoft.com/office/powerpoint/2010/main" val="4957482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smtClean="0">
                <a:latin typeface="+mj-ea"/>
                <a:sym typeface="Arial" panose="020B0604020202020204" pitchFamily="34" charset="0"/>
              </a:rPr>
              <a:t>2</a:t>
            </a:r>
            <a:r>
              <a:rPr lang="zh-CN" altLang="en-US" dirty="0" smtClean="0">
                <a:latin typeface="+mj-ea"/>
                <a:sym typeface="Arial" panose="020B0604020202020204" pitchFamily="34" charset="0"/>
              </a:rPr>
              <a:t>、</a:t>
            </a:r>
            <a:r>
              <a:rPr lang="zh-CN" altLang="en-US" sz="2800" dirty="0" smtClean="0">
                <a:latin typeface="+mj-ea"/>
                <a:sym typeface="Arial" panose="020B0604020202020204" pitchFamily="34" charset="0"/>
              </a:rPr>
              <a:t>油墨工业概况</a:t>
            </a:r>
            <a:endParaRPr lang="zh-CN" altLang="en-US" sz="2800" dirty="0">
              <a:solidFill>
                <a:srgbClr val="FF0000"/>
              </a:solidFill>
              <a:latin typeface="+mj-ea"/>
            </a:endParaRPr>
          </a:p>
        </p:txBody>
      </p:sp>
      <p:sp>
        <p:nvSpPr>
          <p:cNvPr id="5" name="内容占位符 2"/>
          <p:cNvSpPr txBox="1">
            <a:spLocks noChangeArrowheads="1"/>
          </p:cNvSpPr>
          <p:nvPr/>
        </p:nvSpPr>
        <p:spPr>
          <a:xfrm>
            <a:off x="184150" y="1181100"/>
            <a:ext cx="1200785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zh-CN" altLang="en-US" sz="2400" dirty="0" smtClean="0">
                <a:latin typeface="Times New Roman" panose="02020603050405020304" pitchFamily="18" charset="0"/>
                <a:ea typeface="微软雅黑" panose="020B0503020204020204" pitchFamily="34" charset="-122"/>
              </a:rPr>
              <a:t>企业数量：</a:t>
            </a:r>
            <a:r>
              <a:rPr lang="en-US" altLang="zh-CN" sz="2400" dirty="0" smtClean="0">
                <a:latin typeface="Times New Roman" panose="02020603050405020304" pitchFamily="18" charset="0"/>
                <a:ea typeface="微软雅黑" panose="020B0503020204020204" pitchFamily="34" charset="-122"/>
              </a:rPr>
              <a:t>1609(</a:t>
            </a:r>
            <a:r>
              <a:rPr lang="zh-CN" altLang="en-US" sz="2400" dirty="0" smtClean="0">
                <a:latin typeface="Times New Roman" panose="02020603050405020304" pitchFamily="18" charset="0"/>
                <a:ea typeface="微软雅黑" panose="020B0503020204020204" pitchFamily="34" charset="-122"/>
              </a:rPr>
              <a:t>油墨网）；重点企业：</a:t>
            </a:r>
            <a:r>
              <a:rPr lang="en-US" altLang="zh-CN" sz="2400" dirty="0" smtClean="0">
                <a:latin typeface="Times New Roman" panose="02020603050405020304" pitchFamily="18" charset="0"/>
                <a:ea typeface="微软雅黑" panose="020B0503020204020204" pitchFamily="34" charset="-122"/>
              </a:rPr>
              <a:t>69</a:t>
            </a:r>
            <a:r>
              <a:rPr lang="zh-CN" altLang="en-US" sz="2400" dirty="0" smtClean="0">
                <a:latin typeface="Times New Roman" panose="02020603050405020304" pitchFamily="18" charset="0"/>
                <a:ea typeface="微软雅黑" panose="020B0503020204020204" pitchFamily="34" charset="-122"/>
              </a:rPr>
              <a:t>家；</a:t>
            </a:r>
            <a:r>
              <a:rPr lang="zh-CN" altLang="en-US" sz="2400" dirty="0" smtClean="0">
                <a:solidFill>
                  <a:srgbClr val="FF0000"/>
                </a:solidFill>
                <a:latin typeface="Times New Roman" panose="02020603050405020304" pitchFamily="18" charset="0"/>
                <a:ea typeface="微软雅黑" panose="020B0503020204020204" pitchFamily="34" charset="-122"/>
              </a:rPr>
              <a:t>河南注册约</a:t>
            </a:r>
            <a:r>
              <a:rPr lang="en-US" altLang="zh-CN" sz="2400" dirty="0" smtClean="0">
                <a:solidFill>
                  <a:srgbClr val="FF0000"/>
                </a:solidFill>
                <a:latin typeface="Times New Roman" panose="02020603050405020304" pitchFamily="18" charset="0"/>
                <a:ea typeface="微软雅黑" panose="020B0503020204020204" pitchFamily="34" charset="-122"/>
              </a:rPr>
              <a:t>500</a:t>
            </a:r>
            <a:r>
              <a:rPr lang="zh-CN" altLang="en-US" sz="2400" dirty="0" smtClean="0">
                <a:solidFill>
                  <a:srgbClr val="FF0000"/>
                </a:solidFill>
                <a:latin typeface="Times New Roman" panose="02020603050405020304" pitchFamily="18" charset="0"/>
                <a:ea typeface="微软雅黑" panose="020B0503020204020204" pitchFamily="34" charset="-122"/>
              </a:rPr>
              <a:t>家企业。</a:t>
            </a:r>
            <a:endParaRPr lang="en-US" altLang="zh-CN" sz="2400" dirty="0" smtClean="0">
              <a:solidFill>
                <a:srgbClr val="FF0000"/>
              </a:solidFill>
              <a:latin typeface="Times New Roman" panose="02020603050405020304" pitchFamily="18" charset="0"/>
              <a:ea typeface="微软雅黑" panose="020B0503020204020204" pitchFamily="34" charset="-122"/>
            </a:endParaRPr>
          </a:p>
          <a:p>
            <a:pPr fontAlgn="auto">
              <a:spcAft>
                <a:spcPts val="0"/>
              </a:spcAft>
            </a:pPr>
            <a:r>
              <a:rPr lang="zh-CN" altLang="en-US" sz="2400" dirty="0" smtClean="0">
                <a:latin typeface="Times New Roman" panose="02020603050405020304" pitchFamily="18" charset="0"/>
                <a:ea typeface="微软雅黑" panose="020B0503020204020204" pitchFamily="34" charset="-122"/>
              </a:rPr>
              <a:t>产量超</a:t>
            </a:r>
            <a:r>
              <a:rPr lang="zh-CN" altLang="zh-CN" sz="2400" dirty="0" smtClean="0">
                <a:latin typeface="Times New Roman" panose="02020603050405020304" pitchFamily="18" charset="0"/>
                <a:ea typeface="微软雅黑" panose="020B0503020204020204" pitchFamily="34" charset="-122"/>
              </a:rPr>
              <a:t>过德国、日本，位居世界第二，</a:t>
            </a:r>
            <a:r>
              <a:rPr lang="zh-CN" altLang="en-US" sz="2400" dirty="0" smtClean="0">
                <a:latin typeface="Times New Roman" panose="02020603050405020304" pitchFamily="18" charset="0"/>
                <a:ea typeface="微软雅黑" panose="020B0503020204020204" pitchFamily="34" charset="-122"/>
              </a:rPr>
              <a:t>仅次于美国，</a:t>
            </a:r>
            <a:r>
              <a:rPr lang="zh-CN" altLang="zh-CN" sz="2400" dirty="0" smtClean="0">
                <a:latin typeface="Times New Roman" panose="02020603050405020304" pitchFamily="18" charset="0"/>
                <a:ea typeface="微软雅黑" panose="020B0503020204020204" pitchFamily="34" charset="-122"/>
              </a:rPr>
              <a:t>约占全球产量的</a:t>
            </a:r>
            <a:r>
              <a:rPr lang="en-US" altLang="zh-CN" sz="2400" dirty="0" smtClean="0">
                <a:latin typeface="Times New Roman" panose="02020603050405020304" pitchFamily="18" charset="0"/>
                <a:ea typeface="微软雅黑" panose="020B0503020204020204" pitchFamily="34" charset="-122"/>
              </a:rPr>
              <a:t>18%</a:t>
            </a:r>
            <a:r>
              <a:rPr lang="zh-CN" altLang="en-US" sz="2400" dirty="0" smtClean="0">
                <a:latin typeface="Times New Roman" panose="02020603050405020304" pitchFamily="18" charset="0"/>
                <a:ea typeface="微软雅黑" panose="020B0503020204020204" pitchFamily="34" charset="-122"/>
              </a:rPr>
              <a:t>。</a:t>
            </a:r>
            <a:endParaRPr lang="en-US" altLang="zh-CN" sz="2400" dirty="0" smtClean="0">
              <a:latin typeface="Times New Roman" panose="02020603050405020304" pitchFamily="18" charset="0"/>
              <a:ea typeface="微软雅黑" panose="020B0503020204020204" pitchFamily="34" charset="-122"/>
            </a:endParaRPr>
          </a:p>
          <a:p>
            <a:pPr fontAlgn="auto">
              <a:spcAft>
                <a:spcPts val="0"/>
              </a:spcAft>
            </a:pPr>
            <a:r>
              <a:rPr lang="zh-CN" altLang="en-US" sz="2400" dirty="0" smtClean="0">
                <a:solidFill>
                  <a:srgbClr val="FF0000"/>
                </a:solidFill>
                <a:latin typeface="Times New Roman" panose="02020603050405020304" pitchFamily="18" charset="0"/>
                <a:ea typeface="微软雅黑" panose="020B0503020204020204" pitchFamily="34" charset="-122"/>
              </a:rPr>
              <a:t>长三角地区占</a:t>
            </a:r>
            <a:r>
              <a:rPr lang="en-US" altLang="zh-CN" sz="2400" dirty="0" smtClean="0">
                <a:solidFill>
                  <a:srgbClr val="FF0000"/>
                </a:solidFill>
                <a:latin typeface="Times New Roman" panose="02020603050405020304" pitchFamily="18" charset="0"/>
                <a:ea typeface="微软雅黑" panose="020B0503020204020204" pitchFamily="34" charset="-122"/>
              </a:rPr>
              <a:t>40%</a:t>
            </a:r>
            <a:r>
              <a:rPr lang="zh-CN" altLang="en-US" sz="2400" dirty="0" smtClean="0">
                <a:solidFill>
                  <a:srgbClr val="FF0000"/>
                </a:solidFill>
                <a:latin typeface="Times New Roman" panose="02020603050405020304" pitchFamily="18" charset="0"/>
                <a:ea typeface="微软雅黑" panose="020B0503020204020204" pitchFamily="34" charset="-122"/>
              </a:rPr>
              <a:t>以上；京津冀及周边地区占总产量的</a:t>
            </a:r>
            <a:r>
              <a:rPr lang="en-US" altLang="zh-CN" sz="2400" dirty="0" smtClean="0">
                <a:solidFill>
                  <a:srgbClr val="FF0000"/>
                </a:solidFill>
                <a:latin typeface="Times New Roman" panose="02020603050405020304" pitchFamily="18" charset="0"/>
                <a:ea typeface="微软雅黑" panose="020B0503020204020204" pitchFamily="34" charset="-122"/>
              </a:rPr>
              <a:t>30%</a:t>
            </a:r>
            <a:r>
              <a:rPr lang="zh-CN" altLang="en-US" sz="2400" dirty="0" smtClean="0">
                <a:solidFill>
                  <a:srgbClr val="FF0000"/>
                </a:solidFill>
                <a:latin typeface="Times New Roman" panose="02020603050405020304" pitchFamily="18" charset="0"/>
                <a:ea typeface="微软雅黑" panose="020B0503020204020204" pitchFamily="34" charset="-122"/>
              </a:rPr>
              <a:t>左右</a:t>
            </a:r>
            <a:r>
              <a:rPr lang="zh-CN" altLang="en-US" sz="2400" dirty="0" smtClean="0">
                <a:latin typeface="Times New Roman" panose="02020603050405020304" pitchFamily="18" charset="0"/>
                <a:ea typeface="微软雅黑" panose="020B0503020204020204" pitchFamily="34" charset="-122"/>
              </a:rPr>
              <a:t>；</a:t>
            </a:r>
            <a:r>
              <a:rPr lang="zh-CN" altLang="en-US" sz="2400" dirty="0" smtClean="0">
                <a:solidFill>
                  <a:srgbClr val="FF0000"/>
                </a:solidFill>
                <a:latin typeface="Times New Roman" panose="02020603050405020304" pitchFamily="18" charset="0"/>
                <a:ea typeface="微软雅黑" panose="020B0503020204020204" pitchFamily="34" charset="-122"/>
              </a:rPr>
              <a:t>珠三角占</a:t>
            </a:r>
            <a:r>
              <a:rPr lang="en-US" altLang="zh-CN" sz="2400" dirty="0" smtClean="0">
                <a:solidFill>
                  <a:srgbClr val="FF0000"/>
                </a:solidFill>
                <a:latin typeface="Times New Roman" panose="02020603050405020304" pitchFamily="18" charset="0"/>
                <a:ea typeface="微软雅黑" panose="020B0503020204020204" pitchFamily="34" charset="-122"/>
              </a:rPr>
              <a:t>15%</a:t>
            </a:r>
            <a:r>
              <a:rPr lang="zh-CN" altLang="en-US" sz="2400" dirty="0" smtClean="0">
                <a:solidFill>
                  <a:srgbClr val="FF0000"/>
                </a:solidFill>
                <a:latin typeface="Times New Roman" panose="02020603050405020304" pitchFamily="18" charset="0"/>
                <a:ea typeface="微软雅黑" panose="020B0503020204020204" pitchFamily="34" charset="-122"/>
              </a:rPr>
              <a:t>以上。</a:t>
            </a:r>
            <a:endParaRPr lang="zh-CN" altLang="en-US" sz="2400" dirty="0" smtClean="0">
              <a:latin typeface="Times New Roman" panose="02020603050405020304" pitchFamily="18" charset="0"/>
              <a:ea typeface="微软雅黑" panose="020B0503020204020204" pitchFamily="34" charset="-122"/>
            </a:endParaRPr>
          </a:p>
          <a:p>
            <a:pPr fontAlgn="auto">
              <a:spcAft>
                <a:spcPts val="0"/>
              </a:spcAft>
            </a:pPr>
            <a:endParaRPr lang="zh-CN" altLang="en-US" sz="2400" dirty="0" smtClean="0">
              <a:latin typeface="Times New Roman" panose="02020603050405020304" pitchFamily="18" charset="0"/>
              <a:ea typeface="微软雅黑" panose="020B0503020204020204" pitchFamily="34" charset="-122"/>
            </a:endParaRPr>
          </a:p>
        </p:txBody>
      </p:sp>
      <p:sp>
        <p:nvSpPr>
          <p:cNvPr id="6" name="矩形 1"/>
          <p:cNvSpPr>
            <a:spLocks noChangeArrowheads="1"/>
          </p:cNvSpPr>
          <p:nvPr/>
        </p:nvSpPr>
        <p:spPr bwMode="auto">
          <a:xfrm>
            <a:off x="2063552" y="6272773"/>
            <a:ext cx="3167062" cy="360362"/>
          </a:xfrm>
          <a:prstGeom prst="rect">
            <a:avLst/>
          </a:prstGeom>
          <a:solidFill>
            <a:schemeClr val="accent5">
              <a:lumMod val="20000"/>
              <a:lumOff val="8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油墨产量变化图</a:t>
            </a:r>
            <a:endParaRPr lang="zh-CN" altLang="en-US" sz="1600" b="1" noProof="1">
              <a:solidFill>
                <a:srgbClr val="000000"/>
              </a:solidFill>
              <a:latin typeface="微软雅黑" panose="020B0503020204020204" pitchFamily="34" charset="-122"/>
              <a:sym typeface="+mn-ea"/>
            </a:endParaRPr>
          </a:p>
        </p:txBody>
      </p:sp>
      <p:sp>
        <p:nvSpPr>
          <p:cNvPr id="7" name="矩形 1"/>
          <p:cNvSpPr>
            <a:spLocks noChangeArrowheads="1"/>
          </p:cNvSpPr>
          <p:nvPr/>
        </p:nvSpPr>
        <p:spPr bwMode="auto">
          <a:xfrm>
            <a:off x="7680176" y="6272773"/>
            <a:ext cx="3167063" cy="360362"/>
          </a:xfrm>
          <a:prstGeom prst="rect">
            <a:avLst/>
          </a:prstGeom>
          <a:solidFill>
            <a:schemeClr val="accent5">
              <a:lumMod val="20000"/>
              <a:lumOff val="8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油墨产量的省市分布图</a:t>
            </a:r>
            <a:endParaRPr lang="zh-CN" altLang="en-US" sz="1600" b="1" noProof="1">
              <a:solidFill>
                <a:srgbClr val="000000"/>
              </a:solidFill>
              <a:latin typeface="微软雅黑" panose="020B0503020204020204" pitchFamily="34" charset="-122"/>
              <a:sym typeface="+mn-ea"/>
            </a:endParaRPr>
          </a:p>
        </p:txBody>
      </p:sp>
      <p:pic>
        <p:nvPicPr>
          <p:cNvPr id="8"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7928" y="2586473"/>
            <a:ext cx="5988496" cy="364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图表 8"/>
          <p:cNvGraphicFramePr/>
          <p:nvPr>
            <p:extLst/>
          </p:nvPr>
        </p:nvGraphicFramePr>
        <p:xfrm>
          <a:off x="203191" y="2996952"/>
          <a:ext cx="6108833" cy="312157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453093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title"/>
          </p:nvPr>
        </p:nvSpPr>
        <p:spPr>
          <a:xfrm>
            <a:off x="1981200" y="127001"/>
            <a:ext cx="8229600" cy="709613"/>
          </a:xfrm>
        </p:spPr>
        <p:txBody>
          <a:bodyPr/>
          <a:lstStyle/>
          <a:p>
            <a:pPr algn="ctr" eaLnBrk="1" hangingPunct="1"/>
            <a:r>
              <a:rPr lang="zh-CN" altLang="zh-CN" sz="3600"/>
              <a:t>主</a:t>
            </a:r>
            <a:r>
              <a:rPr lang="en-US" altLang="zh-CN" sz="3600"/>
              <a:t> </a:t>
            </a:r>
            <a:r>
              <a:rPr lang="zh-CN" altLang="zh-CN" sz="3600"/>
              <a:t>要</a:t>
            </a:r>
            <a:r>
              <a:rPr lang="en-US" altLang="zh-CN" sz="3600"/>
              <a:t> </a:t>
            </a:r>
            <a:r>
              <a:rPr lang="zh-CN" altLang="zh-CN" sz="3600"/>
              <a:t>内</a:t>
            </a:r>
            <a:r>
              <a:rPr lang="en-US" altLang="zh-CN" sz="3600"/>
              <a:t> </a:t>
            </a:r>
            <a:r>
              <a:rPr lang="zh-CN" altLang="zh-CN" sz="3600"/>
              <a:t>容</a:t>
            </a:r>
            <a:endParaRPr lang="zh-CN" altLang="en-US" sz="3600"/>
          </a:p>
        </p:txBody>
      </p:sp>
      <p:sp>
        <p:nvSpPr>
          <p:cNvPr id="11270" name="幻灯片编号占位符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buNone/>
              <a:defRPr/>
            </a:pPr>
            <a:fld id="{821AF9DB-AFE8-474A-A99B-2B5FFB6F7E8E}" type="slidenum">
              <a:rPr lang="zh-CN" altLang="en-US" sz="1200">
                <a:solidFill>
                  <a:prstClr val="black"/>
                </a:solidFill>
                <a:cs typeface="+mn-cs"/>
              </a:rPr>
              <a:pPr>
                <a:spcBef>
                  <a:spcPct val="0"/>
                </a:spcBef>
                <a:buNone/>
                <a:defRPr/>
              </a:pPr>
              <a:t>23</a:t>
            </a:fld>
            <a:endParaRPr lang="en-US" altLang="zh-CN" sz="1200">
              <a:solidFill>
                <a:prstClr val="black"/>
              </a:solidFill>
              <a:cs typeface="+mn-cs"/>
            </a:endParaRPr>
          </a:p>
        </p:txBody>
      </p:sp>
      <p:sp>
        <p:nvSpPr>
          <p:cNvPr id="15" name="矩形 14"/>
          <p:cNvSpPr/>
          <p:nvPr/>
        </p:nvSpPr>
        <p:spPr>
          <a:xfrm>
            <a:off x="3359696" y="3284985"/>
            <a:ext cx="6048672" cy="720079"/>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buNone/>
              <a:defRPr/>
            </a:pPr>
            <a:r>
              <a:rPr lang="zh-CN" altLang="en-US" b="1" noProof="1" smtClean="0">
                <a:solidFill>
                  <a:prstClr val="black"/>
                </a:solidFill>
                <a:latin typeface="微软雅黑" panose="020B0503020204020204" pitchFamily="34" charset="-122"/>
                <a:cs typeface="+mn-cs"/>
              </a:rPr>
              <a:t>   </a:t>
            </a:r>
            <a:r>
              <a:rPr lang="zh-CN" altLang="en-US" b="1" noProof="1">
                <a:solidFill>
                  <a:schemeClr val="bg2"/>
                </a:solidFill>
                <a:latin typeface="微软雅黑" panose="020B0503020204020204" pitchFamily="34" charset="-122"/>
                <a:cs typeface="+mn-cs"/>
              </a:rPr>
              <a:t>油墨及类似品制造</a:t>
            </a:r>
          </a:p>
        </p:txBody>
      </p:sp>
      <p:sp>
        <p:nvSpPr>
          <p:cNvPr id="16" name="矩形 15"/>
          <p:cNvSpPr/>
          <p:nvPr/>
        </p:nvSpPr>
        <p:spPr>
          <a:xfrm>
            <a:off x="3359696" y="1494855"/>
            <a:ext cx="6048672" cy="710009"/>
          </a:xfrm>
          <a:prstGeom prst="rect">
            <a:avLst/>
          </a:prstGeom>
          <a:solidFill>
            <a:schemeClr val="accent6">
              <a:lumMod val="40000"/>
              <a:lumOff val="6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1" i="0" u="none" strike="noStrike" kern="1200" cap="none" spc="0" normalizeH="0" baseline="0" noProof="1" smtClean="0">
                <a:ln>
                  <a:noFill/>
                </a:ln>
                <a:solidFill>
                  <a:srgbClr val="C00000"/>
                </a:solidFill>
                <a:effectLst/>
                <a:uLnTx/>
                <a:uFillTx/>
                <a:latin typeface="微软雅黑" panose="020B0503020204020204" pitchFamily="34" charset="-122"/>
                <a:ea typeface="微软雅黑" panose="020B0503020204020204" pitchFamily="34" charset="-122"/>
                <a:cs typeface="+mn-cs"/>
              </a:rPr>
              <a:t>1</a:t>
            </a:r>
            <a:r>
              <a:rPr kumimoji="0" lang="zh-CN" altLang="en-US" sz="3200" b="1" i="0" u="none" strike="noStrike" kern="1200" cap="none" spc="0" normalizeH="0" baseline="0" noProof="1" smtClean="0">
                <a:ln>
                  <a:noFill/>
                </a:ln>
                <a:solidFill>
                  <a:srgbClr val="C00000"/>
                </a:solidFill>
                <a:effectLst/>
                <a:uLnTx/>
                <a:uFillTx/>
                <a:latin typeface="微软雅黑" panose="020B0503020204020204" pitchFamily="34" charset="-122"/>
                <a:ea typeface="微软雅黑" panose="020B0503020204020204" pitchFamily="34" charset="-122"/>
                <a:cs typeface="+mn-cs"/>
              </a:rPr>
              <a:t>、行业概况</a:t>
            </a:r>
            <a:endParaRPr kumimoji="0" lang="zh-CN" altLang="en-US" sz="3200" b="0" i="0" u="none" strike="noStrike" kern="1200" cap="none" spc="0" normalizeH="0" baseline="0" noProof="1" smtClean="0">
              <a:ln>
                <a:noFill/>
              </a:ln>
              <a:solidFill>
                <a:srgbClr val="C00000"/>
              </a:solidFill>
              <a:effectLst/>
              <a:uLnTx/>
              <a:uFillTx/>
              <a:latin typeface="Arial" panose="020B0604020202020204" pitchFamily="34" charset="0"/>
              <a:ea typeface="微软雅黑" panose="020B0503020204020204" pitchFamily="34" charset="-122"/>
              <a:cs typeface="+mn-cs"/>
            </a:endParaRPr>
          </a:p>
        </p:txBody>
      </p:sp>
      <p:sp>
        <p:nvSpPr>
          <p:cNvPr id="17" name="矩形 16"/>
          <p:cNvSpPr/>
          <p:nvPr/>
        </p:nvSpPr>
        <p:spPr>
          <a:xfrm>
            <a:off x="3359696" y="2399764"/>
            <a:ext cx="6048672" cy="648071"/>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smtClean="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lang="zh-CN" altLang="en-US" b="1" noProof="1">
                <a:solidFill>
                  <a:schemeClr val="bg2"/>
                </a:solidFill>
                <a:latin typeface="微软雅黑" panose="020B0503020204020204" pitchFamily="34" charset="-122"/>
                <a:cs typeface="+mn-cs"/>
              </a:rPr>
              <a:t>涂料制造</a:t>
            </a:r>
          </a:p>
        </p:txBody>
      </p:sp>
      <p:sp>
        <p:nvSpPr>
          <p:cNvPr id="18" name="矩形 17"/>
          <p:cNvSpPr/>
          <p:nvPr/>
        </p:nvSpPr>
        <p:spPr>
          <a:xfrm>
            <a:off x="3359696" y="4242215"/>
            <a:ext cx="6048672" cy="698953"/>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defTabSz="914400" eaLnBrk="1" latinLnBrk="0" hangingPunct="1">
              <a:lnSpc>
                <a:spcPct val="100000"/>
              </a:lnSpc>
              <a:spcBef>
                <a:spcPct val="0"/>
              </a:spcBef>
              <a:buClrTx/>
              <a:buSzTx/>
              <a:buNone/>
              <a:defRPr/>
            </a:pPr>
            <a:r>
              <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3200" b="1" i="0" u="none" strike="noStrike" kern="1200" cap="none" spc="0" normalizeH="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lang="zh-CN" altLang="en-US" b="1" noProof="1">
                <a:solidFill>
                  <a:prstClr val="black"/>
                </a:solidFill>
                <a:latin typeface="Times New Roman" panose="02020603050405020304" pitchFamily="18" charset="0"/>
                <a:cs typeface="+mn-cs"/>
              </a:rPr>
              <a:t>胶粘剂制造</a:t>
            </a:r>
          </a:p>
        </p:txBody>
      </p:sp>
    </p:spTree>
    <p:extLst>
      <p:ext uri="{BB962C8B-B14F-4D97-AF65-F5344CB8AC3E}">
        <p14:creationId xmlns:p14="http://schemas.microsoft.com/office/powerpoint/2010/main" val="34492613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idx="4294967295"/>
          </p:nvPr>
        </p:nvSpPr>
        <p:spPr>
          <a:xfrm>
            <a:off x="623392" y="6904"/>
            <a:ext cx="8207375" cy="708025"/>
          </a:xfrm>
        </p:spPr>
        <p:txBody>
          <a:bodyPr anchor="b">
            <a:normAutofit/>
          </a:bodyPr>
          <a:lstStyle/>
          <a:p>
            <a:pPr algn="l" eaLnBrk="1" hangingPunct="1"/>
            <a:r>
              <a:rPr lang="en-US" altLang="zh-CN" sz="2800" b="1" dirty="0">
                <a:solidFill>
                  <a:schemeClr val="tx2"/>
                </a:solidFill>
                <a:latin typeface="+mj-ea"/>
                <a:ea typeface="微软雅黑" panose="020B0503020204020204" pitchFamily="34" charset="-122"/>
                <a:sym typeface="Arial" panose="020B0604020202020204" pitchFamily="34" charset="0"/>
              </a:rPr>
              <a:t>1</a:t>
            </a:r>
            <a:r>
              <a:rPr lang="zh-CN" altLang="en-US" sz="2800" b="1" dirty="0">
                <a:solidFill>
                  <a:schemeClr val="tx2"/>
                </a:solidFill>
                <a:latin typeface="+mj-ea"/>
                <a:ea typeface="微软雅黑" panose="020B0503020204020204" pitchFamily="34" charset="-122"/>
                <a:sym typeface="Arial" panose="020B0604020202020204" pitchFamily="34" charset="0"/>
              </a:rPr>
              <a:t>、胶粘剂定义</a:t>
            </a:r>
            <a:endParaRPr lang="zh-CN" altLang="en-US" sz="2800" b="1" dirty="0">
              <a:solidFill>
                <a:schemeClr val="tx2"/>
              </a:solidFill>
              <a:latin typeface="+mj-ea"/>
              <a:ea typeface="微软雅黑" panose="020B0503020204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4259483673"/>
              </p:ext>
            </p:extLst>
          </p:nvPr>
        </p:nvGraphicFramePr>
        <p:xfrm>
          <a:off x="479376" y="2253065"/>
          <a:ext cx="11233247" cy="4294607"/>
        </p:xfrm>
        <a:graphic>
          <a:graphicData uri="http://schemas.openxmlformats.org/drawingml/2006/table">
            <a:tbl>
              <a:tblPr>
                <a:tableStyleId>{5940675A-B579-460E-94D1-54222C63F5DA}</a:tableStyleId>
              </a:tblPr>
              <a:tblGrid>
                <a:gridCol w="1077327"/>
                <a:gridCol w="2770084"/>
                <a:gridCol w="7385836"/>
              </a:tblGrid>
              <a:tr h="232026">
                <a:tc gridSpan="2">
                  <a:txBody>
                    <a:bodyPr/>
                    <a:lstStyle/>
                    <a:p>
                      <a:pPr algn="ctr">
                        <a:spcAft>
                          <a:spcPts val="0"/>
                        </a:spcAft>
                      </a:pPr>
                      <a:r>
                        <a:rPr lang="zh-CN" sz="1600" kern="100">
                          <a:effectLst/>
                        </a:rPr>
                        <a:t>组成</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tc>
                <a:tc hMerge="1">
                  <a:txBody>
                    <a:bodyPr/>
                    <a:lstStyle/>
                    <a:p>
                      <a:endParaRPr lang="zh-CN" altLang="en-US"/>
                    </a:p>
                  </a:txBody>
                  <a:tcPr/>
                </a:tc>
                <a:tc>
                  <a:txBody>
                    <a:bodyPr/>
                    <a:lstStyle/>
                    <a:p>
                      <a:pPr algn="ctr">
                        <a:spcAft>
                          <a:spcPts val="0"/>
                        </a:spcAft>
                      </a:pPr>
                      <a:r>
                        <a:rPr lang="zh-CN" sz="1600" kern="100" dirty="0">
                          <a:effectLst/>
                        </a:rPr>
                        <a:t>主要成分</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tc>
              </a:tr>
              <a:tr h="232026">
                <a:tc rowSpan="2">
                  <a:txBody>
                    <a:bodyPr/>
                    <a:lstStyle/>
                    <a:p>
                      <a:pPr algn="ctr">
                        <a:spcAft>
                          <a:spcPts val="0"/>
                        </a:spcAft>
                      </a:pPr>
                      <a:r>
                        <a:rPr lang="zh-CN" sz="1600" kern="100">
                          <a:effectLst/>
                        </a:rPr>
                        <a:t>粘</a:t>
                      </a:r>
                    </a:p>
                    <a:p>
                      <a:pPr algn="ctr">
                        <a:spcAft>
                          <a:spcPts val="0"/>
                        </a:spcAft>
                      </a:pPr>
                      <a:r>
                        <a:rPr lang="zh-CN" sz="1600" kern="100">
                          <a:effectLst/>
                        </a:rPr>
                        <a:t>料</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nchor="ctr"/>
                </a:tc>
                <a:tc>
                  <a:txBody>
                    <a:bodyPr/>
                    <a:lstStyle/>
                    <a:p>
                      <a:pPr algn="ctr">
                        <a:spcAft>
                          <a:spcPts val="0"/>
                        </a:spcAft>
                      </a:pPr>
                      <a:r>
                        <a:rPr lang="zh-CN" sz="1600" kern="100">
                          <a:effectLst/>
                        </a:rPr>
                        <a:t>天然高分子化合物</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nchor="ctr"/>
                </a:tc>
                <a:tc>
                  <a:txBody>
                    <a:bodyPr/>
                    <a:lstStyle/>
                    <a:p>
                      <a:pPr algn="l">
                        <a:spcAft>
                          <a:spcPts val="0"/>
                        </a:spcAft>
                      </a:pPr>
                      <a:r>
                        <a:rPr lang="zh-CN" sz="1600" kern="100">
                          <a:effectLst/>
                        </a:rPr>
                        <a:t>蛋白质、皮胶、虫胶、鱼胶、骨胶等。</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tc>
              </a:tr>
              <a:tr h="928103">
                <a:tc vMerge="1">
                  <a:txBody>
                    <a:bodyPr/>
                    <a:lstStyle/>
                    <a:p>
                      <a:endParaRPr lang="zh-CN" altLang="en-US"/>
                    </a:p>
                  </a:txBody>
                  <a:tcPr/>
                </a:tc>
                <a:tc>
                  <a:txBody>
                    <a:bodyPr/>
                    <a:lstStyle/>
                    <a:p>
                      <a:pPr algn="ctr">
                        <a:spcAft>
                          <a:spcPts val="0"/>
                        </a:spcAft>
                      </a:pPr>
                      <a:r>
                        <a:rPr lang="zh-CN" sz="1600" kern="100">
                          <a:effectLst/>
                        </a:rPr>
                        <a:t>合成高分子化合物</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nchor="ctr"/>
                </a:tc>
                <a:tc>
                  <a:txBody>
                    <a:bodyPr/>
                    <a:lstStyle/>
                    <a:p>
                      <a:pPr algn="l">
                        <a:spcAft>
                          <a:spcPts val="0"/>
                        </a:spcAft>
                      </a:pPr>
                      <a:r>
                        <a:rPr lang="zh-CN" sz="1600" kern="100" dirty="0">
                          <a:effectLst/>
                        </a:rPr>
                        <a:t>热固性树脂：环氧树脂、酚醛树脂、聚氨酯树脂、脲醛树脂、有机硅树脂等。</a:t>
                      </a:r>
                    </a:p>
                    <a:p>
                      <a:pPr algn="l">
                        <a:spcAft>
                          <a:spcPts val="0"/>
                        </a:spcAft>
                      </a:pPr>
                      <a:r>
                        <a:rPr lang="zh-CN" sz="1600" kern="100" dirty="0">
                          <a:effectLst/>
                        </a:rPr>
                        <a:t>热塑性树脂：聚乙酸乙烯酯、聚乙烯醇醛类树脂等。</a:t>
                      </a:r>
                    </a:p>
                    <a:p>
                      <a:pPr algn="l">
                        <a:spcAft>
                          <a:spcPts val="0"/>
                        </a:spcAft>
                      </a:pPr>
                      <a:r>
                        <a:rPr lang="zh-CN" sz="1600" kern="100" dirty="0">
                          <a:effectLst/>
                        </a:rPr>
                        <a:t>弹性材料：丁腈橡胶、氯丁橡胶、聚硫橡胶等。</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tc>
              </a:tr>
              <a:tr h="232026">
                <a:tc gridSpan="2">
                  <a:txBody>
                    <a:bodyPr/>
                    <a:lstStyle/>
                    <a:p>
                      <a:pPr algn="ctr">
                        <a:spcAft>
                          <a:spcPts val="0"/>
                        </a:spcAft>
                      </a:pPr>
                      <a:r>
                        <a:rPr lang="zh-CN" sz="1600" kern="100">
                          <a:effectLst/>
                        </a:rPr>
                        <a:t>固化剂</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nchor="ctr"/>
                </a:tc>
                <a:tc hMerge="1">
                  <a:txBody>
                    <a:bodyPr/>
                    <a:lstStyle/>
                    <a:p>
                      <a:endParaRPr lang="zh-CN" altLang="en-US"/>
                    </a:p>
                  </a:txBody>
                  <a:tcPr/>
                </a:tc>
                <a:tc>
                  <a:txBody>
                    <a:bodyPr/>
                    <a:lstStyle/>
                    <a:p>
                      <a:pPr algn="l">
                        <a:spcAft>
                          <a:spcPts val="0"/>
                        </a:spcAft>
                      </a:pPr>
                      <a:r>
                        <a:rPr lang="zh-CN" sz="1600" kern="100">
                          <a:effectLst/>
                        </a:rPr>
                        <a:t>能促进化合物交联的物质，也叫交联剂。主要是胺类和酸酐类物质。</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tc>
              </a:tr>
              <a:tr h="464052">
                <a:tc gridSpan="2">
                  <a:txBody>
                    <a:bodyPr/>
                    <a:lstStyle/>
                    <a:p>
                      <a:pPr algn="ctr">
                        <a:spcAft>
                          <a:spcPts val="0"/>
                        </a:spcAft>
                      </a:pPr>
                      <a:r>
                        <a:rPr lang="zh-CN" sz="1600" kern="100">
                          <a:effectLst/>
                        </a:rPr>
                        <a:t>偶联剂</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nchor="ctr"/>
                </a:tc>
                <a:tc hMerge="1">
                  <a:txBody>
                    <a:bodyPr/>
                    <a:lstStyle/>
                    <a:p>
                      <a:endParaRPr lang="zh-CN" altLang="en-US"/>
                    </a:p>
                  </a:txBody>
                  <a:tcPr/>
                </a:tc>
                <a:tc>
                  <a:txBody>
                    <a:bodyPr/>
                    <a:lstStyle/>
                    <a:p>
                      <a:pPr algn="l">
                        <a:spcAft>
                          <a:spcPts val="0"/>
                        </a:spcAft>
                      </a:pPr>
                      <a:r>
                        <a:rPr lang="zh-CN" sz="1600" kern="100">
                          <a:effectLst/>
                        </a:rPr>
                        <a:t>能与被粘材表面发生反应的一类配合剂。常用的为硅烷偶联剂、钛酸酯类化合物。</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tc>
              </a:tr>
              <a:tr h="232026">
                <a:tc gridSpan="2">
                  <a:txBody>
                    <a:bodyPr/>
                    <a:lstStyle/>
                    <a:p>
                      <a:pPr algn="ctr">
                        <a:spcAft>
                          <a:spcPts val="0"/>
                        </a:spcAft>
                      </a:pPr>
                      <a:r>
                        <a:rPr lang="zh-CN" sz="1600" kern="100">
                          <a:effectLst/>
                        </a:rPr>
                        <a:t>增塑剂</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nchor="ctr"/>
                </a:tc>
                <a:tc hMerge="1">
                  <a:txBody>
                    <a:bodyPr/>
                    <a:lstStyle/>
                    <a:p>
                      <a:endParaRPr lang="zh-CN" altLang="en-US"/>
                    </a:p>
                  </a:txBody>
                  <a:tcPr/>
                </a:tc>
                <a:tc>
                  <a:txBody>
                    <a:bodyPr/>
                    <a:lstStyle/>
                    <a:p>
                      <a:pPr algn="l">
                        <a:spcAft>
                          <a:spcPts val="0"/>
                        </a:spcAft>
                      </a:pPr>
                      <a:r>
                        <a:rPr lang="zh-CN" sz="1600" kern="100">
                          <a:effectLst/>
                        </a:rPr>
                        <a:t>邻苯二甲酸酯类化合物</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tc>
              </a:tr>
              <a:tr h="232026">
                <a:tc gridSpan="2">
                  <a:txBody>
                    <a:bodyPr/>
                    <a:lstStyle/>
                    <a:p>
                      <a:pPr algn="ctr">
                        <a:spcAft>
                          <a:spcPts val="0"/>
                        </a:spcAft>
                      </a:pPr>
                      <a:r>
                        <a:rPr lang="zh-CN" sz="1600" kern="100">
                          <a:effectLst/>
                        </a:rPr>
                        <a:t>增韧剂</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nchor="ctr"/>
                </a:tc>
                <a:tc hMerge="1">
                  <a:txBody>
                    <a:bodyPr/>
                    <a:lstStyle/>
                    <a:p>
                      <a:endParaRPr lang="zh-CN" altLang="en-US"/>
                    </a:p>
                  </a:txBody>
                  <a:tcPr/>
                </a:tc>
                <a:tc>
                  <a:txBody>
                    <a:bodyPr/>
                    <a:lstStyle/>
                    <a:p>
                      <a:pPr algn="l">
                        <a:spcAft>
                          <a:spcPts val="0"/>
                        </a:spcAft>
                      </a:pPr>
                      <a:r>
                        <a:rPr lang="zh-CN" sz="1600" kern="100">
                          <a:effectLst/>
                        </a:rPr>
                        <a:t>不饱和聚酯树脂、橡胶类、聚酰胺树脂、缩醛树脂、聚氨酯树脂等。</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tc>
              </a:tr>
              <a:tr h="232026">
                <a:tc gridSpan="2">
                  <a:txBody>
                    <a:bodyPr/>
                    <a:lstStyle/>
                    <a:p>
                      <a:pPr algn="ctr">
                        <a:spcAft>
                          <a:spcPts val="0"/>
                        </a:spcAft>
                      </a:pPr>
                      <a:r>
                        <a:rPr lang="zh-CN" sz="1600" kern="100">
                          <a:effectLst/>
                        </a:rPr>
                        <a:t>固化促进剂</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nchor="ctr"/>
                </a:tc>
                <a:tc hMerge="1">
                  <a:txBody>
                    <a:bodyPr/>
                    <a:lstStyle/>
                    <a:p>
                      <a:endParaRPr lang="zh-CN" altLang="en-US"/>
                    </a:p>
                  </a:txBody>
                  <a:tcPr/>
                </a:tc>
                <a:tc>
                  <a:txBody>
                    <a:bodyPr/>
                    <a:lstStyle/>
                    <a:p>
                      <a:pPr algn="l">
                        <a:spcAft>
                          <a:spcPts val="0"/>
                        </a:spcAft>
                      </a:pPr>
                      <a:r>
                        <a:rPr lang="zh-CN" sz="1600" kern="100">
                          <a:effectLst/>
                        </a:rPr>
                        <a:t>叔胺、酚类、 硫脲等。</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tc>
              </a:tr>
              <a:tr h="464052">
                <a:tc gridSpan="2">
                  <a:txBody>
                    <a:bodyPr/>
                    <a:lstStyle/>
                    <a:p>
                      <a:pPr algn="ctr">
                        <a:spcAft>
                          <a:spcPts val="0"/>
                        </a:spcAft>
                      </a:pPr>
                      <a:r>
                        <a:rPr lang="zh-CN" sz="1600" kern="100">
                          <a:effectLst/>
                        </a:rPr>
                        <a:t>稀释剂</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nchor="ctr"/>
                </a:tc>
                <a:tc hMerge="1">
                  <a:txBody>
                    <a:bodyPr/>
                    <a:lstStyle/>
                    <a:p>
                      <a:endParaRPr lang="zh-CN" altLang="en-US"/>
                    </a:p>
                  </a:txBody>
                  <a:tcPr/>
                </a:tc>
                <a:tc>
                  <a:txBody>
                    <a:bodyPr/>
                    <a:lstStyle/>
                    <a:p>
                      <a:pPr algn="l">
                        <a:spcAft>
                          <a:spcPts val="0"/>
                        </a:spcAft>
                      </a:pPr>
                      <a:r>
                        <a:rPr lang="zh-CN" sz="1600" kern="100">
                          <a:effectLst/>
                        </a:rPr>
                        <a:t>乙醇、乙醚、丙酮、三氯甲烷、四氯化碳、二氯乙烷、环己醇、苯、甲苯、氯苯、硝基苯、二甲基亚砜等。</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tc>
              </a:tr>
              <a:tr h="464052">
                <a:tc gridSpan="2">
                  <a:txBody>
                    <a:bodyPr/>
                    <a:lstStyle/>
                    <a:p>
                      <a:pPr algn="ctr">
                        <a:spcAft>
                          <a:spcPts val="0"/>
                        </a:spcAft>
                      </a:pPr>
                      <a:r>
                        <a:rPr lang="zh-CN" sz="1600" kern="100">
                          <a:effectLst/>
                        </a:rPr>
                        <a:t>填料</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nchor="ctr"/>
                </a:tc>
                <a:tc hMerge="1">
                  <a:txBody>
                    <a:bodyPr/>
                    <a:lstStyle/>
                    <a:p>
                      <a:endParaRPr lang="zh-CN" altLang="en-US"/>
                    </a:p>
                  </a:txBody>
                  <a:tcPr/>
                </a:tc>
                <a:tc>
                  <a:txBody>
                    <a:bodyPr/>
                    <a:lstStyle/>
                    <a:p>
                      <a:pPr algn="l">
                        <a:spcAft>
                          <a:spcPts val="0"/>
                        </a:spcAft>
                      </a:pPr>
                      <a:r>
                        <a:rPr lang="zh-CN" sz="1600" kern="100">
                          <a:effectLst/>
                        </a:rPr>
                        <a:t>提高耐久性、强度等性能：氧化铝、氧化镁、碳酸钡、白炭黑、滑石粉等。</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tc>
              </a:tr>
              <a:tr h="232026">
                <a:tc gridSpan="2">
                  <a:txBody>
                    <a:bodyPr/>
                    <a:lstStyle/>
                    <a:p>
                      <a:pPr algn="ctr">
                        <a:spcAft>
                          <a:spcPts val="0"/>
                        </a:spcAft>
                      </a:pPr>
                      <a:r>
                        <a:rPr lang="zh-CN" sz="1600" kern="100">
                          <a:effectLst/>
                        </a:rPr>
                        <a:t>防腐剂</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nchor="ctr"/>
                </a:tc>
                <a:tc hMerge="1">
                  <a:txBody>
                    <a:bodyPr/>
                    <a:lstStyle/>
                    <a:p>
                      <a:endParaRPr lang="zh-CN" altLang="en-US"/>
                    </a:p>
                  </a:txBody>
                  <a:tcPr/>
                </a:tc>
                <a:tc>
                  <a:txBody>
                    <a:bodyPr/>
                    <a:lstStyle/>
                    <a:p>
                      <a:pPr algn="l">
                        <a:spcAft>
                          <a:spcPts val="0"/>
                        </a:spcAft>
                      </a:pPr>
                      <a:r>
                        <a:rPr lang="zh-CN" sz="1600" kern="100">
                          <a:effectLst/>
                        </a:rPr>
                        <a:t>通常有甲醛、苯酚、季铵盐及汞类化合物，用量不超过</a:t>
                      </a:r>
                      <a:r>
                        <a:rPr lang="en-US" sz="1600" kern="100">
                          <a:effectLst/>
                        </a:rPr>
                        <a:t>0.2%~0.3%</a:t>
                      </a:r>
                      <a:r>
                        <a:rPr lang="zh-CN" sz="1600" kern="100">
                          <a:effectLst/>
                        </a:rPr>
                        <a:t>。</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tc>
              </a:tr>
              <a:tr h="232026">
                <a:tc gridSpan="2">
                  <a:txBody>
                    <a:bodyPr/>
                    <a:lstStyle/>
                    <a:p>
                      <a:pPr algn="ctr">
                        <a:spcAft>
                          <a:spcPts val="0"/>
                        </a:spcAft>
                      </a:pPr>
                      <a:r>
                        <a:rPr lang="zh-CN" sz="1600" kern="100">
                          <a:effectLst/>
                        </a:rPr>
                        <a:t>稳定剂</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nchor="ctr"/>
                </a:tc>
                <a:tc hMerge="1">
                  <a:txBody>
                    <a:bodyPr/>
                    <a:lstStyle/>
                    <a:p>
                      <a:endParaRPr lang="zh-CN" altLang="en-US"/>
                    </a:p>
                  </a:txBody>
                  <a:tcPr/>
                </a:tc>
                <a:tc>
                  <a:txBody>
                    <a:bodyPr/>
                    <a:lstStyle/>
                    <a:p>
                      <a:pPr algn="l">
                        <a:spcAft>
                          <a:spcPts val="0"/>
                        </a:spcAft>
                      </a:pPr>
                      <a:r>
                        <a:rPr lang="zh-CN" sz="1600" kern="100" dirty="0">
                          <a:effectLst/>
                        </a:rPr>
                        <a:t>常用酚类、芳香胺、仲胺类化合物。</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0155" marR="60155" marT="0" marB="0"/>
                </a:tc>
              </a:tr>
            </a:tbl>
          </a:graphicData>
        </a:graphic>
      </p:graphicFrame>
      <p:sp>
        <p:nvSpPr>
          <p:cNvPr id="4" name="矩形 3"/>
          <p:cNvSpPr/>
          <p:nvPr/>
        </p:nvSpPr>
        <p:spPr>
          <a:xfrm>
            <a:off x="479376" y="1052736"/>
            <a:ext cx="11449272" cy="1200329"/>
          </a:xfrm>
          <a:prstGeom prst="rect">
            <a:avLst/>
          </a:prstGeom>
        </p:spPr>
        <p:txBody>
          <a:bodyPr wrap="square">
            <a:spAutoFit/>
          </a:bodyPr>
          <a:lstStyle/>
          <a:p>
            <a:r>
              <a:rPr lang="zh-CN" altLang="zh-CN" sz="2400" kern="0" dirty="0">
                <a:latin typeface="微软雅黑" panose="020B0503020204020204" pitchFamily="34" charset="-122"/>
                <a:ea typeface="微软雅黑" panose="020B0503020204020204" pitchFamily="34" charset="-122"/>
                <a:cs typeface="Times New Roman" panose="02020603050405020304" pitchFamily="18" charset="0"/>
              </a:rPr>
              <a:t>通过界面的黏附和内聚等作用，能使两种或两种以上的制件或材料连接在一起的天然的或合成的、有机的或无机的一类物质，统称为胶粘剂，又叫胶粘剂或者黏合剂，习惯上简称为胶</a:t>
            </a:r>
            <a:r>
              <a:rPr lang="zh-CN" altLang="en-US" sz="2400" kern="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676590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idx="4294967295"/>
          </p:nvPr>
        </p:nvSpPr>
        <p:spPr>
          <a:xfrm>
            <a:off x="623392" y="6904"/>
            <a:ext cx="8207375" cy="708025"/>
          </a:xfrm>
        </p:spPr>
        <p:txBody>
          <a:bodyPr anchor="b">
            <a:normAutofit/>
          </a:bodyPr>
          <a:lstStyle/>
          <a:p>
            <a:pPr algn="l" eaLnBrk="1" hangingPunct="1"/>
            <a:r>
              <a:rPr lang="en-US" altLang="zh-CN" sz="2800" b="1" dirty="0">
                <a:solidFill>
                  <a:schemeClr val="tx2"/>
                </a:solidFill>
                <a:latin typeface="+mj-ea"/>
                <a:ea typeface="微软雅黑" panose="020B0503020204020204" pitchFamily="34" charset="-122"/>
                <a:sym typeface="Arial" panose="020B0604020202020204" pitchFamily="34" charset="0"/>
              </a:rPr>
              <a:t>1</a:t>
            </a:r>
            <a:r>
              <a:rPr lang="zh-CN" altLang="en-US" sz="2800" b="1" dirty="0">
                <a:solidFill>
                  <a:schemeClr val="tx2"/>
                </a:solidFill>
                <a:latin typeface="+mj-ea"/>
                <a:ea typeface="微软雅黑" panose="020B0503020204020204" pitchFamily="34" charset="-122"/>
                <a:sym typeface="Arial" panose="020B0604020202020204" pitchFamily="34" charset="0"/>
              </a:rPr>
              <a:t>、</a:t>
            </a:r>
            <a:r>
              <a:rPr lang="zh-CN" altLang="en-US" sz="2800" b="1" dirty="0" smtClean="0">
                <a:solidFill>
                  <a:schemeClr val="tx2"/>
                </a:solidFill>
                <a:latin typeface="+mj-ea"/>
                <a:ea typeface="微软雅黑" panose="020B0503020204020204" pitchFamily="34" charset="-122"/>
                <a:sym typeface="Arial" panose="020B0604020202020204" pitchFamily="34" charset="0"/>
              </a:rPr>
              <a:t>胶粘剂分类：</a:t>
            </a:r>
            <a:r>
              <a:rPr lang="en-US" altLang="zh-CN" sz="2800" b="1" dirty="0" smtClean="0">
                <a:solidFill>
                  <a:schemeClr val="tx2"/>
                </a:solidFill>
                <a:latin typeface="+mj-ea"/>
                <a:ea typeface="微软雅黑" panose="020B0503020204020204" pitchFamily="34" charset="-122"/>
                <a:sym typeface="Arial" panose="020B0604020202020204" pitchFamily="34" charset="0"/>
              </a:rPr>
              <a:t>GB/T 13553-1996</a:t>
            </a:r>
            <a:endParaRPr lang="zh-CN" altLang="en-US" sz="2800" b="1" dirty="0">
              <a:solidFill>
                <a:schemeClr val="tx2"/>
              </a:solidFill>
              <a:latin typeface="+mj-ea"/>
              <a:ea typeface="微软雅黑" panose="020B0503020204020204" pitchFamily="34" charset="-122"/>
            </a:endParaRPr>
          </a:p>
        </p:txBody>
      </p:sp>
      <p:sp>
        <p:nvSpPr>
          <p:cNvPr id="4" name="矩形 3"/>
          <p:cNvSpPr/>
          <p:nvPr/>
        </p:nvSpPr>
        <p:spPr>
          <a:xfrm>
            <a:off x="479376" y="1052736"/>
            <a:ext cx="11449272" cy="461665"/>
          </a:xfrm>
          <a:prstGeom prst="rect">
            <a:avLst/>
          </a:prstGeom>
        </p:spPr>
        <p:txBody>
          <a:bodyPr wrap="square">
            <a:spAutoFit/>
          </a:bodyPr>
          <a:lstStyle/>
          <a:p>
            <a:r>
              <a:rPr lang="zh-CN" altLang="en-US" sz="2400" dirty="0" smtClean="0">
                <a:latin typeface="微软雅黑" panose="020B0503020204020204" pitchFamily="34" charset="-122"/>
                <a:ea typeface="微软雅黑" panose="020B0503020204020204" pitchFamily="34" charset="-122"/>
              </a:rPr>
              <a:t>七大类</a:t>
            </a:r>
            <a:endParaRPr lang="zh-CN" altLang="en-US" sz="2400" dirty="0">
              <a:latin typeface="微软雅黑" panose="020B0503020204020204" pitchFamily="34" charset="-122"/>
              <a:ea typeface="微软雅黑" panose="020B0503020204020204" pitchFamily="34" charset="-122"/>
            </a:endParaRPr>
          </a:p>
        </p:txBody>
      </p:sp>
      <p:graphicFrame>
        <p:nvGraphicFramePr>
          <p:cNvPr id="3" name="表格 2"/>
          <p:cNvGraphicFramePr>
            <a:graphicFrameLocks noGrp="1"/>
          </p:cNvGraphicFramePr>
          <p:nvPr>
            <p:extLst>
              <p:ext uri="{D42A27DB-BD31-4B8C-83A1-F6EECF244321}">
                <p14:modId xmlns:p14="http://schemas.microsoft.com/office/powerpoint/2010/main" val="3424366545"/>
              </p:ext>
            </p:extLst>
          </p:nvPr>
        </p:nvGraphicFramePr>
        <p:xfrm>
          <a:off x="263352" y="1628800"/>
          <a:ext cx="11665296" cy="4968933"/>
        </p:xfrm>
        <a:graphic>
          <a:graphicData uri="http://schemas.openxmlformats.org/drawingml/2006/table">
            <a:tbl>
              <a:tblPr firstRow="1" bandRow="1">
                <a:tableStyleId>{5C22544A-7EE6-4342-B048-85BDC9FD1C3A}</a:tableStyleId>
              </a:tblPr>
              <a:tblGrid>
                <a:gridCol w="2288761"/>
                <a:gridCol w="9376535"/>
              </a:tblGrid>
              <a:tr h="415454">
                <a:tc>
                  <a:txBody>
                    <a:bodyPr/>
                    <a:lstStyle/>
                    <a:p>
                      <a:r>
                        <a:rPr lang="zh-CN" altLang="en-US" sz="2000" dirty="0" smtClean="0"/>
                        <a:t>大类</a:t>
                      </a:r>
                      <a:endParaRPr lang="zh-CN" altLang="en-US" sz="2000" dirty="0"/>
                    </a:p>
                  </a:txBody>
                  <a:tcPr/>
                </a:tc>
                <a:tc>
                  <a:txBody>
                    <a:bodyPr/>
                    <a:lstStyle/>
                    <a:p>
                      <a:r>
                        <a:rPr lang="zh-CN" altLang="en-US" sz="2000" dirty="0" smtClean="0"/>
                        <a:t>小类</a:t>
                      </a:r>
                      <a:endParaRPr lang="zh-CN" altLang="en-US" sz="2000" dirty="0"/>
                    </a:p>
                  </a:txBody>
                  <a:tcPr/>
                </a:tc>
              </a:tr>
              <a:tr h="415454">
                <a:tc>
                  <a:txBody>
                    <a:bodyPr/>
                    <a:lstStyle/>
                    <a:p>
                      <a:r>
                        <a:rPr lang="zh-CN" altLang="en-US" sz="2000" dirty="0" smtClean="0"/>
                        <a:t>动物胶</a:t>
                      </a:r>
                      <a:endParaRPr lang="zh-CN" altLang="en-US" sz="2000" dirty="0"/>
                    </a:p>
                  </a:txBody>
                  <a:tcPr/>
                </a:tc>
                <a:tc>
                  <a:txBody>
                    <a:bodyPr/>
                    <a:lstStyle/>
                    <a:p>
                      <a:r>
                        <a:rPr lang="zh-CN" altLang="en-US" sz="2000" dirty="0" smtClean="0"/>
                        <a:t>血液胶、骨胶</a:t>
                      </a:r>
                      <a:r>
                        <a:rPr lang="zh-CN" altLang="en-US" sz="2000" b="0" i="0" kern="1200" dirty="0" smtClean="0">
                          <a:solidFill>
                            <a:schemeClr val="dk1"/>
                          </a:solidFill>
                          <a:effectLst/>
                          <a:latin typeface="+mn-lt"/>
                          <a:ea typeface="+mn-ea"/>
                          <a:cs typeface="+mn-cs"/>
                        </a:rPr>
                        <a:t>酪朊</a:t>
                      </a:r>
                      <a:r>
                        <a:rPr lang="zh-CN" altLang="en-US" sz="2000" dirty="0" smtClean="0"/>
                        <a:t>，紫胶，酪</a:t>
                      </a:r>
                      <a:r>
                        <a:rPr lang="zh-CN" altLang="en-US" sz="2000" b="0" i="0" kern="1200" dirty="0" smtClean="0">
                          <a:solidFill>
                            <a:schemeClr val="dk1"/>
                          </a:solidFill>
                          <a:effectLst/>
                          <a:latin typeface="+mn-lt"/>
                          <a:ea typeface="+mn-ea"/>
                          <a:cs typeface="+mn-cs"/>
                        </a:rPr>
                        <a:t>朊</a:t>
                      </a:r>
                      <a:endParaRPr lang="zh-CN" altLang="en-US" sz="2000" dirty="0"/>
                    </a:p>
                  </a:txBody>
                  <a:tcPr/>
                </a:tc>
              </a:tr>
              <a:tr h="527568">
                <a:tc>
                  <a:txBody>
                    <a:bodyPr/>
                    <a:lstStyle/>
                    <a:p>
                      <a:r>
                        <a:rPr lang="zh-CN" altLang="en-US" sz="2000" dirty="0" smtClean="0"/>
                        <a:t>植物胶</a:t>
                      </a:r>
                      <a:endParaRPr lang="zh-CN" altLang="en-US" sz="2000" dirty="0"/>
                    </a:p>
                  </a:txBody>
                  <a:tcPr/>
                </a:tc>
                <a:tc>
                  <a:txBody>
                    <a:bodyPr/>
                    <a:lstStyle/>
                    <a:p>
                      <a:r>
                        <a:rPr lang="zh-CN" altLang="en-US" sz="2000" dirty="0" smtClean="0"/>
                        <a:t>纤维素衍生物、多糖及其衍生物、植物蛋白、天然橡胶类</a:t>
                      </a:r>
                      <a:endParaRPr lang="zh-CN" altLang="en-US" sz="2000" dirty="0"/>
                    </a:p>
                  </a:txBody>
                  <a:tcPr/>
                </a:tc>
              </a:tr>
              <a:tr h="527568">
                <a:tc>
                  <a:txBody>
                    <a:bodyPr/>
                    <a:lstStyle/>
                    <a:p>
                      <a:r>
                        <a:rPr lang="zh-CN" altLang="en-US" sz="2000" dirty="0" smtClean="0"/>
                        <a:t>无机物及矿物</a:t>
                      </a:r>
                      <a:endParaRPr lang="zh-CN" altLang="en-US" sz="2000" dirty="0"/>
                    </a:p>
                  </a:txBody>
                  <a:tcPr/>
                </a:tc>
                <a:tc>
                  <a:txBody>
                    <a:bodyPr/>
                    <a:lstStyle/>
                    <a:p>
                      <a:r>
                        <a:rPr lang="zh-CN" altLang="en-US" sz="2000" dirty="0" smtClean="0"/>
                        <a:t>硅酸盐类及其他无机物、矿物蒸馏物及残渣</a:t>
                      </a:r>
                      <a:endParaRPr lang="zh-CN" altLang="en-US" sz="2000" dirty="0"/>
                    </a:p>
                  </a:txBody>
                  <a:tcPr/>
                </a:tc>
              </a:tr>
              <a:tr h="979769">
                <a:tc>
                  <a:txBody>
                    <a:bodyPr/>
                    <a:lstStyle/>
                    <a:p>
                      <a:r>
                        <a:rPr lang="zh-CN" altLang="en-US" sz="2000" dirty="0" smtClean="0"/>
                        <a:t>合成弹性体</a:t>
                      </a:r>
                      <a:endParaRPr lang="zh-CN" altLang="en-US" sz="2000" dirty="0"/>
                    </a:p>
                  </a:txBody>
                  <a:tcPr/>
                </a:tc>
                <a:tc>
                  <a:txBody>
                    <a:bodyPr/>
                    <a:lstStyle/>
                    <a:p>
                      <a:r>
                        <a:rPr lang="zh-CN" altLang="en-US" sz="2000" dirty="0" smtClean="0"/>
                        <a:t>聚丁二烯类、聚烯烃类、卤化烃类、硅和氟橡胶类、聚氨酯橡胶类、聚硫橡胶类、遥爪型液体聚合物类、其他合成弹性体、</a:t>
                      </a:r>
                      <a:endParaRPr lang="zh-CN" altLang="en-US" sz="2000" dirty="0"/>
                    </a:p>
                  </a:txBody>
                  <a:tcPr/>
                </a:tc>
              </a:tr>
              <a:tr h="676911">
                <a:tc>
                  <a:txBody>
                    <a:bodyPr/>
                    <a:lstStyle/>
                    <a:p>
                      <a:r>
                        <a:rPr lang="zh-CN" altLang="en-US" sz="2000" dirty="0" smtClean="0"/>
                        <a:t>合成热塑性材料</a:t>
                      </a:r>
                      <a:endParaRPr lang="zh-CN" altLang="en-US" sz="2000" dirty="0"/>
                    </a:p>
                  </a:txBody>
                  <a:tcPr/>
                </a:tc>
                <a:tc>
                  <a:txBody>
                    <a:bodyPr/>
                    <a:lstStyle/>
                    <a:p>
                      <a:r>
                        <a:rPr lang="zh-CN" altLang="en-US" sz="2000" dirty="0" smtClean="0"/>
                        <a:t>乙烯基树脂类、聚苯乙烯类、丙烯酸酯聚合物类、聚酯类、聚氨酯类、聚醚类、聚酰胺类、其他热塑性材料</a:t>
                      </a:r>
                      <a:endParaRPr lang="zh-CN" altLang="en-US" sz="2000" dirty="0"/>
                    </a:p>
                  </a:txBody>
                  <a:tcPr/>
                </a:tc>
              </a:tr>
              <a:tr h="676911">
                <a:tc>
                  <a:txBody>
                    <a:bodyPr/>
                    <a:lstStyle/>
                    <a:p>
                      <a:r>
                        <a:rPr lang="zh-CN" altLang="en-US" sz="2000" dirty="0" smtClean="0"/>
                        <a:t>合成热固性材料</a:t>
                      </a:r>
                      <a:endParaRPr lang="zh-CN" altLang="en-US" sz="2000" dirty="0"/>
                    </a:p>
                  </a:txBody>
                  <a:tcPr/>
                </a:tc>
                <a:tc>
                  <a:txBody>
                    <a:bodyPr/>
                    <a:lstStyle/>
                    <a:p>
                      <a:r>
                        <a:rPr lang="zh-CN" altLang="en-US" sz="2000" dirty="0" smtClean="0"/>
                        <a:t>不饱和聚酯及其改性物、环氧树脂类、氨基树脂类、酚醛树脂类、双马来西亚胺、呋喃树脂类、杂环聚合物</a:t>
                      </a:r>
                      <a:endParaRPr lang="zh-CN" altLang="en-US" sz="2000" dirty="0"/>
                    </a:p>
                  </a:txBody>
                  <a:tcPr/>
                </a:tc>
              </a:tr>
              <a:tr h="676911">
                <a:tc>
                  <a:txBody>
                    <a:bodyPr/>
                    <a:lstStyle/>
                    <a:p>
                      <a:r>
                        <a:rPr lang="zh-CN" altLang="en-US" sz="2000" dirty="0" smtClean="0"/>
                        <a:t>热固化性热性材料与弹性复合</a:t>
                      </a:r>
                      <a:endParaRPr lang="zh-CN" altLang="en-US" sz="2000" dirty="0"/>
                    </a:p>
                  </a:txBody>
                  <a:tcPr/>
                </a:tc>
                <a:tc>
                  <a:txBody>
                    <a:bodyPr/>
                    <a:lstStyle/>
                    <a:p>
                      <a:r>
                        <a:rPr lang="zh-CN" altLang="en-US" sz="2000" dirty="0" smtClean="0"/>
                        <a:t>酚醛复合型结构胶粘剂、环氧复合型结构胶粘剂、其他复合型结构胶粘剂</a:t>
                      </a:r>
                      <a:endParaRPr lang="zh-CN" altLang="en-US" sz="2000" dirty="0"/>
                    </a:p>
                  </a:txBody>
                  <a:tcPr/>
                </a:tc>
              </a:tr>
            </a:tbl>
          </a:graphicData>
        </a:graphic>
      </p:graphicFrame>
    </p:spTree>
    <p:extLst>
      <p:ext uri="{BB962C8B-B14F-4D97-AF65-F5344CB8AC3E}">
        <p14:creationId xmlns:p14="http://schemas.microsoft.com/office/powerpoint/2010/main" val="20551821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idx="4294967295"/>
          </p:nvPr>
        </p:nvSpPr>
        <p:spPr>
          <a:xfrm>
            <a:off x="623392" y="6904"/>
            <a:ext cx="8207375" cy="708025"/>
          </a:xfrm>
        </p:spPr>
        <p:txBody>
          <a:bodyPr anchor="b">
            <a:normAutofit/>
          </a:bodyPr>
          <a:lstStyle/>
          <a:p>
            <a:pPr algn="l" eaLnBrk="1" hangingPunct="1"/>
            <a:r>
              <a:rPr lang="en-US" altLang="zh-CN" sz="2800" b="1" dirty="0">
                <a:solidFill>
                  <a:schemeClr val="tx2"/>
                </a:solidFill>
                <a:latin typeface="+mj-ea"/>
                <a:ea typeface="微软雅黑" panose="020B0503020204020204" pitchFamily="34" charset="-122"/>
                <a:sym typeface="Arial" panose="020B0604020202020204" pitchFamily="34" charset="0"/>
              </a:rPr>
              <a:t>1</a:t>
            </a:r>
            <a:r>
              <a:rPr lang="zh-CN" altLang="en-US" sz="2800" b="1" dirty="0">
                <a:solidFill>
                  <a:schemeClr val="tx2"/>
                </a:solidFill>
                <a:latin typeface="+mj-ea"/>
                <a:ea typeface="微软雅黑" panose="020B0503020204020204" pitchFamily="34" charset="-122"/>
                <a:sym typeface="Arial" panose="020B0604020202020204" pitchFamily="34" charset="0"/>
              </a:rPr>
              <a:t>、</a:t>
            </a:r>
            <a:r>
              <a:rPr lang="zh-CN" altLang="en-US" sz="2800" b="1" dirty="0" smtClean="0">
                <a:solidFill>
                  <a:schemeClr val="tx2"/>
                </a:solidFill>
                <a:latin typeface="+mj-ea"/>
                <a:ea typeface="微软雅黑" panose="020B0503020204020204" pitchFamily="34" charset="-122"/>
                <a:sym typeface="Arial" panose="020B0604020202020204" pitchFamily="34" charset="0"/>
              </a:rPr>
              <a:t>胶粘剂分类：</a:t>
            </a:r>
            <a:r>
              <a:rPr lang="en-US" altLang="zh-CN" sz="2800" b="1" dirty="0" smtClean="0">
                <a:solidFill>
                  <a:schemeClr val="tx2"/>
                </a:solidFill>
                <a:latin typeface="+mj-ea"/>
                <a:ea typeface="微软雅黑" panose="020B0503020204020204" pitchFamily="34" charset="-122"/>
                <a:sym typeface="Arial" panose="020B0604020202020204" pitchFamily="34" charset="0"/>
              </a:rPr>
              <a:t>GB/T 13553-1996</a:t>
            </a:r>
            <a:endParaRPr lang="zh-CN" altLang="en-US" sz="2800" b="1" dirty="0">
              <a:solidFill>
                <a:schemeClr val="tx2"/>
              </a:solidFill>
              <a:latin typeface="+mj-ea"/>
              <a:ea typeface="微软雅黑" panose="020B0503020204020204" pitchFamily="34" charset="-122"/>
            </a:endParaRPr>
          </a:p>
        </p:txBody>
      </p:sp>
      <p:sp>
        <p:nvSpPr>
          <p:cNvPr id="6" name="Rectangle 78"/>
          <p:cNvSpPr>
            <a:spLocks noChangeArrowheads="1"/>
          </p:cNvSpPr>
          <p:nvPr/>
        </p:nvSpPr>
        <p:spPr bwMode="auto">
          <a:xfrm>
            <a:off x="963448" y="973985"/>
            <a:ext cx="2593975" cy="538163"/>
          </a:xfrm>
          <a:prstGeom prst="rect">
            <a:avLst/>
          </a:prstGeom>
          <a:solidFill>
            <a:srgbClr val="FFFF00"/>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en-US" sz="2400" b="1" kern="0" dirty="0" smtClean="0">
                <a:latin typeface="黑体" panose="02010600030101010101" pitchFamily="49" charset="-122"/>
                <a:ea typeface="黑体" panose="02010600030101010101" pitchFamily="49" charset="-122"/>
                <a:sym typeface="+mn-ea"/>
              </a:rPr>
              <a:t>按照物理形态分</a:t>
            </a:r>
            <a:endParaRPr lang="en-US" altLang="zh-CN" sz="2400" b="1" kern="0" dirty="0">
              <a:latin typeface="黑体" panose="02010600030101010101" pitchFamily="49" charset="-122"/>
              <a:ea typeface="黑体" panose="02010600030101010101" pitchFamily="49" charset="-122"/>
              <a:sym typeface="+mn-ea"/>
            </a:endParaRPr>
          </a:p>
        </p:txBody>
      </p:sp>
      <p:sp>
        <p:nvSpPr>
          <p:cNvPr id="7" name="矩形 1"/>
          <p:cNvSpPr>
            <a:spLocks noChangeArrowheads="1"/>
          </p:cNvSpPr>
          <p:nvPr/>
        </p:nvSpPr>
        <p:spPr bwMode="auto">
          <a:xfrm>
            <a:off x="778696" y="1559335"/>
            <a:ext cx="2723495" cy="462193"/>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800" b="1" noProof="1" smtClean="0">
                <a:solidFill>
                  <a:srgbClr val="000000"/>
                </a:solidFill>
                <a:latin typeface="微软雅黑" panose="020B0503020204020204" pitchFamily="34" charset="-122"/>
                <a:sym typeface="+mn-ea"/>
              </a:rPr>
              <a:t>无溶剂液体</a:t>
            </a:r>
            <a:endParaRPr lang="zh-CN" altLang="en-US" sz="1800" b="1" noProof="1">
              <a:solidFill>
                <a:srgbClr val="000000"/>
              </a:solidFill>
              <a:latin typeface="微软雅黑" panose="020B0503020204020204" pitchFamily="34" charset="-122"/>
              <a:sym typeface="+mn-ea"/>
            </a:endParaRPr>
          </a:p>
        </p:txBody>
      </p:sp>
      <p:sp>
        <p:nvSpPr>
          <p:cNvPr id="8" name="矩形 1"/>
          <p:cNvSpPr>
            <a:spLocks noChangeArrowheads="1"/>
          </p:cNvSpPr>
          <p:nvPr/>
        </p:nvSpPr>
        <p:spPr bwMode="auto">
          <a:xfrm>
            <a:off x="778699" y="3797712"/>
            <a:ext cx="2723495" cy="511738"/>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800" b="1" noProof="1" smtClean="0">
                <a:solidFill>
                  <a:srgbClr val="000000"/>
                </a:solidFill>
                <a:latin typeface="微软雅黑" panose="020B0503020204020204" pitchFamily="34" charset="-122"/>
                <a:sym typeface="+mn-ea"/>
              </a:rPr>
              <a:t>粉状、粒状、块状</a:t>
            </a:r>
            <a:endParaRPr lang="zh-CN" altLang="en-US" sz="1800" b="1" noProof="1">
              <a:solidFill>
                <a:srgbClr val="000000"/>
              </a:solidFill>
              <a:latin typeface="微软雅黑" panose="020B0503020204020204" pitchFamily="34" charset="-122"/>
              <a:sym typeface="+mn-ea"/>
            </a:endParaRPr>
          </a:p>
        </p:txBody>
      </p:sp>
      <p:sp>
        <p:nvSpPr>
          <p:cNvPr id="9" name="矩形 1"/>
          <p:cNvSpPr>
            <a:spLocks noChangeArrowheads="1"/>
          </p:cNvSpPr>
          <p:nvPr/>
        </p:nvSpPr>
        <p:spPr bwMode="auto">
          <a:xfrm>
            <a:off x="778697" y="5053164"/>
            <a:ext cx="2723494" cy="491562"/>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800" b="1" noProof="1" smtClean="0">
                <a:solidFill>
                  <a:srgbClr val="000000"/>
                </a:solidFill>
                <a:latin typeface="微软雅黑" panose="020B0503020204020204" pitchFamily="34" charset="-122"/>
                <a:sym typeface="+mn-ea"/>
              </a:rPr>
              <a:t>丝状、条状、棒状</a:t>
            </a:r>
            <a:endParaRPr lang="zh-CN" altLang="en-US" sz="1800" b="1" noProof="1">
              <a:solidFill>
                <a:srgbClr val="000000"/>
              </a:solidFill>
              <a:latin typeface="微软雅黑" panose="020B0503020204020204" pitchFamily="34" charset="-122"/>
              <a:sym typeface="+mn-ea"/>
            </a:endParaRPr>
          </a:p>
        </p:txBody>
      </p:sp>
      <p:sp>
        <p:nvSpPr>
          <p:cNvPr id="10" name="矩形 1"/>
          <p:cNvSpPr>
            <a:spLocks noChangeArrowheads="1"/>
          </p:cNvSpPr>
          <p:nvPr/>
        </p:nvSpPr>
        <p:spPr bwMode="auto">
          <a:xfrm>
            <a:off x="778698" y="3342100"/>
            <a:ext cx="2723495" cy="32600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800" b="1" noProof="1" smtClean="0">
                <a:solidFill>
                  <a:srgbClr val="000000"/>
                </a:solidFill>
                <a:latin typeface="微软雅黑" panose="020B0503020204020204" pitchFamily="34" charset="-122"/>
                <a:sym typeface="+mn-ea"/>
              </a:rPr>
              <a:t>膏状、糊状</a:t>
            </a:r>
            <a:endParaRPr lang="zh-CN" altLang="en-US" sz="1800" b="1" noProof="1">
              <a:solidFill>
                <a:srgbClr val="000000"/>
              </a:solidFill>
              <a:latin typeface="微软雅黑" panose="020B0503020204020204" pitchFamily="34" charset="-122"/>
              <a:sym typeface="+mn-ea"/>
            </a:endParaRPr>
          </a:p>
        </p:txBody>
      </p:sp>
      <p:sp>
        <p:nvSpPr>
          <p:cNvPr id="11" name="Rectangle 78"/>
          <p:cNvSpPr>
            <a:spLocks noChangeArrowheads="1"/>
          </p:cNvSpPr>
          <p:nvPr/>
        </p:nvSpPr>
        <p:spPr bwMode="auto">
          <a:xfrm>
            <a:off x="8810782" y="988102"/>
            <a:ext cx="2220801" cy="538162"/>
          </a:xfrm>
          <a:prstGeom prst="rect">
            <a:avLst/>
          </a:prstGeom>
          <a:solidFill>
            <a:srgbClr val="FFFF00"/>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en-US" sz="2400" b="1" kern="0" dirty="0" smtClean="0">
                <a:latin typeface="黑体" panose="02010600030101010101" pitchFamily="49" charset="-122"/>
                <a:ea typeface="黑体" panose="02010600030101010101" pitchFamily="49" charset="-122"/>
                <a:sym typeface="+mn-ea"/>
              </a:rPr>
              <a:t>按照被粘物分</a:t>
            </a:r>
          </a:p>
        </p:txBody>
      </p:sp>
      <p:sp>
        <p:nvSpPr>
          <p:cNvPr id="12" name="矩形 11"/>
          <p:cNvSpPr/>
          <p:nvPr/>
        </p:nvSpPr>
        <p:spPr>
          <a:xfrm>
            <a:off x="7782166" y="1582673"/>
            <a:ext cx="1626202" cy="441916"/>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多类材料</a:t>
            </a:r>
            <a:endParaRPr lang="en-US" altLang="zh-CN" sz="2000" b="1" noProof="1" smtClean="0">
              <a:solidFill>
                <a:srgbClr val="000000"/>
              </a:solidFill>
              <a:latin typeface="微软雅黑" panose="020B0503020204020204" pitchFamily="34" charset="-122"/>
              <a:sym typeface="+mn-ea"/>
            </a:endParaRPr>
          </a:p>
        </p:txBody>
      </p:sp>
      <p:sp>
        <p:nvSpPr>
          <p:cNvPr id="13" name="矩形 12"/>
          <p:cNvSpPr/>
          <p:nvPr/>
        </p:nvSpPr>
        <p:spPr>
          <a:xfrm>
            <a:off x="7782166" y="2136793"/>
            <a:ext cx="1626202" cy="477054"/>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木材</a:t>
            </a:r>
            <a:endParaRPr lang="en-US" altLang="zh-CN" sz="2000" b="1" noProof="1" smtClean="0">
              <a:solidFill>
                <a:srgbClr val="000000"/>
              </a:solidFill>
              <a:latin typeface="微软雅黑" panose="020B0503020204020204" pitchFamily="34" charset="-122"/>
              <a:sym typeface="+mn-ea"/>
            </a:endParaRPr>
          </a:p>
        </p:txBody>
      </p:sp>
      <p:sp>
        <p:nvSpPr>
          <p:cNvPr id="14" name="矩形 13"/>
          <p:cNvSpPr/>
          <p:nvPr/>
        </p:nvSpPr>
        <p:spPr>
          <a:xfrm>
            <a:off x="7782167" y="2714244"/>
            <a:ext cx="1626202" cy="441916"/>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纸张</a:t>
            </a:r>
            <a:endParaRPr lang="en-US" altLang="zh-CN" sz="2000" b="1" noProof="1" smtClean="0">
              <a:solidFill>
                <a:srgbClr val="000000"/>
              </a:solidFill>
              <a:latin typeface="微软雅黑" panose="020B0503020204020204" pitchFamily="34" charset="-122"/>
              <a:sym typeface="+mn-ea"/>
            </a:endParaRPr>
          </a:p>
        </p:txBody>
      </p:sp>
      <p:sp>
        <p:nvSpPr>
          <p:cNvPr id="15" name="矩形 1"/>
          <p:cNvSpPr>
            <a:spLocks noChangeArrowheads="1"/>
          </p:cNvSpPr>
          <p:nvPr/>
        </p:nvSpPr>
        <p:spPr bwMode="auto">
          <a:xfrm>
            <a:off x="778696" y="2142511"/>
            <a:ext cx="2723495" cy="442121"/>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800" b="1" noProof="1" smtClean="0">
                <a:solidFill>
                  <a:srgbClr val="000000"/>
                </a:solidFill>
                <a:latin typeface="微软雅黑" panose="020B0503020204020204" pitchFamily="34" charset="-122"/>
                <a:sym typeface="+mn-ea"/>
              </a:rPr>
              <a:t>有机溶剂液体</a:t>
            </a:r>
            <a:endParaRPr lang="zh-CN" altLang="en-US" sz="1800" b="1" noProof="1">
              <a:solidFill>
                <a:srgbClr val="000000"/>
              </a:solidFill>
              <a:latin typeface="微软雅黑" panose="020B0503020204020204" pitchFamily="34" charset="-122"/>
              <a:sym typeface="+mn-ea"/>
            </a:endParaRPr>
          </a:p>
        </p:txBody>
      </p:sp>
      <p:sp>
        <p:nvSpPr>
          <p:cNvPr id="16" name="矩形 1"/>
          <p:cNvSpPr>
            <a:spLocks noChangeArrowheads="1"/>
          </p:cNvSpPr>
          <p:nvPr/>
        </p:nvSpPr>
        <p:spPr bwMode="auto">
          <a:xfrm>
            <a:off x="778699" y="4465025"/>
            <a:ext cx="2723495" cy="469899"/>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800" b="1" noProof="1" smtClean="0">
                <a:solidFill>
                  <a:srgbClr val="000000"/>
                </a:solidFill>
                <a:latin typeface="微软雅黑" panose="020B0503020204020204" pitchFamily="34" charset="-122"/>
                <a:sym typeface="+mn-ea"/>
              </a:rPr>
              <a:t>片状、膜状、网状、带状</a:t>
            </a:r>
            <a:endParaRPr lang="zh-CN" altLang="en-US" sz="1800" b="1" noProof="1">
              <a:solidFill>
                <a:srgbClr val="000000"/>
              </a:solidFill>
              <a:latin typeface="微软雅黑" panose="020B0503020204020204" pitchFamily="34" charset="-122"/>
              <a:sym typeface="+mn-ea"/>
            </a:endParaRPr>
          </a:p>
        </p:txBody>
      </p:sp>
      <p:sp>
        <p:nvSpPr>
          <p:cNvPr id="17" name="矩形 1"/>
          <p:cNvSpPr>
            <a:spLocks noChangeArrowheads="1"/>
          </p:cNvSpPr>
          <p:nvPr/>
        </p:nvSpPr>
        <p:spPr bwMode="auto">
          <a:xfrm>
            <a:off x="778697" y="2714244"/>
            <a:ext cx="2723495" cy="484979"/>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800" b="1" noProof="1" smtClean="0">
                <a:solidFill>
                  <a:srgbClr val="000000"/>
                </a:solidFill>
                <a:latin typeface="微软雅黑" panose="020B0503020204020204" pitchFamily="34" charset="-122"/>
                <a:sym typeface="+mn-ea"/>
              </a:rPr>
              <a:t>水基液体</a:t>
            </a:r>
            <a:endParaRPr lang="zh-CN" altLang="en-US" sz="1800" b="1" noProof="1">
              <a:solidFill>
                <a:srgbClr val="000000"/>
              </a:solidFill>
              <a:latin typeface="微软雅黑" panose="020B0503020204020204" pitchFamily="34" charset="-122"/>
              <a:sym typeface="+mn-ea"/>
            </a:endParaRPr>
          </a:p>
        </p:txBody>
      </p:sp>
      <p:sp>
        <p:nvSpPr>
          <p:cNvPr id="19" name="Rectangle 78"/>
          <p:cNvSpPr>
            <a:spLocks noChangeArrowheads="1"/>
          </p:cNvSpPr>
          <p:nvPr/>
        </p:nvSpPr>
        <p:spPr bwMode="auto">
          <a:xfrm>
            <a:off x="4367808" y="988102"/>
            <a:ext cx="2592388" cy="538162"/>
          </a:xfrm>
          <a:prstGeom prst="rect">
            <a:avLst/>
          </a:prstGeom>
          <a:solidFill>
            <a:srgbClr val="FFFF00"/>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en-US" sz="2400" b="1" kern="0" dirty="0" smtClean="0">
                <a:latin typeface="黑体" panose="02010600030101010101" pitchFamily="49" charset="-122"/>
                <a:ea typeface="黑体" panose="02010600030101010101" pitchFamily="49" charset="-122"/>
                <a:sym typeface="+mn-ea"/>
              </a:rPr>
              <a:t>按照硬化方法分</a:t>
            </a:r>
            <a:endParaRPr lang="en-US" altLang="zh-CN" sz="2400" b="1" kern="0" dirty="0">
              <a:latin typeface="黑体" panose="02010600030101010101" pitchFamily="49" charset="-122"/>
              <a:ea typeface="黑体" panose="02010600030101010101" pitchFamily="49" charset="-122"/>
              <a:sym typeface="+mn-ea"/>
            </a:endParaRPr>
          </a:p>
        </p:txBody>
      </p:sp>
      <p:sp>
        <p:nvSpPr>
          <p:cNvPr id="25" name="矩形 1"/>
          <p:cNvSpPr>
            <a:spLocks noChangeArrowheads="1"/>
          </p:cNvSpPr>
          <p:nvPr/>
        </p:nvSpPr>
        <p:spPr bwMode="auto">
          <a:xfrm>
            <a:off x="4079775" y="1564777"/>
            <a:ext cx="1800201" cy="447470"/>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800" b="1" noProof="1" smtClean="0">
                <a:solidFill>
                  <a:srgbClr val="000000"/>
                </a:solidFill>
                <a:latin typeface="微软雅黑" panose="020B0503020204020204" pitchFamily="34" charset="-122"/>
                <a:sym typeface="+mn-ea"/>
              </a:rPr>
              <a:t>低温硬化</a:t>
            </a:r>
            <a:endParaRPr lang="zh-CN" altLang="en-US" sz="1800" b="1" noProof="1">
              <a:solidFill>
                <a:srgbClr val="000000"/>
              </a:solidFill>
              <a:latin typeface="微软雅黑" panose="020B0503020204020204" pitchFamily="34" charset="-122"/>
              <a:sym typeface="+mn-ea"/>
            </a:endParaRPr>
          </a:p>
        </p:txBody>
      </p:sp>
      <p:sp>
        <p:nvSpPr>
          <p:cNvPr id="26" name="矩形 1"/>
          <p:cNvSpPr>
            <a:spLocks noChangeArrowheads="1"/>
          </p:cNvSpPr>
          <p:nvPr/>
        </p:nvSpPr>
        <p:spPr bwMode="auto">
          <a:xfrm>
            <a:off x="4072111" y="3946194"/>
            <a:ext cx="1807866" cy="363256"/>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800" b="1" noProof="1" smtClean="0">
                <a:solidFill>
                  <a:srgbClr val="000000"/>
                </a:solidFill>
                <a:latin typeface="微软雅黑" panose="020B0503020204020204" pitchFamily="34" charset="-122"/>
                <a:sym typeface="+mn-ea"/>
              </a:rPr>
              <a:t>与水反应固化</a:t>
            </a:r>
            <a:endParaRPr lang="zh-CN" altLang="en-US" sz="1800" b="1" noProof="1">
              <a:solidFill>
                <a:srgbClr val="000000"/>
              </a:solidFill>
              <a:latin typeface="微软雅黑" panose="020B0503020204020204" pitchFamily="34" charset="-122"/>
              <a:sym typeface="+mn-ea"/>
            </a:endParaRPr>
          </a:p>
        </p:txBody>
      </p:sp>
      <p:sp>
        <p:nvSpPr>
          <p:cNvPr id="27" name="矩形 1"/>
          <p:cNvSpPr>
            <a:spLocks noChangeArrowheads="1"/>
          </p:cNvSpPr>
          <p:nvPr/>
        </p:nvSpPr>
        <p:spPr bwMode="auto">
          <a:xfrm>
            <a:off x="5952381" y="1585272"/>
            <a:ext cx="1511771" cy="436256"/>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800" b="1" noProof="1" smtClean="0">
                <a:solidFill>
                  <a:srgbClr val="000000"/>
                </a:solidFill>
                <a:latin typeface="微软雅黑" panose="020B0503020204020204" pitchFamily="34" charset="-122"/>
                <a:sym typeface="+mn-ea"/>
              </a:rPr>
              <a:t>辐射固化</a:t>
            </a:r>
            <a:endParaRPr lang="zh-CN" altLang="en-US" sz="1800" b="1" noProof="1">
              <a:solidFill>
                <a:srgbClr val="000000"/>
              </a:solidFill>
              <a:latin typeface="微软雅黑" panose="020B0503020204020204" pitchFamily="34" charset="-122"/>
              <a:sym typeface="+mn-ea"/>
            </a:endParaRPr>
          </a:p>
        </p:txBody>
      </p:sp>
      <p:sp>
        <p:nvSpPr>
          <p:cNvPr id="28" name="矩形 1"/>
          <p:cNvSpPr>
            <a:spLocks noChangeArrowheads="1"/>
          </p:cNvSpPr>
          <p:nvPr/>
        </p:nvSpPr>
        <p:spPr bwMode="auto">
          <a:xfrm>
            <a:off x="4079775" y="3254872"/>
            <a:ext cx="1800201" cy="483423"/>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800" b="1" noProof="1" smtClean="0">
                <a:solidFill>
                  <a:srgbClr val="000000"/>
                </a:solidFill>
                <a:latin typeface="微软雅黑" panose="020B0503020204020204" pitchFamily="34" charset="-122"/>
                <a:sym typeface="+mn-ea"/>
              </a:rPr>
              <a:t>多温度区域硬化</a:t>
            </a:r>
            <a:endParaRPr lang="zh-CN" altLang="en-US" sz="1800" b="1" noProof="1">
              <a:solidFill>
                <a:srgbClr val="000000"/>
              </a:solidFill>
              <a:latin typeface="微软雅黑" panose="020B0503020204020204" pitchFamily="34" charset="-122"/>
              <a:sym typeface="+mn-ea"/>
            </a:endParaRPr>
          </a:p>
        </p:txBody>
      </p:sp>
      <p:sp>
        <p:nvSpPr>
          <p:cNvPr id="29" name="矩形 1"/>
          <p:cNvSpPr>
            <a:spLocks noChangeArrowheads="1"/>
          </p:cNvSpPr>
          <p:nvPr/>
        </p:nvSpPr>
        <p:spPr bwMode="auto">
          <a:xfrm>
            <a:off x="4079777" y="2147952"/>
            <a:ext cx="1800200" cy="402333"/>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800" b="1" noProof="1" smtClean="0">
                <a:solidFill>
                  <a:srgbClr val="000000"/>
                </a:solidFill>
                <a:latin typeface="微软雅黑" panose="020B0503020204020204" pitchFamily="34" charset="-122"/>
                <a:sym typeface="+mn-ea"/>
              </a:rPr>
              <a:t>常温硬化</a:t>
            </a:r>
            <a:endParaRPr lang="zh-CN" altLang="en-US" sz="1800" b="1" noProof="1">
              <a:solidFill>
                <a:srgbClr val="000000"/>
              </a:solidFill>
              <a:latin typeface="微软雅黑" panose="020B0503020204020204" pitchFamily="34" charset="-122"/>
              <a:sym typeface="+mn-ea"/>
            </a:endParaRPr>
          </a:p>
        </p:txBody>
      </p:sp>
      <p:sp>
        <p:nvSpPr>
          <p:cNvPr id="30" name="矩形 1"/>
          <p:cNvSpPr>
            <a:spLocks noChangeArrowheads="1"/>
          </p:cNvSpPr>
          <p:nvPr/>
        </p:nvSpPr>
        <p:spPr bwMode="auto">
          <a:xfrm>
            <a:off x="4079775" y="4436596"/>
            <a:ext cx="1800201" cy="469899"/>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800" b="1" noProof="1" smtClean="0">
                <a:solidFill>
                  <a:srgbClr val="000000"/>
                </a:solidFill>
                <a:latin typeface="微软雅黑" panose="020B0503020204020204" pitchFamily="34" charset="-122"/>
                <a:sym typeface="+mn-ea"/>
              </a:rPr>
              <a:t>厌氧固化</a:t>
            </a:r>
            <a:endParaRPr lang="zh-CN" altLang="en-US" sz="1800" b="1" noProof="1">
              <a:solidFill>
                <a:srgbClr val="000000"/>
              </a:solidFill>
              <a:latin typeface="微软雅黑" panose="020B0503020204020204" pitchFamily="34" charset="-122"/>
              <a:sym typeface="+mn-ea"/>
            </a:endParaRPr>
          </a:p>
        </p:txBody>
      </p:sp>
      <p:sp>
        <p:nvSpPr>
          <p:cNvPr id="31" name="矩形 1"/>
          <p:cNvSpPr>
            <a:spLocks noChangeArrowheads="1"/>
          </p:cNvSpPr>
          <p:nvPr/>
        </p:nvSpPr>
        <p:spPr bwMode="auto">
          <a:xfrm>
            <a:off x="4079775" y="2657136"/>
            <a:ext cx="1800201" cy="411463"/>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800" b="1" noProof="1" smtClean="0">
                <a:solidFill>
                  <a:srgbClr val="000000"/>
                </a:solidFill>
                <a:latin typeface="微软雅黑" panose="020B0503020204020204" pitchFamily="34" charset="-122"/>
                <a:sym typeface="+mn-ea"/>
              </a:rPr>
              <a:t>加温硬化</a:t>
            </a:r>
            <a:endParaRPr lang="zh-CN" altLang="en-US" sz="1800" b="1" noProof="1">
              <a:solidFill>
                <a:srgbClr val="000000"/>
              </a:solidFill>
              <a:latin typeface="微软雅黑" panose="020B0503020204020204" pitchFamily="34" charset="-122"/>
              <a:sym typeface="+mn-ea"/>
            </a:endParaRPr>
          </a:p>
        </p:txBody>
      </p:sp>
      <p:sp>
        <p:nvSpPr>
          <p:cNvPr id="32" name="矩形 1"/>
          <p:cNvSpPr>
            <a:spLocks noChangeArrowheads="1"/>
          </p:cNvSpPr>
          <p:nvPr/>
        </p:nvSpPr>
        <p:spPr bwMode="auto">
          <a:xfrm>
            <a:off x="5942469" y="2159918"/>
            <a:ext cx="1521683" cy="497218"/>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800" b="1" noProof="1" smtClean="0">
                <a:solidFill>
                  <a:srgbClr val="000000"/>
                </a:solidFill>
                <a:latin typeface="微软雅黑" panose="020B0503020204020204" pitchFamily="34" charset="-122"/>
                <a:sym typeface="+mn-ea"/>
              </a:rPr>
              <a:t>热熔冷硬化</a:t>
            </a:r>
            <a:endParaRPr lang="zh-CN" altLang="en-US" sz="1800" b="1" noProof="1">
              <a:solidFill>
                <a:srgbClr val="000000"/>
              </a:solidFill>
              <a:latin typeface="微软雅黑" panose="020B0503020204020204" pitchFamily="34" charset="-122"/>
              <a:sym typeface="+mn-ea"/>
            </a:endParaRPr>
          </a:p>
        </p:txBody>
      </p:sp>
      <p:sp>
        <p:nvSpPr>
          <p:cNvPr id="33" name="矩形 1"/>
          <p:cNvSpPr>
            <a:spLocks noChangeArrowheads="1"/>
          </p:cNvSpPr>
          <p:nvPr/>
        </p:nvSpPr>
        <p:spPr bwMode="auto">
          <a:xfrm>
            <a:off x="5921225" y="2733166"/>
            <a:ext cx="1542927" cy="521706"/>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800" b="1" noProof="1" smtClean="0">
                <a:solidFill>
                  <a:srgbClr val="000000"/>
                </a:solidFill>
                <a:latin typeface="微软雅黑" panose="020B0503020204020204" pitchFamily="34" charset="-122"/>
                <a:sym typeface="+mn-ea"/>
              </a:rPr>
              <a:t>压敏粘接</a:t>
            </a:r>
            <a:endParaRPr lang="zh-CN" altLang="en-US" sz="1800" b="1" noProof="1">
              <a:solidFill>
                <a:srgbClr val="000000"/>
              </a:solidFill>
              <a:latin typeface="微软雅黑" panose="020B0503020204020204" pitchFamily="34" charset="-122"/>
              <a:sym typeface="+mn-ea"/>
            </a:endParaRPr>
          </a:p>
        </p:txBody>
      </p:sp>
      <p:sp>
        <p:nvSpPr>
          <p:cNvPr id="34" name="矩形 1"/>
          <p:cNvSpPr>
            <a:spLocks noChangeArrowheads="1"/>
          </p:cNvSpPr>
          <p:nvPr/>
        </p:nvSpPr>
        <p:spPr bwMode="auto">
          <a:xfrm>
            <a:off x="5952381" y="3325143"/>
            <a:ext cx="1511771" cy="472569"/>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800" b="1" noProof="1">
                <a:solidFill>
                  <a:srgbClr val="000000"/>
                </a:solidFill>
                <a:latin typeface="微软雅黑" panose="020B0503020204020204" pitchFamily="34" charset="-122"/>
                <a:sym typeface="+mn-ea"/>
              </a:rPr>
              <a:t>混</a:t>
            </a:r>
            <a:r>
              <a:rPr lang="zh-CN" altLang="en-US" sz="1800" b="1" noProof="1" smtClean="0">
                <a:solidFill>
                  <a:srgbClr val="000000"/>
                </a:solidFill>
                <a:latin typeface="微软雅黑" panose="020B0503020204020204" pitchFamily="34" charset="-122"/>
                <a:sym typeface="+mn-ea"/>
              </a:rPr>
              <a:t>凝或凝聚</a:t>
            </a:r>
            <a:endParaRPr lang="zh-CN" altLang="en-US" sz="1800" b="1" noProof="1">
              <a:solidFill>
                <a:srgbClr val="000000"/>
              </a:solidFill>
              <a:latin typeface="微软雅黑" panose="020B0503020204020204" pitchFamily="34" charset="-122"/>
              <a:sym typeface="+mn-ea"/>
            </a:endParaRPr>
          </a:p>
        </p:txBody>
      </p:sp>
      <p:sp>
        <p:nvSpPr>
          <p:cNvPr id="35" name="矩形 1"/>
          <p:cNvSpPr>
            <a:spLocks noChangeArrowheads="1"/>
          </p:cNvSpPr>
          <p:nvPr/>
        </p:nvSpPr>
        <p:spPr bwMode="auto">
          <a:xfrm>
            <a:off x="5952381" y="3935933"/>
            <a:ext cx="1511771" cy="529092"/>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800" b="1" noProof="1" smtClean="0">
                <a:solidFill>
                  <a:srgbClr val="000000"/>
                </a:solidFill>
                <a:latin typeface="微软雅黑" panose="020B0503020204020204" pitchFamily="34" charset="-122"/>
                <a:sym typeface="+mn-ea"/>
              </a:rPr>
              <a:t>其他</a:t>
            </a:r>
            <a:endParaRPr lang="zh-CN" altLang="en-US" sz="1800" b="1" noProof="1">
              <a:solidFill>
                <a:srgbClr val="000000"/>
              </a:solidFill>
              <a:latin typeface="微软雅黑" panose="020B0503020204020204" pitchFamily="34" charset="-122"/>
              <a:sym typeface="+mn-ea"/>
            </a:endParaRPr>
          </a:p>
        </p:txBody>
      </p:sp>
      <p:sp>
        <p:nvSpPr>
          <p:cNvPr id="36" name="矩形 35"/>
          <p:cNvSpPr/>
          <p:nvPr/>
        </p:nvSpPr>
        <p:spPr>
          <a:xfrm>
            <a:off x="7782166" y="3298681"/>
            <a:ext cx="1626202" cy="441916"/>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天然纤维</a:t>
            </a:r>
            <a:endParaRPr lang="en-US" altLang="zh-CN" sz="2000" b="1" noProof="1" smtClean="0">
              <a:solidFill>
                <a:srgbClr val="000000"/>
              </a:solidFill>
              <a:latin typeface="微软雅黑" panose="020B0503020204020204" pitchFamily="34" charset="-122"/>
              <a:sym typeface="+mn-ea"/>
            </a:endParaRPr>
          </a:p>
        </p:txBody>
      </p:sp>
      <p:sp>
        <p:nvSpPr>
          <p:cNvPr id="37" name="矩形 36"/>
          <p:cNvSpPr/>
          <p:nvPr/>
        </p:nvSpPr>
        <p:spPr>
          <a:xfrm>
            <a:off x="7782166" y="3828957"/>
            <a:ext cx="1626202" cy="441916"/>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合成纤维</a:t>
            </a:r>
            <a:endParaRPr lang="en-US" altLang="zh-CN" sz="2000" b="1" noProof="1" smtClean="0">
              <a:solidFill>
                <a:srgbClr val="000000"/>
              </a:solidFill>
              <a:latin typeface="微软雅黑" panose="020B0503020204020204" pitchFamily="34" charset="-122"/>
              <a:sym typeface="+mn-ea"/>
            </a:endParaRPr>
          </a:p>
        </p:txBody>
      </p:sp>
      <p:sp>
        <p:nvSpPr>
          <p:cNvPr id="38" name="矩形 37"/>
          <p:cNvSpPr/>
          <p:nvPr/>
        </p:nvSpPr>
        <p:spPr>
          <a:xfrm>
            <a:off x="7782166" y="4371270"/>
            <a:ext cx="1626202" cy="441916"/>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聚烯烃纤维</a:t>
            </a:r>
            <a:endParaRPr lang="en-US" altLang="zh-CN" sz="2000" b="1" noProof="1" smtClean="0">
              <a:solidFill>
                <a:srgbClr val="000000"/>
              </a:solidFill>
              <a:latin typeface="微软雅黑" panose="020B0503020204020204" pitchFamily="34" charset="-122"/>
              <a:sym typeface="+mn-ea"/>
            </a:endParaRPr>
          </a:p>
        </p:txBody>
      </p:sp>
      <p:sp>
        <p:nvSpPr>
          <p:cNvPr id="39" name="矩形 38"/>
          <p:cNvSpPr/>
          <p:nvPr/>
        </p:nvSpPr>
        <p:spPr>
          <a:xfrm>
            <a:off x="7782166" y="4946776"/>
            <a:ext cx="1626202" cy="441916"/>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金属及合金</a:t>
            </a:r>
            <a:endParaRPr lang="en-US" altLang="zh-CN" sz="2000" b="1" noProof="1" smtClean="0">
              <a:solidFill>
                <a:srgbClr val="000000"/>
              </a:solidFill>
              <a:latin typeface="微软雅黑" panose="020B0503020204020204" pitchFamily="34" charset="-122"/>
              <a:sym typeface="+mn-ea"/>
            </a:endParaRPr>
          </a:p>
        </p:txBody>
      </p:sp>
      <p:sp>
        <p:nvSpPr>
          <p:cNvPr id="40" name="矩形 39"/>
          <p:cNvSpPr/>
          <p:nvPr/>
        </p:nvSpPr>
        <p:spPr>
          <a:xfrm>
            <a:off x="7766162" y="5411698"/>
            <a:ext cx="1626202" cy="441916"/>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难粘金属</a:t>
            </a:r>
            <a:endParaRPr lang="en-US" altLang="zh-CN" sz="2000" b="1" noProof="1" smtClean="0">
              <a:solidFill>
                <a:srgbClr val="000000"/>
              </a:solidFill>
              <a:latin typeface="微软雅黑" panose="020B0503020204020204" pitchFamily="34" charset="-122"/>
              <a:sym typeface="+mn-ea"/>
            </a:endParaRPr>
          </a:p>
        </p:txBody>
      </p:sp>
      <p:sp>
        <p:nvSpPr>
          <p:cNvPr id="41" name="矩形 40"/>
          <p:cNvSpPr/>
          <p:nvPr/>
        </p:nvSpPr>
        <p:spPr>
          <a:xfrm>
            <a:off x="9768408" y="1560910"/>
            <a:ext cx="2160240" cy="477054"/>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金属纤维</a:t>
            </a:r>
            <a:endParaRPr lang="en-US" altLang="zh-CN" sz="2000" b="1" noProof="1" smtClean="0">
              <a:solidFill>
                <a:srgbClr val="000000"/>
              </a:solidFill>
              <a:latin typeface="微软雅黑" panose="020B0503020204020204" pitchFamily="34" charset="-122"/>
              <a:sym typeface="+mn-ea"/>
            </a:endParaRPr>
          </a:p>
        </p:txBody>
      </p:sp>
      <p:sp>
        <p:nvSpPr>
          <p:cNvPr id="42" name="矩形 41"/>
          <p:cNvSpPr/>
          <p:nvPr/>
        </p:nvSpPr>
        <p:spPr>
          <a:xfrm>
            <a:off x="9768408" y="2187568"/>
            <a:ext cx="2160240" cy="477054"/>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无机纤维</a:t>
            </a:r>
            <a:endParaRPr lang="en-US" altLang="zh-CN" sz="2000" b="1" noProof="1" smtClean="0">
              <a:solidFill>
                <a:srgbClr val="000000"/>
              </a:solidFill>
              <a:latin typeface="微软雅黑" panose="020B0503020204020204" pitchFamily="34" charset="-122"/>
              <a:sym typeface="+mn-ea"/>
            </a:endParaRPr>
          </a:p>
        </p:txBody>
      </p:sp>
      <p:sp>
        <p:nvSpPr>
          <p:cNvPr id="43" name="矩形 42"/>
          <p:cNvSpPr/>
          <p:nvPr/>
        </p:nvSpPr>
        <p:spPr>
          <a:xfrm>
            <a:off x="9768408" y="2773061"/>
            <a:ext cx="2160240" cy="477054"/>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透明无机材料</a:t>
            </a:r>
            <a:endParaRPr lang="en-US" altLang="zh-CN" sz="2000" b="1" noProof="1" smtClean="0">
              <a:solidFill>
                <a:srgbClr val="000000"/>
              </a:solidFill>
              <a:latin typeface="微软雅黑" panose="020B0503020204020204" pitchFamily="34" charset="-122"/>
              <a:sym typeface="+mn-ea"/>
            </a:endParaRPr>
          </a:p>
        </p:txBody>
      </p:sp>
      <p:sp>
        <p:nvSpPr>
          <p:cNvPr id="44" name="矩形 43"/>
          <p:cNvSpPr/>
          <p:nvPr/>
        </p:nvSpPr>
        <p:spPr>
          <a:xfrm>
            <a:off x="9786128" y="3281112"/>
            <a:ext cx="2142520" cy="477054"/>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不透明无机材料</a:t>
            </a:r>
            <a:endParaRPr lang="en-US" altLang="zh-CN" sz="2000" b="1" noProof="1" smtClean="0">
              <a:solidFill>
                <a:srgbClr val="000000"/>
              </a:solidFill>
              <a:latin typeface="微软雅黑" panose="020B0503020204020204" pitchFamily="34" charset="-122"/>
              <a:sym typeface="+mn-ea"/>
            </a:endParaRPr>
          </a:p>
        </p:txBody>
      </p:sp>
      <p:sp>
        <p:nvSpPr>
          <p:cNvPr id="45" name="矩形 44"/>
          <p:cNvSpPr/>
          <p:nvPr/>
        </p:nvSpPr>
        <p:spPr>
          <a:xfrm>
            <a:off x="9777268" y="3889295"/>
            <a:ext cx="2142520" cy="441916"/>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天然橡胶</a:t>
            </a:r>
            <a:endParaRPr lang="en-US" altLang="zh-CN" sz="2000" b="1" noProof="1" smtClean="0">
              <a:solidFill>
                <a:srgbClr val="000000"/>
              </a:solidFill>
              <a:latin typeface="微软雅黑" panose="020B0503020204020204" pitchFamily="34" charset="-122"/>
              <a:sym typeface="+mn-ea"/>
            </a:endParaRPr>
          </a:p>
        </p:txBody>
      </p:sp>
      <p:sp>
        <p:nvSpPr>
          <p:cNvPr id="46" name="矩形 45"/>
          <p:cNvSpPr/>
          <p:nvPr/>
        </p:nvSpPr>
        <p:spPr>
          <a:xfrm>
            <a:off x="9791008" y="4402711"/>
            <a:ext cx="2142520" cy="441916"/>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合成橡胶</a:t>
            </a:r>
            <a:endParaRPr lang="en-US" altLang="zh-CN" sz="2000" b="1" noProof="1" smtClean="0">
              <a:solidFill>
                <a:srgbClr val="000000"/>
              </a:solidFill>
              <a:latin typeface="微软雅黑" panose="020B0503020204020204" pitchFamily="34" charset="-122"/>
              <a:sym typeface="+mn-ea"/>
            </a:endParaRPr>
          </a:p>
        </p:txBody>
      </p:sp>
      <p:sp>
        <p:nvSpPr>
          <p:cNvPr id="47" name="矩形 46"/>
          <p:cNvSpPr/>
          <p:nvPr/>
        </p:nvSpPr>
        <p:spPr>
          <a:xfrm>
            <a:off x="9786176" y="4940532"/>
            <a:ext cx="2142520" cy="441916"/>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难粘橡胶</a:t>
            </a:r>
            <a:endParaRPr lang="en-US" altLang="zh-CN" sz="2000" b="1" noProof="1" smtClean="0">
              <a:solidFill>
                <a:srgbClr val="000000"/>
              </a:solidFill>
              <a:latin typeface="微软雅黑" panose="020B0503020204020204" pitchFamily="34" charset="-122"/>
              <a:sym typeface="+mn-ea"/>
            </a:endParaRPr>
          </a:p>
        </p:txBody>
      </p:sp>
      <p:sp>
        <p:nvSpPr>
          <p:cNvPr id="48" name="矩形 47"/>
          <p:cNvSpPr/>
          <p:nvPr/>
        </p:nvSpPr>
        <p:spPr>
          <a:xfrm>
            <a:off x="9768408" y="5393904"/>
            <a:ext cx="2142520" cy="441916"/>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硬质塑料</a:t>
            </a:r>
            <a:endParaRPr lang="en-US" altLang="zh-CN" sz="2000" b="1" noProof="1" smtClean="0">
              <a:solidFill>
                <a:srgbClr val="000000"/>
              </a:solidFill>
              <a:latin typeface="微软雅黑" panose="020B0503020204020204" pitchFamily="34" charset="-122"/>
              <a:sym typeface="+mn-ea"/>
            </a:endParaRPr>
          </a:p>
        </p:txBody>
      </p:sp>
      <p:sp>
        <p:nvSpPr>
          <p:cNvPr id="49" name="矩形 48"/>
          <p:cNvSpPr/>
          <p:nvPr/>
        </p:nvSpPr>
        <p:spPr>
          <a:xfrm>
            <a:off x="7763074" y="5876620"/>
            <a:ext cx="1599138" cy="477054"/>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塑料薄膜</a:t>
            </a:r>
            <a:endParaRPr lang="en-US" altLang="zh-CN" sz="2000" b="1" noProof="1" smtClean="0">
              <a:solidFill>
                <a:srgbClr val="000000"/>
              </a:solidFill>
              <a:latin typeface="微软雅黑" panose="020B0503020204020204" pitchFamily="34" charset="-122"/>
              <a:sym typeface="+mn-ea"/>
            </a:endParaRPr>
          </a:p>
        </p:txBody>
      </p:sp>
      <p:sp>
        <p:nvSpPr>
          <p:cNvPr id="50" name="矩形 49"/>
          <p:cNvSpPr/>
          <p:nvPr/>
        </p:nvSpPr>
        <p:spPr>
          <a:xfrm>
            <a:off x="9768408" y="5913376"/>
            <a:ext cx="2151380" cy="477054"/>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皮革、合成革</a:t>
            </a:r>
            <a:endParaRPr lang="en-US" altLang="zh-CN" sz="2000" b="1" noProof="1" smtClean="0">
              <a:solidFill>
                <a:srgbClr val="000000"/>
              </a:solidFill>
              <a:latin typeface="微软雅黑" panose="020B0503020204020204" pitchFamily="34" charset="-122"/>
              <a:sym typeface="+mn-ea"/>
            </a:endParaRPr>
          </a:p>
        </p:txBody>
      </p:sp>
      <p:sp>
        <p:nvSpPr>
          <p:cNvPr id="51" name="矩形 50"/>
          <p:cNvSpPr/>
          <p:nvPr/>
        </p:nvSpPr>
        <p:spPr>
          <a:xfrm>
            <a:off x="7763074" y="6380946"/>
            <a:ext cx="1599138" cy="441916"/>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泡沫塑料</a:t>
            </a:r>
            <a:endParaRPr lang="en-US" altLang="zh-CN" sz="2000" b="1" noProof="1" smtClean="0">
              <a:solidFill>
                <a:srgbClr val="000000"/>
              </a:solidFill>
              <a:latin typeface="微软雅黑" panose="020B0503020204020204" pitchFamily="34" charset="-122"/>
              <a:sym typeface="+mn-ea"/>
            </a:endParaRPr>
          </a:p>
        </p:txBody>
      </p:sp>
      <p:sp>
        <p:nvSpPr>
          <p:cNvPr id="52" name="矩形 51"/>
          <p:cNvSpPr/>
          <p:nvPr/>
        </p:nvSpPr>
        <p:spPr>
          <a:xfrm>
            <a:off x="9786128" y="6361758"/>
            <a:ext cx="2124800" cy="477054"/>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a:solidFill>
                  <a:srgbClr val="000000"/>
                </a:solidFill>
                <a:latin typeface="微软雅黑" panose="020B0503020204020204" pitchFamily="34" charset="-122"/>
                <a:sym typeface="+mn-ea"/>
              </a:rPr>
              <a:t>难</a:t>
            </a:r>
            <a:r>
              <a:rPr lang="zh-CN" altLang="en-US" sz="2000" b="1" noProof="1" smtClean="0">
                <a:solidFill>
                  <a:srgbClr val="000000"/>
                </a:solidFill>
                <a:latin typeface="微软雅黑" panose="020B0503020204020204" pitchFamily="34" charset="-122"/>
                <a:sym typeface="+mn-ea"/>
              </a:rPr>
              <a:t>粘塑料及薄膜</a:t>
            </a:r>
            <a:endParaRPr lang="en-US" altLang="zh-CN" sz="2000" b="1" noProof="1" smtClean="0">
              <a:solidFill>
                <a:srgbClr val="000000"/>
              </a:solidFill>
              <a:latin typeface="微软雅黑" panose="020B0503020204020204" pitchFamily="34" charset="-122"/>
              <a:sym typeface="+mn-ea"/>
            </a:endParaRPr>
          </a:p>
        </p:txBody>
      </p:sp>
      <p:sp>
        <p:nvSpPr>
          <p:cNvPr id="53" name="矩形 52"/>
          <p:cNvSpPr/>
          <p:nvPr/>
        </p:nvSpPr>
        <p:spPr>
          <a:xfrm>
            <a:off x="3785301" y="6353674"/>
            <a:ext cx="3774675" cy="477054"/>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0"/>
              </a:spcAft>
              <a:buClr>
                <a:srgbClr val="C00000"/>
              </a:buClr>
              <a:buFont typeface="Arial" panose="020B0604020202020204" pitchFamily="34" charset="0"/>
              <a:buNone/>
              <a:defRPr/>
            </a:pPr>
            <a:r>
              <a:rPr lang="zh-CN" altLang="en-US" sz="2000" b="1" noProof="1" smtClean="0">
                <a:solidFill>
                  <a:srgbClr val="000000"/>
                </a:solidFill>
                <a:latin typeface="微软雅黑" panose="020B0503020204020204" pitchFamily="34" charset="-122"/>
                <a:sym typeface="+mn-ea"/>
              </a:rPr>
              <a:t>生物体组织骨骼及齿质材料</a:t>
            </a:r>
            <a:endParaRPr lang="en-US" altLang="zh-CN" sz="2000" b="1" noProof="1" smtClean="0">
              <a:solidFill>
                <a:srgbClr val="000000"/>
              </a:solidFill>
              <a:latin typeface="微软雅黑" panose="020B0503020204020204" pitchFamily="34" charset="-122"/>
              <a:sym typeface="+mn-ea"/>
            </a:endParaRPr>
          </a:p>
        </p:txBody>
      </p:sp>
    </p:spTree>
    <p:extLst>
      <p:ext uri="{BB962C8B-B14F-4D97-AF65-F5344CB8AC3E}">
        <p14:creationId xmlns:p14="http://schemas.microsoft.com/office/powerpoint/2010/main" val="344988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smtClean="0">
                <a:latin typeface="+mj-ea"/>
                <a:sym typeface="Arial" panose="020B0604020202020204" pitchFamily="34" charset="0"/>
              </a:rPr>
              <a:t>2</a:t>
            </a:r>
            <a:r>
              <a:rPr lang="zh-CN" altLang="en-US" dirty="0" smtClean="0">
                <a:latin typeface="+mj-ea"/>
                <a:sym typeface="Arial" panose="020B0604020202020204" pitchFamily="34" charset="0"/>
              </a:rPr>
              <a:t>、胶粘剂</a:t>
            </a:r>
            <a:r>
              <a:rPr lang="zh-CN" altLang="en-US" sz="2800" dirty="0" smtClean="0">
                <a:latin typeface="+mj-ea"/>
                <a:sym typeface="Arial" panose="020B0604020202020204" pitchFamily="34" charset="0"/>
              </a:rPr>
              <a:t>工业概况</a:t>
            </a:r>
            <a:endParaRPr lang="zh-CN" altLang="en-US" sz="2800" dirty="0">
              <a:solidFill>
                <a:srgbClr val="FF0000"/>
              </a:solidFill>
              <a:latin typeface="+mj-ea"/>
            </a:endParaRPr>
          </a:p>
        </p:txBody>
      </p:sp>
      <p:sp>
        <p:nvSpPr>
          <p:cNvPr id="10" name="内容占位符 2"/>
          <p:cNvSpPr txBox="1">
            <a:spLocks noChangeArrowheads="1"/>
          </p:cNvSpPr>
          <p:nvPr/>
        </p:nvSpPr>
        <p:spPr>
          <a:xfrm>
            <a:off x="250825" y="1101892"/>
            <a:ext cx="11941175" cy="45259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ltLang="zh-CN" sz="2600" dirty="0" smtClean="0">
                <a:latin typeface="Times New Roman" panose="02020603050405020304" pitchFamily="18" charset="0"/>
                <a:ea typeface="微软雅黑" panose="020B0503020204020204" pitchFamily="34" charset="-122"/>
              </a:rPr>
              <a:t>2017</a:t>
            </a:r>
            <a:r>
              <a:rPr lang="zh-CN" altLang="en-US" sz="2600" dirty="0" smtClean="0">
                <a:latin typeface="Times New Roman" panose="02020603050405020304" pitchFamily="18" charset="0"/>
                <a:ea typeface="微软雅黑" panose="020B0503020204020204" pitchFamily="34" charset="-122"/>
              </a:rPr>
              <a:t>年全国胶粘剂产量</a:t>
            </a:r>
            <a:r>
              <a:rPr lang="en-US" altLang="zh-CN" sz="2600" dirty="0" smtClean="0">
                <a:latin typeface="Times New Roman" panose="02020603050405020304" pitchFamily="18" charset="0"/>
                <a:ea typeface="微软雅黑" panose="020B0503020204020204" pitchFamily="34" charset="-122"/>
              </a:rPr>
              <a:t>788</a:t>
            </a:r>
            <a:r>
              <a:rPr lang="zh-CN" altLang="en-US" sz="2600" dirty="0" smtClean="0">
                <a:latin typeface="Times New Roman" panose="02020603050405020304" pitchFamily="18" charset="0"/>
                <a:ea typeface="微软雅黑" panose="020B0503020204020204" pitchFamily="34" charset="-122"/>
              </a:rPr>
              <a:t>万吨左右，增长率约</a:t>
            </a:r>
            <a:r>
              <a:rPr lang="en-US" altLang="zh-CN" sz="2600" dirty="0" smtClean="0">
                <a:latin typeface="Times New Roman" panose="02020603050405020304" pitchFamily="18" charset="0"/>
                <a:ea typeface="微软雅黑" panose="020B0503020204020204" pitchFamily="34" charset="-122"/>
              </a:rPr>
              <a:t>7.4%</a:t>
            </a:r>
          </a:p>
          <a:p>
            <a:pPr fontAlgn="auto">
              <a:spcAft>
                <a:spcPts val="0"/>
              </a:spcAft>
            </a:pPr>
            <a:r>
              <a:rPr lang="zh-CN" altLang="en-US" sz="2600" dirty="0" smtClean="0">
                <a:latin typeface="Times New Roman" panose="02020603050405020304" pitchFamily="18" charset="0"/>
                <a:ea typeface="微软雅黑" panose="020B0503020204020204" pitchFamily="34" charset="-122"/>
              </a:rPr>
              <a:t>全国约</a:t>
            </a:r>
            <a:r>
              <a:rPr lang="en-US" altLang="zh-CN" sz="2600" dirty="0" smtClean="0">
                <a:latin typeface="Times New Roman" panose="02020603050405020304" pitchFamily="18" charset="0"/>
                <a:ea typeface="微软雅黑" panose="020B0503020204020204" pitchFamily="34" charset="-122"/>
              </a:rPr>
              <a:t>3500</a:t>
            </a:r>
            <a:r>
              <a:rPr lang="zh-CN" altLang="en-US" sz="2600" dirty="0" smtClean="0">
                <a:latin typeface="Times New Roman" panose="02020603050405020304" pitchFamily="18" charset="0"/>
                <a:ea typeface="微软雅黑" panose="020B0503020204020204" pitchFamily="34" charset="-122"/>
              </a:rPr>
              <a:t>家企业；规模以上近</a:t>
            </a:r>
            <a:r>
              <a:rPr lang="en-US" altLang="zh-CN" sz="2600" dirty="0" smtClean="0">
                <a:latin typeface="Times New Roman" panose="02020603050405020304" pitchFamily="18" charset="0"/>
                <a:ea typeface="微软雅黑" panose="020B0503020204020204" pitchFamily="34" charset="-122"/>
              </a:rPr>
              <a:t>400</a:t>
            </a:r>
            <a:r>
              <a:rPr lang="zh-CN" altLang="en-US" sz="2600" dirty="0" smtClean="0">
                <a:latin typeface="Times New Roman" panose="02020603050405020304" pitchFamily="18" charset="0"/>
                <a:ea typeface="微软雅黑" panose="020B0503020204020204" pitchFamily="34" charset="-122"/>
              </a:rPr>
              <a:t>家（协会）；</a:t>
            </a:r>
            <a:r>
              <a:rPr lang="zh-CN" altLang="en-US" sz="2600" dirty="0" smtClean="0">
                <a:ea typeface="微软雅黑" panose="020B0503020204020204" pitchFamily="34" charset="-122"/>
              </a:rPr>
              <a:t>几乎均匀分布在</a:t>
            </a:r>
            <a:r>
              <a:rPr lang="en-US" altLang="zh-CN" sz="2600" dirty="0" smtClean="0">
                <a:ea typeface="微软雅黑" panose="020B0503020204020204" pitchFamily="34" charset="-122"/>
              </a:rPr>
              <a:t>30</a:t>
            </a:r>
            <a:r>
              <a:rPr lang="zh-CN" altLang="en-US" sz="2600" dirty="0" smtClean="0">
                <a:ea typeface="微软雅黑" panose="020B0503020204020204" pitchFamily="34" charset="-122"/>
              </a:rPr>
              <a:t>个省市。</a:t>
            </a:r>
          </a:p>
        </p:txBody>
      </p:sp>
      <p:pic>
        <p:nvPicPr>
          <p:cNvPr id="11" name="图表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04" y="2482271"/>
            <a:ext cx="4537149" cy="283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
          <p:cNvSpPr>
            <a:spLocks noChangeArrowheads="1"/>
          </p:cNvSpPr>
          <p:nvPr/>
        </p:nvSpPr>
        <p:spPr bwMode="auto">
          <a:xfrm>
            <a:off x="474662" y="6045200"/>
            <a:ext cx="10013825" cy="480144"/>
          </a:xfrm>
          <a:prstGeom prst="rect">
            <a:avLst/>
          </a:prstGeom>
          <a:solidFill>
            <a:schemeClr val="accent5">
              <a:lumMod val="20000"/>
              <a:lumOff val="8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50000"/>
              </a:lnSpc>
              <a:spcBef>
                <a:spcPct val="0"/>
              </a:spcBef>
              <a:buFont typeface="Arial" panose="020B0604020202020204" pitchFamily="34" charset="0"/>
              <a:buNone/>
              <a:defRPr/>
            </a:pPr>
            <a:r>
              <a:rPr lang="zh-CN" altLang="en-US" sz="1600" b="1" noProof="1" smtClean="0">
                <a:solidFill>
                  <a:srgbClr val="000000"/>
                </a:solidFill>
                <a:latin typeface="微软雅黑" panose="020B0503020204020204" pitchFamily="34" charset="-122"/>
                <a:sym typeface="+mn-ea"/>
              </a:rPr>
              <a:t>污染物排放主要来自反应型胶粘剂、溶剂型胶粘剂，特别是聚氨酯类、聚丙烯酸酯类等。</a:t>
            </a:r>
            <a:endParaRPr lang="zh-CN" altLang="en-US" sz="1600" b="1" noProof="1">
              <a:solidFill>
                <a:srgbClr val="000000"/>
              </a:solidFill>
              <a:latin typeface="微软雅黑" panose="020B0503020204020204" pitchFamily="34" charset="-122"/>
              <a:sym typeface="+mn-ea"/>
            </a:endParaRPr>
          </a:p>
        </p:txBody>
      </p:sp>
      <p:graphicFrame>
        <p:nvGraphicFramePr>
          <p:cNvPr id="13" name="图表 12"/>
          <p:cNvGraphicFramePr/>
          <p:nvPr>
            <p:extLst/>
          </p:nvPr>
        </p:nvGraphicFramePr>
        <p:xfrm>
          <a:off x="294812" y="2492896"/>
          <a:ext cx="6305243" cy="36203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088827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smtClean="0">
                <a:latin typeface="+mj-ea"/>
                <a:sym typeface="Arial" panose="020B0604020202020204" pitchFamily="34" charset="0"/>
              </a:rPr>
              <a:t>2</a:t>
            </a:r>
            <a:r>
              <a:rPr lang="zh-CN" altLang="en-US" dirty="0" smtClean="0">
                <a:latin typeface="+mj-ea"/>
                <a:sym typeface="Arial" panose="020B0604020202020204" pitchFamily="34" charset="0"/>
              </a:rPr>
              <a:t>、胶粘剂</a:t>
            </a:r>
            <a:r>
              <a:rPr lang="zh-CN" altLang="en-US" sz="2800" dirty="0" smtClean="0">
                <a:latin typeface="+mj-ea"/>
                <a:sym typeface="Arial" panose="020B0604020202020204" pitchFamily="34" charset="0"/>
              </a:rPr>
              <a:t>工业概况</a:t>
            </a:r>
            <a:endParaRPr lang="zh-CN" altLang="en-US" sz="2800" dirty="0">
              <a:solidFill>
                <a:srgbClr val="FF0000"/>
              </a:solidFill>
              <a:latin typeface="+mj-ea"/>
            </a:endParaRPr>
          </a:p>
        </p:txBody>
      </p:sp>
      <p:graphicFrame>
        <p:nvGraphicFramePr>
          <p:cNvPr id="7" name="内容占位符 3"/>
          <p:cNvGraphicFramePr>
            <a:graphicFrameLocks noGrp="1"/>
          </p:cNvGraphicFramePr>
          <p:nvPr>
            <p:extLst>
              <p:ext uri="{D42A27DB-BD31-4B8C-83A1-F6EECF244321}">
                <p14:modId xmlns:p14="http://schemas.microsoft.com/office/powerpoint/2010/main" val="234877408"/>
              </p:ext>
            </p:extLst>
          </p:nvPr>
        </p:nvGraphicFramePr>
        <p:xfrm>
          <a:off x="6600056" y="1124743"/>
          <a:ext cx="5400600" cy="5504030"/>
        </p:xfrm>
        <a:graphic>
          <a:graphicData uri="http://schemas.openxmlformats.org/drawingml/2006/table">
            <a:tbl>
              <a:tblPr/>
              <a:tblGrid>
                <a:gridCol w="981272"/>
                <a:gridCol w="1683024"/>
                <a:gridCol w="1440160"/>
                <a:gridCol w="1296144"/>
              </a:tblGrid>
              <a:tr h="623468">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rPr>
                        <a:t>胶黏剂种类</a:t>
                      </a: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rPr>
                        <a:t>名称</a:t>
                      </a: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rPr>
                        <a:t>2014</a:t>
                      </a:r>
                      <a:r>
                        <a:rPr kumimoji="0" lang="zh-CN" altLang="en-US"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rPr>
                        <a:t>年产量（万吨）</a:t>
                      </a: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rPr>
                        <a:t>2016</a:t>
                      </a:r>
                      <a:r>
                        <a:rPr kumimoji="0" lang="zh-CN" altLang="en-US"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rPr>
                        <a:t>年产量（万吨）</a:t>
                      </a: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462823">
                <a:tc rowSpan="6">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rPr>
                        <a:t>反应型</a:t>
                      </a: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kern="1200" cap="none" normalizeH="0" baseline="0" dirty="0" smtClean="0">
                          <a:ln>
                            <a:noFill/>
                          </a:ln>
                          <a:solidFill>
                            <a:srgbClr val="FF0000"/>
                          </a:solidFill>
                          <a:effectLst/>
                          <a:latin typeface="Arial" panose="020B0604020202020204" pitchFamily="34" charset="0"/>
                          <a:ea typeface="黑体" pitchFamily="2" charset="-122"/>
                          <a:cs typeface="+mn-cs"/>
                        </a:rPr>
                        <a:t>聚氨酯类</a:t>
                      </a: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dirty="0" smtClean="0">
                          <a:ln>
                            <a:noFill/>
                          </a:ln>
                          <a:solidFill>
                            <a:srgbClr val="FF0000"/>
                          </a:solidFill>
                          <a:effectLst/>
                          <a:latin typeface="Arial" panose="020B0604020202020204" pitchFamily="34" charset="0"/>
                          <a:ea typeface="黑体" pitchFamily="2" charset="-122"/>
                          <a:cs typeface="+mn-cs"/>
                        </a:rPr>
                        <a:t>70</a:t>
                      </a:r>
                      <a:endParaRPr kumimoji="0" lang="zh-CN" altLang="en-US" sz="1400" b="0" i="0" u="none" strike="noStrike" kern="1200" cap="none" normalizeH="0" baseline="0" dirty="0" smtClean="0">
                        <a:ln>
                          <a:noFill/>
                        </a:ln>
                        <a:solidFill>
                          <a:srgbClr val="FF0000"/>
                        </a:solidFill>
                        <a:effectLst/>
                        <a:latin typeface="Arial" panose="020B0604020202020204" pitchFamily="34" charset="0"/>
                        <a:ea typeface="黑体" pitchFamily="2" charset="-122"/>
                        <a:cs typeface="+mn-cs"/>
                      </a:endParaRP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dirty="0" smtClean="0">
                          <a:ln>
                            <a:noFill/>
                          </a:ln>
                          <a:solidFill>
                            <a:srgbClr val="FF0000"/>
                          </a:solidFill>
                          <a:effectLst/>
                          <a:latin typeface="Arial" panose="020B0604020202020204" pitchFamily="34" charset="0"/>
                          <a:ea typeface="黑体" pitchFamily="2" charset="-122"/>
                          <a:cs typeface="+mn-cs"/>
                        </a:rPr>
                        <a:t>73</a:t>
                      </a:r>
                      <a:endParaRPr kumimoji="0" lang="zh-CN" altLang="en-US" sz="1400" b="0" i="0" u="none" strike="noStrike" kern="1200" cap="none" normalizeH="0" baseline="0" dirty="0" smtClean="0">
                        <a:ln>
                          <a:noFill/>
                        </a:ln>
                        <a:solidFill>
                          <a:srgbClr val="FF0000"/>
                        </a:solidFill>
                        <a:effectLst/>
                        <a:latin typeface="Arial" panose="020B0604020202020204" pitchFamily="34" charset="0"/>
                        <a:ea typeface="黑体" pitchFamily="2" charset="-122"/>
                        <a:cs typeface="+mn-cs"/>
                      </a:endParaRP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r>
              <a:tr h="462823">
                <a:tc vMerge="1">
                  <a:txBody>
                    <a:bodyPr/>
                    <a:lstStyle/>
                    <a:p>
                      <a:endParaRPr lang="zh-CN"/>
                    </a:p>
                  </a:txBody>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rPr>
                        <a:t>环氧树脂类</a:t>
                      </a: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rPr>
                        <a:t>14.5</a:t>
                      </a:r>
                      <a:endParaRPr kumimoji="0" lang="zh-CN" altLang="en-US"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endParaRP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rPr>
                        <a:t>15</a:t>
                      </a:r>
                      <a:endParaRPr kumimoji="0" lang="zh-CN" altLang="en-US"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endParaRP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462823">
                <a:tc vMerge="1">
                  <a:txBody>
                    <a:bodyPr/>
                    <a:lstStyle/>
                    <a:p>
                      <a:endParaRPr lang="zh-CN"/>
                    </a:p>
                  </a:txBody>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rPr>
                        <a:t>氰基丙烯酸酯类</a:t>
                      </a: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rPr>
                        <a:t>2.5</a:t>
                      </a:r>
                      <a:endParaRPr kumimoji="0" lang="zh-CN" altLang="en-US"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endParaRP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rPr>
                        <a:t>2.5</a:t>
                      </a:r>
                      <a:endParaRPr kumimoji="0" lang="zh-CN" altLang="en-US"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endParaRP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r>
              <a:tr h="715155">
                <a:tc vMerge="1">
                  <a:txBody>
                    <a:bodyPr/>
                    <a:lstStyle/>
                    <a:p>
                      <a:endParaRPr lang="zh-CN"/>
                    </a:p>
                  </a:txBody>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rPr>
                        <a:t>改性丙烯酸树脂类</a:t>
                      </a: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rPr>
                        <a:t>1.04</a:t>
                      </a:r>
                      <a:endParaRPr kumimoji="0" lang="zh-CN" altLang="en-US"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endParaRP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rPr>
                        <a:t>1.1</a:t>
                      </a:r>
                      <a:endParaRPr kumimoji="0" lang="zh-CN" altLang="en-US"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endParaRP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462823">
                <a:tc vMerge="1">
                  <a:txBody>
                    <a:bodyPr/>
                    <a:lstStyle/>
                    <a:p>
                      <a:endParaRPr lang="zh-CN"/>
                    </a:p>
                  </a:txBody>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rPr>
                        <a:t>厌氧胶</a:t>
                      </a: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rPr>
                        <a:t>0.37</a:t>
                      </a:r>
                      <a:endParaRPr kumimoji="0" lang="zh-CN" altLang="en-US"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endParaRP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rPr>
                        <a:t>0.35</a:t>
                      </a:r>
                      <a:endParaRPr kumimoji="0" lang="zh-CN" altLang="en-US"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endParaRP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r>
              <a:tr h="462823">
                <a:tc vMerge="1">
                  <a:txBody>
                    <a:bodyPr/>
                    <a:lstStyle/>
                    <a:p>
                      <a:endParaRPr lang="zh-CN"/>
                    </a:p>
                  </a:txBody>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rPr>
                        <a:t>合计</a:t>
                      </a: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rPr>
                        <a:t>88.4</a:t>
                      </a:r>
                      <a:endParaRPr kumimoji="0" lang="zh-CN" altLang="en-US"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endParaRP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rPr>
                        <a:t>91.95</a:t>
                      </a:r>
                      <a:endParaRPr kumimoji="0" lang="zh-CN" altLang="en-US"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endParaRP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462823">
                <a:tc rowSpan="4">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rPr>
                        <a:t>其他胶黏剂</a:t>
                      </a: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rPr>
                        <a:t>有机硅类</a:t>
                      </a: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rPr>
                        <a:t>52.8</a:t>
                      </a:r>
                      <a:endParaRPr kumimoji="0" lang="zh-CN" altLang="en-US"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endParaRP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rPr>
                        <a:t>71.0</a:t>
                      </a:r>
                      <a:endParaRPr kumimoji="0" lang="zh-CN" altLang="en-US"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endParaRP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r>
              <a:tr h="462823">
                <a:tc vMerge="1">
                  <a:txBody>
                    <a:bodyPr/>
                    <a:lstStyle/>
                    <a:p>
                      <a:endParaRPr lang="zh-CN"/>
                    </a:p>
                  </a:txBody>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rPr>
                        <a:t>聚硫密封剂</a:t>
                      </a: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rPr>
                        <a:t>1.9</a:t>
                      </a:r>
                      <a:endParaRPr kumimoji="0" lang="zh-CN" altLang="en-US"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endParaRP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rPr>
                        <a:t>1.7</a:t>
                      </a:r>
                      <a:endParaRPr kumimoji="0" lang="zh-CN" altLang="en-US"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endParaRP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462823">
                <a:tc vMerge="1">
                  <a:txBody>
                    <a:bodyPr/>
                    <a:lstStyle/>
                    <a:p>
                      <a:endParaRPr lang="zh-CN"/>
                    </a:p>
                  </a:txBody>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rPr>
                        <a:t>聚氨酯密封剂</a:t>
                      </a: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rPr>
                        <a:t>2.8</a:t>
                      </a:r>
                      <a:endParaRPr kumimoji="0" lang="zh-CN" altLang="en-US"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endParaRP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rPr>
                        <a:t>4.1</a:t>
                      </a:r>
                      <a:endParaRPr kumimoji="0" lang="zh-CN" altLang="en-US"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endParaRP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r>
              <a:tr h="462823">
                <a:tc vMerge="1">
                  <a:txBody>
                    <a:bodyPr/>
                    <a:lstStyle/>
                    <a:p>
                      <a:endParaRPr lang="zh-CN"/>
                    </a:p>
                  </a:txBody>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kern="1200" cap="none" normalizeH="0" baseline="0" smtClean="0">
                          <a:ln>
                            <a:noFill/>
                          </a:ln>
                          <a:solidFill>
                            <a:srgbClr val="000000"/>
                          </a:solidFill>
                          <a:effectLst/>
                          <a:latin typeface="Arial" panose="020B0604020202020204" pitchFamily="34" charset="0"/>
                          <a:ea typeface="黑体" pitchFamily="2" charset="-122"/>
                          <a:cs typeface="+mn-cs"/>
                        </a:rPr>
                        <a:t>合计</a:t>
                      </a: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rPr>
                        <a:t>57.5</a:t>
                      </a:r>
                      <a:endParaRPr kumimoji="0" lang="zh-CN" altLang="en-US"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endParaRP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rPr>
                        <a:t>76.8</a:t>
                      </a:r>
                      <a:endParaRPr kumimoji="0" lang="zh-CN" altLang="en-US" sz="1400" b="0" i="0" u="none" strike="noStrike" kern="1200" cap="none" normalizeH="0" baseline="0" dirty="0" smtClean="0">
                        <a:ln>
                          <a:noFill/>
                        </a:ln>
                        <a:solidFill>
                          <a:srgbClr val="000000"/>
                        </a:solidFill>
                        <a:effectLst/>
                        <a:latin typeface="Arial" panose="020B0604020202020204" pitchFamily="34" charset="0"/>
                        <a:ea typeface="黑体" pitchFamily="2" charset="-122"/>
                        <a:cs typeface="+mn-cs"/>
                      </a:endParaRPr>
                    </a:p>
                  </a:txBody>
                  <a:tcPr marL="91447" marR="91447" marT="47020" marB="470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bl>
          </a:graphicData>
        </a:graphic>
      </p:graphicFrame>
      <p:graphicFrame>
        <p:nvGraphicFramePr>
          <p:cNvPr id="8" name="内容占位符 3"/>
          <p:cNvGraphicFramePr>
            <a:graphicFrameLocks noGrp="1"/>
          </p:cNvGraphicFramePr>
          <p:nvPr>
            <p:extLst>
              <p:ext uri="{D42A27DB-BD31-4B8C-83A1-F6EECF244321}">
                <p14:modId xmlns:p14="http://schemas.microsoft.com/office/powerpoint/2010/main" val="1898498695"/>
              </p:ext>
            </p:extLst>
          </p:nvPr>
        </p:nvGraphicFramePr>
        <p:xfrm>
          <a:off x="263353" y="1124744"/>
          <a:ext cx="6203926" cy="5504030"/>
        </p:xfrm>
        <a:graphic>
          <a:graphicData uri="http://schemas.openxmlformats.org/drawingml/2006/table">
            <a:tbl>
              <a:tblPr/>
              <a:tblGrid>
                <a:gridCol w="875060"/>
                <a:gridCol w="1671557"/>
                <a:gridCol w="1905555"/>
                <a:gridCol w="1751754"/>
              </a:tblGrid>
              <a:tr h="513972">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rgbClr val="000000"/>
                          </a:solidFill>
                          <a:effectLst/>
                          <a:latin typeface="Arial" panose="020B0604020202020204" pitchFamily="34" charset="0"/>
                          <a:ea typeface="黑体" pitchFamily="2" charset="-122"/>
                        </a:rPr>
                        <a:t>胶黏剂</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rgbClr val="000000"/>
                          </a:solidFill>
                          <a:effectLst/>
                          <a:latin typeface="Arial" panose="020B0604020202020204" pitchFamily="34" charset="0"/>
                          <a:ea typeface="黑体" pitchFamily="2" charset="-122"/>
                        </a:rPr>
                        <a:t>名称</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smtClean="0">
                          <a:ln>
                            <a:noFill/>
                          </a:ln>
                          <a:solidFill>
                            <a:srgbClr val="000000"/>
                          </a:solidFill>
                          <a:effectLst/>
                          <a:latin typeface="Arial" panose="020B0604020202020204" pitchFamily="34" charset="0"/>
                          <a:ea typeface="黑体" pitchFamily="2" charset="-122"/>
                        </a:rPr>
                        <a:t>2014</a:t>
                      </a:r>
                      <a:r>
                        <a:rPr kumimoji="0" lang="zh-CN" altLang="en-US" sz="1400" b="1" i="0" u="none" strike="noStrike" cap="none" normalizeH="0" baseline="0" dirty="0" smtClean="0">
                          <a:ln>
                            <a:noFill/>
                          </a:ln>
                          <a:solidFill>
                            <a:srgbClr val="000000"/>
                          </a:solidFill>
                          <a:effectLst/>
                          <a:latin typeface="Arial" panose="020B0604020202020204" pitchFamily="34" charset="0"/>
                          <a:ea typeface="黑体" pitchFamily="2" charset="-122"/>
                        </a:rPr>
                        <a:t>年产量（万吨）</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smtClean="0">
                          <a:ln>
                            <a:noFill/>
                          </a:ln>
                          <a:solidFill>
                            <a:srgbClr val="000000"/>
                          </a:solidFill>
                          <a:effectLst/>
                          <a:latin typeface="Arial" panose="020B0604020202020204" pitchFamily="34" charset="0"/>
                          <a:ea typeface="黑体" pitchFamily="2" charset="-122"/>
                        </a:rPr>
                        <a:t>2016</a:t>
                      </a:r>
                      <a:r>
                        <a:rPr kumimoji="0" lang="zh-CN" altLang="en-US" sz="1400" b="1" i="0" u="none" strike="noStrike" cap="none" normalizeH="0" baseline="0" dirty="0" smtClean="0">
                          <a:ln>
                            <a:noFill/>
                          </a:ln>
                          <a:solidFill>
                            <a:srgbClr val="000000"/>
                          </a:solidFill>
                          <a:effectLst/>
                          <a:latin typeface="Arial" panose="020B0604020202020204" pitchFamily="34" charset="0"/>
                          <a:ea typeface="黑体" pitchFamily="2" charset="-122"/>
                        </a:rPr>
                        <a:t>年（万吨）</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02327">
                <a:tc rowSpan="6">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rPr>
                        <a:t>水基型胶黏剂</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smtClean="0">
                          <a:ln>
                            <a:noFill/>
                          </a:ln>
                          <a:solidFill>
                            <a:srgbClr val="FF0000"/>
                          </a:solidFill>
                          <a:effectLst/>
                          <a:latin typeface="Arial" panose="020B0604020202020204" pitchFamily="34" charset="0"/>
                          <a:ea typeface="黑体" pitchFamily="2" charset="-122"/>
                        </a:rPr>
                        <a:t>聚丙烯酯乳液</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Arial" panose="020B0604020202020204" pitchFamily="34" charset="0"/>
                          <a:ea typeface="黑体" pitchFamily="2" charset="-122"/>
                        </a:rPr>
                        <a:t>270</a:t>
                      </a:r>
                      <a:endParaRPr kumimoji="0" lang="zh-CN" altLang="en-US" sz="1400" b="0" i="0" u="none" strike="noStrike" cap="none" normalizeH="0" baseline="0" dirty="0" smtClean="0">
                        <a:ln>
                          <a:noFill/>
                        </a:ln>
                        <a:solidFill>
                          <a:srgbClr val="FF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Arial" panose="020B0604020202020204" pitchFamily="34" charset="0"/>
                          <a:ea typeface="黑体" pitchFamily="2" charset="-122"/>
                        </a:rPr>
                        <a:t>304</a:t>
                      </a:r>
                      <a:endParaRPr kumimoji="0" lang="zh-CN" altLang="en-US" sz="1400" b="0" i="0" u="none" strike="noStrike" cap="none" normalizeH="0" baseline="0" dirty="0" smtClean="0">
                        <a:ln>
                          <a:noFill/>
                        </a:ln>
                        <a:solidFill>
                          <a:srgbClr val="FF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r>
              <a:tr h="513972">
                <a:tc vMerge="1">
                  <a:txBody>
                    <a:bodyPr/>
                    <a:lstStyle/>
                    <a:p>
                      <a:endParaRPr lang="zh-CN"/>
                    </a:p>
                  </a:txBody>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smtClean="0">
                          <a:ln>
                            <a:noFill/>
                          </a:ln>
                          <a:solidFill>
                            <a:srgbClr val="000000"/>
                          </a:solidFill>
                          <a:effectLst/>
                          <a:latin typeface="Arial" panose="020B0604020202020204" pitchFamily="34" charset="0"/>
                          <a:ea typeface="黑体" pitchFamily="2" charset="-122"/>
                        </a:rPr>
                        <a:t>聚醋酸乙烯乳液</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Arial" panose="020B0604020202020204" pitchFamily="34" charset="0"/>
                          <a:ea typeface="黑体" pitchFamily="2" charset="-122"/>
                        </a:rPr>
                        <a:t>75</a:t>
                      </a:r>
                      <a:endPar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000000"/>
                          </a:solidFill>
                          <a:effectLst/>
                          <a:latin typeface="Arial" panose="020B0604020202020204" pitchFamily="34" charset="0"/>
                          <a:ea typeface="黑体" pitchFamily="2" charset="-122"/>
                        </a:rPr>
                        <a:t>76</a:t>
                      </a:r>
                      <a:endParaRPr kumimoji="0" lang="zh-CN" altLang="en-US" sz="1400" b="0" i="0" u="none" strike="noStrike" cap="none" normalizeH="0" baseline="0" dirty="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513972">
                <a:tc vMerge="1">
                  <a:txBody>
                    <a:bodyPr/>
                    <a:lstStyle/>
                    <a:p>
                      <a:endParaRPr lang="zh-CN"/>
                    </a:p>
                  </a:txBody>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rPr>
                        <a:t>醋酸乙烯</a:t>
                      </a:r>
                      <a:r>
                        <a:rPr kumimoji="0" lang="en-US" altLang="zh-CN" sz="1400" b="0" i="0" u="none" strike="noStrike" cap="none" normalizeH="0" baseline="0" smtClean="0">
                          <a:ln>
                            <a:noFill/>
                          </a:ln>
                          <a:solidFill>
                            <a:srgbClr val="000000"/>
                          </a:solidFill>
                          <a:effectLst/>
                          <a:latin typeface="Arial" panose="020B0604020202020204" pitchFamily="34" charset="0"/>
                          <a:ea typeface="黑体" pitchFamily="2" charset="-122"/>
                        </a:rPr>
                        <a:t>-</a:t>
                      </a:r>
                      <a:r>
                        <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rPr>
                        <a:t>乙烯乳液</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Arial" panose="020B0604020202020204" pitchFamily="34" charset="0"/>
                          <a:ea typeface="黑体" pitchFamily="2" charset="-122"/>
                        </a:rPr>
                        <a:t>43.6</a:t>
                      </a:r>
                      <a:endPar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000000"/>
                          </a:solidFill>
                          <a:effectLst/>
                          <a:latin typeface="Arial" panose="020B0604020202020204" pitchFamily="34" charset="0"/>
                          <a:ea typeface="黑体" pitchFamily="2" charset="-122"/>
                        </a:rPr>
                        <a:t>48.5</a:t>
                      </a:r>
                      <a:endParaRPr kumimoji="0" lang="zh-CN" altLang="en-US" sz="1400" b="0" i="0" u="none" strike="noStrike" cap="none" normalizeH="0" baseline="0" dirty="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r>
              <a:tr h="302327">
                <a:tc vMerge="1">
                  <a:txBody>
                    <a:bodyPr/>
                    <a:lstStyle/>
                    <a:p>
                      <a:endParaRPr lang="zh-CN"/>
                    </a:p>
                  </a:txBody>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rPr>
                        <a:t>水性聚氨酯</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Arial" panose="020B0604020202020204" pitchFamily="34" charset="0"/>
                          <a:ea typeface="黑体" pitchFamily="2" charset="-122"/>
                        </a:rPr>
                        <a:t>3.6</a:t>
                      </a:r>
                      <a:endPar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000000"/>
                          </a:solidFill>
                          <a:effectLst/>
                          <a:latin typeface="Arial" panose="020B0604020202020204" pitchFamily="34" charset="0"/>
                          <a:ea typeface="黑体" pitchFamily="2" charset="-122"/>
                        </a:rPr>
                        <a:t>3.7</a:t>
                      </a:r>
                      <a:endParaRPr kumimoji="0" lang="zh-CN" altLang="en-US" sz="1400" b="0" i="0" u="none" strike="noStrike" cap="none" normalizeH="0" baseline="0" dirty="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02327">
                <a:tc vMerge="1">
                  <a:txBody>
                    <a:bodyPr/>
                    <a:lstStyle/>
                    <a:p>
                      <a:endParaRPr lang="zh-CN"/>
                    </a:p>
                  </a:txBody>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rPr>
                        <a:t>水性氯丁胶</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Arial" panose="020B0604020202020204" pitchFamily="34" charset="0"/>
                          <a:ea typeface="黑体" pitchFamily="2" charset="-122"/>
                        </a:rPr>
                        <a:t>0.24</a:t>
                      </a:r>
                      <a:endPar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000000"/>
                          </a:solidFill>
                          <a:effectLst/>
                          <a:latin typeface="Arial" panose="020B0604020202020204" pitchFamily="34" charset="0"/>
                          <a:ea typeface="黑体" pitchFamily="2" charset="-122"/>
                        </a:rPr>
                        <a:t>0.33</a:t>
                      </a:r>
                      <a:endParaRPr kumimoji="0" lang="zh-CN" altLang="en-US" sz="1400" b="0" i="0" u="none" strike="noStrike" cap="none" normalizeH="0" baseline="0" dirty="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r>
              <a:tr h="302327">
                <a:tc vMerge="1">
                  <a:txBody>
                    <a:bodyPr/>
                    <a:lstStyle/>
                    <a:p>
                      <a:endParaRPr lang="zh-CN"/>
                    </a:p>
                  </a:txBody>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rPr>
                        <a:t>合计</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Arial" panose="020B0604020202020204" pitchFamily="34" charset="0"/>
                          <a:ea typeface="黑体" pitchFamily="2" charset="-122"/>
                        </a:rPr>
                        <a:t>392.4</a:t>
                      </a:r>
                      <a:endPar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000000"/>
                          </a:solidFill>
                          <a:effectLst/>
                          <a:latin typeface="Arial" panose="020B0604020202020204" pitchFamily="34" charset="0"/>
                          <a:ea typeface="黑体" pitchFamily="2" charset="-122"/>
                        </a:rPr>
                        <a:t>432.53</a:t>
                      </a:r>
                      <a:endParaRPr kumimoji="0" lang="zh-CN" altLang="en-US" sz="1400" b="0" i="0" u="none" strike="noStrike" cap="none" normalizeH="0" baseline="0" dirty="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02327">
                <a:tc rowSpan="4">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rPr>
                        <a:t>溶剂型胶黏剂</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Arial" panose="020B0604020202020204" pitchFamily="34" charset="0"/>
                          <a:ea typeface="黑体" pitchFamily="2" charset="-122"/>
                        </a:rPr>
                        <a:t>SBS</a:t>
                      </a:r>
                      <a:r>
                        <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rPr>
                        <a:t>树脂类</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Arial" panose="020B0604020202020204" pitchFamily="34" charset="0"/>
                          <a:ea typeface="黑体" pitchFamily="2" charset="-122"/>
                        </a:rPr>
                        <a:t>20.5</a:t>
                      </a:r>
                      <a:endPar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000000"/>
                          </a:solidFill>
                          <a:effectLst/>
                          <a:latin typeface="Arial" panose="020B0604020202020204" pitchFamily="34" charset="0"/>
                          <a:ea typeface="黑体" pitchFamily="2" charset="-122"/>
                        </a:rPr>
                        <a:t>19.5</a:t>
                      </a:r>
                      <a:endParaRPr kumimoji="0" lang="zh-CN" altLang="en-US" sz="1400" b="0" i="0" u="none" strike="noStrike" cap="none" normalizeH="0" baseline="0" dirty="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r>
              <a:tr h="302327">
                <a:tc vMerge="1">
                  <a:txBody>
                    <a:bodyPr/>
                    <a:lstStyle/>
                    <a:p>
                      <a:endParaRPr lang="zh-CN"/>
                    </a:p>
                  </a:txBody>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rPr>
                        <a:t>氯丁橡胶类</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Arial" panose="020B0604020202020204" pitchFamily="34" charset="0"/>
                          <a:ea typeface="黑体" pitchFamily="2" charset="-122"/>
                        </a:rPr>
                        <a:t>15</a:t>
                      </a:r>
                      <a:endPar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000000"/>
                          </a:solidFill>
                          <a:effectLst/>
                          <a:latin typeface="Arial" panose="020B0604020202020204" pitchFamily="34" charset="0"/>
                          <a:ea typeface="黑体" pitchFamily="2" charset="-122"/>
                        </a:rPr>
                        <a:t>11.8</a:t>
                      </a:r>
                      <a:endParaRPr kumimoji="0" lang="zh-CN" altLang="en-US" sz="1400" b="0" i="0" u="none" strike="noStrike" cap="none" normalizeH="0" baseline="0" dirty="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02327">
                <a:tc vMerge="1">
                  <a:txBody>
                    <a:bodyPr/>
                    <a:lstStyle/>
                    <a:p>
                      <a:endParaRPr lang="zh-CN"/>
                    </a:p>
                  </a:txBody>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rPr>
                        <a:t>聚丙烯酸酯类</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Arial" panose="020B0604020202020204" pitchFamily="34" charset="0"/>
                          <a:ea typeface="黑体" pitchFamily="2" charset="-122"/>
                        </a:rPr>
                        <a:t>18.2</a:t>
                      </a:r>
                      <a:endPar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000000"/>
                          </a:solidFill>
                          <a:effectLst/>
                          <a:latin typeface="Arial" panose="020B0604020202020204" pitchFamily="34" charset="0"/>
                          <a:ea typeface="黑体" pitchFamily="2" charset="-122"/>
                        </a:rPr>
                        <a:t>18.0</a:t>
                      </a:r>
                      <a:endParaRPr kumimoji="0" lang="zh-CN" altLang="en-US" sz="1400" b="0" i="0" u="none" strike="noStrike" cap="none" normalizeH="0" baseline="0" dirty="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r>
              <a:tr h="302327">
                <a:tc vMerge="1">
                  <a:txBody>
                    <a:bodyPr/>
                    <a:lstStyle/>
                    <a:p>
                      <a:endParaRPr lang="zh-CN"/>
                    </a:p>
                  </a:txBody>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rPr>
                        <a:t>合计</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Arial" panose="020B0604020202020204" pitchFamily="34" charset="0"/>
                          <a:ea typeface="黑体" pitchFamily="2" charset="-122"/>
                        </a:rPr>
                        <a:t>53.7</a:t>
                      </a:r>
                      <a:endPar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000000"/>
                          </a:solidFill>
                          <a:effectLst/>
                          <a:latin typeface="Arial" panose="020B0604020202020204" pitchFamily="34" charset="0"/>
                          <a:ea typeface="黑体" pitchFamily="2" charset="-122"/>
                        </a:rPr>
                        <a:t>49.3</a:t>
                      </a:r>
                      <a:endParaRPr kumimoji="0" lang="zh-CN" altLang="en-US" sz="1400" b="0" i="0" u="none" strike="noStrike" cap="none" normalizeH="0" baseline="0" dirty="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02327">
                <a:tc rowSpan="5">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rPr>
                        <a:t>热熔型胶</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Arial" panose="020B0604020202020204" pitchFamily="34" charset="0"/>
                          <a:ea typeface="黑体" pitchFamily="2" charset="-122"/>
                        </a:rPr>
                        <a:t>EVA</a:t>
                      </a:r>
                      <a:r>
                        <a:rPr kumimoji="0" lang="zh-CN" altLang="en-US" sz="1400" b="0" i="0" u="none" strike="noStrike" cap="none" normalizeH="0" baseline="0" dirty="0" smtClean="0">
                          <a:ln>
                            <a:noFill/>
                          </a:ln>
                          <a:solidFill>
                            <a:srgbClr val="FF0000"/>
                          </a:solidFill>
                          <a:effectLst/>
                          <a:latin typeface="Arial" panose="020B0604020202020204" pitchFamily="34" charset="0"/>
                          <a:ea typeface="黑体" pitchFamily="2" charset="-122"/>
                        </a:rPr>
                        <a:t>树脂</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Arial" panose="020B0604020202020204" pitchFamily="34" charset="0"/>
                          <a:ea typeface="黑体" pitchFamily="2" charset="-122"/>
                        </a:rPr>
                        <a:t>27.8</a:t>
                      </a:r>
                      <a:endParaRPr kumimoji="0" lang="zh-CN" altLang="en-US" sz="1400" b="0" i="0" u="none" strike="noStrike" cap="none" normalizeH="0" baseline="0" dirty="0" smtClean="0">
                        <a:ln>
                          <a:noFill/>
                        </a:ln>
                        <a:solidFill>
                          <a:srgbClr val="FF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Arial" panose="020B0604020202020204" pitchFamily="34" charset="0"/>
                          <a:ea typeface="黑体" pitchFamily="2" charset="-122"/>
                        </a:rPr>
                        <a:t>37.05</a:t>
                      </a:r>
                      <a:endParaRPr kumimoji="0" lang="zh-CN" altLang="en-US" sz="1400" b="0" i="0" u="none" strike="noStrike" cap="none" normalizeH="0" baseline="0" dirty="0" smtClean="0">
                        <a:ln>
                          <a:noFill/>
                        </a:ln>
                        <a:solidFill>
                          <a:srgbClr val="FF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r>
              <a:tr h="302327">
                <a:tc vMerge="1">
                  <a:txBody>
                    <a:bodyPr/>
                    <a:lstStyle/>
                    <a:p>
                      <a:endParaRPr lang="zh-CN"/>
                    </a:p>
                  </a:txBody>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FF0000"/>
                          </a:solidFill>
                          <a:effectLst/>
                          <a:latin typeface="Arial" panose="020B0604020202020204" pitchFamily="34" charset="0"/>
                          <a:ea typeface="黑体" pitchFamily="2" charset="-122"/>
                        </a:rPr>
                        <a:t>合成橡胶类</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FF0000"/>
                          </a:solidFill>
                          <a:effectLst/>
                          <a:latin typeface="Arial" panose="020B0604020202020204" pitchFamily="34" charset="0"/>
                          <a:ea typeface="黑体" pitchFamily="2" charset="-122"/>
                        </a:rPr>
                        <a:t>20.4</a:t>
                      </a:r>
                      <a:endParaRPr kumimoji="0" lang="zh-CN" altLang="en-US" sz="1400" b="0" i="0" u="none" strike="noStrike" cap="none" normalizeH="0" baseline="0" smtClean="0">
                        <a:ln>
                          <a:noFill/>
                        </a:ln>
                        <a:solidFill>
                          <a:srgbClr val="FF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FF0000"/>
                          </a:solidFill>
                          <a:effectLst/>
                          <a:latin typeface="Arial" panose="020B0604020202020204" pitchFamily="34" charset="0"/>
                          <a:ea typeface="黑体" pitchFamily="2" charset="-122"/>
                        </a:rPr>
                        <a:t>25.12</a:t>
                      </a:r>
                      <a:endParaRPr kumimoji="0" lang="zh-CN" altLang="en-US" sz="1400" b="0" i="0" u="none" strike="noStrike" cap="none" normalizeH="0" baseline="0" dirty="0" smtClean="0">
                        <a:ln>
                          <a:noFill/>
                        </a:ln>
                        <a:solidFill>
                          <a:srgbClr val="FF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02327">
                <a:tc vMerge="1">
                  <a:txBody>
                    <a:bodyPr/>
                    <a:lstStyle/>
                    <a:p>
                      <a:endParaRPr lang="zh-CN"/>
                    </a:p>
                  </a:txBody>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rPr>
                        <a:t>聚烯烃类</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Arial" panose="020B0604020202020204" pitchFamily="34" charset="0"/>
                          <a:ea typeface="黑体" pitchFamily="2" charset="-122"/>
                        </a:rPr>
                        <a:t>8.3</a:t>
                      </a:r>
                      <a:endPar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000000"/>
                          </a:solidFill>
                          <a:effectLst/>
                          <a:latin typeface="Arial" panose="020B0604020202020204" pitchFamily="34" charset="0"/>
                          <a:ea typeface="黑体" pitchFamily="2" charset="-122"/>
                        </a:rPr>
                        <a:t>9.53</a:t>
                      </a:r>
                      <a:endParaRPr kumimoji="0" lang="zh-CN" altLang="en-US" sz="1400" b="0" i="0" u="none" strike="noStrike" cap="none" normalizeH="0" baseline="0" dirty="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r>
              <a:tr h="302327">
                <a:tc vMerge="1">
                  <a:txBody>
                    <a:bodyPr/>
                    <a:lstStyle/>
                    <a:p>
                      <a:endParaRPr lang="zh-CN"/>
                    </a:p>
                  </a:txBody>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rPr>
                        <a:t>其他类</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rgbClr val="000000"/>
                          </a:solidFill>
                          <a:effectLst/>
                          <a:latin typeface="Arial" panose="020B0604020202020204" pitchFamily="34" charset="0"/>
                          <a:ea typeface="黑体" pitchFamily="2" charset="-122"/>
                        </a:rPr>
                        <a:t>10.1</a:t>
                      </a:r>
                      <a:endPar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000000"/>
                          </a:solidFill>
                          <a:effectLst/>
                          <a:latin typeface="Arial" panose="020B0604020202020204" pitchFamily="34" charset="0"/>
                          <a:ea typeface="黑体" pitchFamily="2" charset="-122"/>
                        </a:rPr>
                        <a:t>11.65</a:t>
                      </a:r>
                      <a:endParaRPr kumimoji="0" lang="zh-CN" altLang="en-US" sz="1400" b="0" i="0" u="none" strike="noStrike" cap="none" normalizeH="0" baseline="0" dirty="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02327">
                <a:tc vMerge="1">
                  <a:txBody>
                    <a:bodyPr/>
                    <a:lstStyle/>
                    <a:p>
                      <a:endParaRPr lang="zh-CN"/>
                    </a:p>
                  </a:txBody>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smtClean="0">
                          <a:ln>
                            <a:noFill/>
                          </a:ln>
                          <a:solidFill>
                            <a:srgbClr val="000000"/>
                          </a:solidFill>
                          <a:effectLst/>
                          <a:latin typeface="Arial" panose="020B0604020202020204" pitchFamily="34" charset="0"/>
                          <a:ea typeface="黑体" pitchFamily="2" charset="-122"/>
                        </a:rPr>
                        <a:t>合计</a:t>
                      </a: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lvl1pPr algn="l" eaLnBrk="0" hangingPunct="0">
                        <a:spcBef>
                          <a:spcPct val="20000"/>
                        </a:spcBef>
                        <a:buFont typeface="Wingdings" panose="05000000000000000000" pitchFamily="2" charset="2"/>
                        <a:defRPr sz="3600" b="1">
                          <a:solidFill>
                            <a:schemeClr val="accent2"/>
                          </a:solidFill>
                          <a:latin typeface="Arial" panose="020B0604020202020204" pitchFamily="34" charset="0"/>
                          <a:ea typeface="黑体" pitchFamily="2" charset="-122"/>
                        </a:defRPr>
                      </a:lvl1pPr>
                      <a:lvl2pPr marL="742950" indent="-28575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2pPr>
                      <a:lvl3pPr marL="1143000" indent="-228600" algn="l" eaLnBrk="0" hangingPunct="0">
                        <a:spcBef>
                          <a:spcPct val="20000"/>
                        </a:spcBef>
                        <a:defRPr sz="2800" b="1">
                          <a:solidFill>
                            <a:schemeClr val="tx1"/>
                          </a:solidFill>
                          <a:latin typeface="Arial" panose="020B0604020202020204" pitchFamily="34" charset="0"/>
                          <a:ea typeface="华文细黑" panose="02010600040101010101" pitchFamily="2" charset="-122"/>
                        </a:defRPr>
                      </a:lvl3pPr>
                      <a:lvl4pPr marL="16002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4pPr>
                      <a:lvl5pPr marL="2057400" indent="-228600" algn="l" eaLnBrk="0" hangingPunct="0">
                        <a:spcBef>
                          <a:spcPct val="20000"/>
                        </a:spcBef>
                        <a:defRPr sz="2000"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defRPr sz="2000" b="1">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000000"/>
                          </a:solidFill>
                          <a:effectLst/>
                          <a:latin typeface="Arial" panose="020B0604020202020204" pitchFamily="34" charset="0"/>
                          <a:ea typeface="黑体" pitchFamily="2" charset="-122"/>
                        </a:rPr>
                        <a:t>66.6</a:t>
                      </a:r>
                      <a:endParaRPr kumimoji="0" lang="zh-CN" altLang="en-US" sz="1400" b="0" i="0" u="none" strike="noStrike" cap="none" normalizeH="0" baseline="0" dirty="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000000"/>
                          </a:solidFill>
                          <a:effectLst/>
                          <a:latin typeface="Arial" panose="020B0604020202020204" pitchFamily="34" charset="0"/>
                          <a:ea typeface="黑体" pitchFamily="2" charset="-122"/>
                        </a:rPr>
                        <a:t>83.35</a:t>
                      </a:r>
                      <a:endParaRPr kumimoji="0" lang="zh-CN" altLang="en-US" sz="1400" b="0" i="0" u="none" strike="noStrike" cap="none" normalizeH="0" baseline="0" dirty="0" smtClean="0">
                        <a:ln>
                          <a:noFill/>
                        </a:ln>
                        <a:solidFill>
                          <a:srgbClr val="000000"/>
                        </a:solidFill>
                        <a:effectLst/>
                        <a:latin typeface="Arial" panose="020B0604020202020204" pitchFamily="34" charset="0"/>
                        <a:ea typeface="黑体" pitchFamily="2" charset="-122"/>
                      </a:endParaRPr>
                    </a:p>
                  </a:txBody>
                  <a:tcPr marL="91458" marR="91458"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CBCB"/>
                    </a:solidFill>
                  </a:tcPr>
                </a:tc>
              </a:tr>
            </a:tbl>
          </a:graphicData>
        </a:graphic>
      </p:graphicFrame>
    </p:spTree>
    <p:extLst>
      <p:ext uri="{BB962C8B-B14F-4D97-AF65-F5344CB8AC3E}">
        <p14:creationId xmlns:p14="http://schemas.microsoft.com/office/powerpoint/2010/main" val="14110267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title"/>
          </p:nvPr>
        </p:nvSpPr>
        <p:spPr>
          <a:xfrm>
            <a:off x="1981200" y="127001"/>
            <a:ext cx="8229600" cy="709613"/>
          </a:xfrm>
        </p:spPr>
        <p:txBody>
          <a:bodyPr/>
          <a:lstStyle/>
          <a:p>
            <a:pPr algn="ctr" eaLnBrk="1" hangingPunct="1"/>
            <a:r>
              <a:rPr lang="zh-CN" altLang="zh-CN" sz="3600"/>
              <a:t>主</a:t>
            </a:r>
            <a:r>
              <a:rPr lang="en-US" altLang="zh-CN" sz="3600"/>
              <a:t> </a:t>
            </a:r>
            <a:r>
              <a:rPr lang="zh-CN" altLang="zh-CN" sz="3600"/>
              <a:t>要</a:t>
            </a:r>
            <a:r>
              <a:rPr lang="en-US" altLang="zh-CN" sz="3600"/>
              <a:t> </a:t>
            </a:r>
            <a:r>
              <a:rPr lang="zh-CN" altLang="zh-CN" sz="3600"/>
              <a:t>内</a:t>
            </a:r>
            <a:r>
              <a:rPr lang="en-US" altLang="zh-CN" sz="3600"/>
              <a:t> </a:t>
            </a:r>
            <a:r>
              <a:rPr lang="zh-CN" altLang="zh-CN" sz="3600"/>
              <a:t>容</a:t>
            </a:r>
            <a:endParaRPr lang="zh-CN" altLang="en-US" sz="3600"/>
          </a:p>
        </p:txBody>
      </p:sp>
      <p:sp>
        <p:nvSpPr>
          <p:cNvPr id="11270" name="幻灯片编号占位符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buNone/>
              <a:defRPr/>
            </a:pPr>
            <a:fld id="{821AF9DB-AFE8-474A-A99B-2B5FFB6F7E8E}" type="slidenum">
              <a:rPr lang="zh-CN" altLang="en-US" sz="1200">
                <a:solidFill>
                  <a:prstClr val="black"/>
                </a:solidFill>
                <a:cs typeface="+mn-cs"/>
              </a:rPr>
              <a:pPr>
                <a:spcBef>
                  <a:spcPct val="0"/>
                </a:spcBef>
                <a:buNone/>
                <a:defRPr/>
              </a:pPr>
              <a:t>29</a:t>
            </a:fld>
            <a:endParaRPr lang="en-US" altLang="zh-CN" sz="1200">
              <a:solidFill>
                <a:prstClr val="black"/>
              </a:solidFill>
              <a:cs typeface="+mn-cs"/>
            </a:endParaRPr>
          </a:p>
        </p:txBody>
      </p:sp>
      <p:sp>
        <p:nvSpPr>
          <p:cNvPr id="16" name="矩形 15"/>
          <p:cNvSpPr/>
          <p:nvPr/>
        </p:nvSpPr>
        <p:spPr>
          <a:xfrm>
            <a:off x="3359696" y="1494855"/>
            <a:ext cx="6048672" cy="710009"/>
          </a:xfrm>
          <a:prstGeom prst="rect">
            <a:avLst/>
          </a:prstGeom>
          <a:solidFill>
            <a:schemeClr val="accent6">
              <a:lumMod val="40000"/>
              <a:lumOff val="6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1" i="0" u="none" strike="noStrike" kern="1200" cap="none" spc="0" normalizeH="0" baseline="0" noProof="1" smtClean="0">
                <a:ln>
                  <a:noFill/>
                </a:ln>
                <a:solidFill>
                  <a:srgbClr val="C00000"/>
                </a:solidFill>
                <a:effectLst/>
                <a:uLnTx/>
                <a:uFillTx/>
                <a:latin typeface="微软雅黑" panose="020B0503020204020204" pitchFamily="34" charset="-122"/>
                <a:ea typeface="微软雅黑" panose="020B0503020204020204" pitchFamily="34" charset="-122"/>
                <a:cs typeface="+mn-cs"/>
              </a:rPr>
              <a:t>2</a:t>
            </a:r>
            <a:r>
              <a:rPr kumimoji="0" lang="zh-CN" altLang="en-US" sz="3200" b="1" i="0" u="none" strike="noStrike" kern="1200" cap="none" spc="0" normalizeH="0" baseline="0" noProof="1" smtClean="0">
                <a:ln>
                  <a:noFill/>
                </a:ln>
                <a:solidFill>
                  <a:srgbClr val="C00000"/>
                </a:solidFill>
                <a:effectLst/>
                <a:uLnTx/>
                <a:uFillTx/>
                <a:latin typeface="微软雅黑" panose="020B0503020204020204" pitchFamily="34" charset="-122"/>
                <a:ea typeface="微软雅黑" panose="020B0503020204020204" pitchFamily="34" charset="-122"/>
                <a:cs typeface="+mn-cs"/>
              </a:rPr>
              <a:t>、工艺与排放水平</a:t>
            </a:r>
            <a:endParaRPr kumimoji="0" lang="zh-CN" altLang="en-US" sz="3200" b="0" i="0" u="none" strike="noStrike" kern="1200" cap="none" spc="0" normalizeH="0" baseline="0" noProof="1" smtClean="0">
              <a:ln>
                <a:noFill/>
              </a:ln>
              <a:solidFill>
                <a:srgbClr val="C00000"/>
              </a:solidFill>
              <a:effectLst/>
              <a:uLnTx/>
              <a:uFillTx/>
              <a:latin typeface="Arial" panose="020B0604020202020204" pitchFamily="34" charset="0"/>
              <a:ea typeface="微软雅黑" panose="020B0503020204020204" pitchFamily="34" charset="-122"/>
              <a:cs typeface="+mn-cs"/>
            </a:endParaRPr>
          </a:p>
        </p:txBody>
      </p:sp>
      <p:sp>
        <p:nvSpPr>
          <p:cNvPr id="17" name="矩形 16"/>
          <p:cNvSpPr/>
          <p:nvPr/>
        </p:nvSpPr>
        <p:spPr>
          <a:xfrm>
            <a:off x="3359696" y="2399764"/>
            <a:ext cx="6048672" cy="648071"/>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buNone/>
              <a:defRPr/>
            </a:pPr>
            <a:r>
              <a:rPr kumimoji="0" lang="zh-CN" altLang="en-US" sz="3200" b="1" i="0" u="none" strike="noStrike" kern="1200" cap="none" spc="0" normalizeH="0" baseline="0" noProof="1" smtClean="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lang="zh-CN" altLang="en-US" b="1" noProof="1">
                <a:solidFill>
                  <a:prstClr val="black"/>
                </a:solidFill>
                <a:latin typeface="Times New Roman" panose="02020603050405020304" pitchFamily="18" charset="0"/>
                <a:cs typeface="+mn-cs"/>
              </a:rPr>
              <a:t>涂料、油墨制造</a:t>
            </a:r>
          </a:p>
        </p:txBody>
      </p:sp>
      <p:sp>
        <p:nvSpPr>
          <p:cNvPr id="18" name="矩形 17"/>
          <p:cNvSpPr/>
          <p:nvPr/>
        </p:nvSpPr>
        <p:spPr>
          <a:xfrm>
            <a:off x="3359696" y="3241039"/>
            <a:ext cx="6048672" cy="698953"/>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defTabSz="914400" eaLnBrk="1" latinLnBrk="0" hangingPunct="1">
              <a:lnSpc>
                <a:spcPct val="100000"/>
              </a:lnSpc>
              <a:spcBef>
                <a:spcPct val="0"/>
              </a:spcBef>
              <a:buClrTx/>
              <a:buSzTx/>
              <a:buNone/>
              <a:defRPr/>
            </a:pPr>
            <a:r>
              <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3200" b="1" i="0" u="none" strike="noStrike" kern="1200" cap="none" spc="0" normalizeH="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lang="zh-CN" altLang="en-US" b="1" noProof="1">
                <a:solidFill>
                  <a:schemeClr val="accent1">
                    <a:lumMod val="20000"/>
                    <a:lumOff val="80000"/>
                  </a:schemeClr>
                </a:solidFill>
                <a:latin typeface="Times New Roman" panose="02020603050405020304" pitchFamily="18" charset="0"/>
                <a:cs typeface="+mn-cs"/>
              </a:rPr>
              <a:t>胶粘剂制造</a:t>
            </a:r>
          </a:p>
        </p:txBody>
      </p:sp>
    </p:spTree>
    <p:extLst>
      <p:ext uri="{BB962C8B-B14F-4D97-AF65-F5344CB8AC3E}">
        <p14:creationId xmlns:p14="http://schemas.microsoft.com/office/powerpoint/2010/main" val="38062362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标题 1"/>
          <p:cNvSpPr>
            <a:spLocks noGrp="1" noChangeArrowheads="1"/>
          </p:cNvSpPr>
          <p:nvPr>
            <p:ph type="title"/>
          </p:nvPr>
        </p:nvSpPr>
        <p:spPr>
          <a:xfrm>
            <a:off x="144463" y="115094"/>
            <a:ext cx="8229600" cy="709613"/>
          </a:xfrm>
        </p:spPr>
        <p:txBody>
          <a:bodyPr/>
          <a:lstStyle/>
          <a:p>
            <a:pPr eaLnBrk="1" hangingPunct="1"/>
            <a:r>
              <a:rPr lang="en-US" altLang="zh-CN" sz="3600" dirty="0"/>
              <a:t>1</a:t>
            </a:r>
            <a:r>
              <a:rPr lang="zh-CN" altLang="en-US" sz="3600" dirty="0"/>
              <a:t>、</a:t>
            </a:r>
            <a:r>
              <a:rPr lang="en-US" altLang="zh-CN" sz="3600" dirty="0"/>
              <a:t>PM2.5</a:t>
            </a:r>
            <a:r>
              <a:rPr lang="zh-CN" altLang="en-US" sz="3600" dirty="0"/>
              <a:t>降低，但仍十分严重</a:t>
            </a:r>
          </a:p>
        </p:txBody>
      </p:sp>
      <p:sp>
        <p:nvSpPr>
          <p:cNvPr id="66563" name="幻灯片编号占位符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buFont typeface="Arial" panose="020B0604020202020204" pitchFamily="34" charset="0"/>
              <a:buNone/>
            </a:pPr>
            <a:fld id="{6FFD703E-34DF-4AFB-BCFE-43FC342F4661}" type="slidenum">
              <a:rPr lang="zh-CN" altLang="en-US" sz="1200">
                <a:solidFill>
                  <a:srgbClr val="000000"/>
                </a:solidFill>
              </a:rPr>
              <a:pPr>
                <a:spcBef>
                  <a:spcPct val="0"/>
                </a:spcBef>
                <a:buFont typeface="Arial" panose="020B0604020202020204" pitchFamily="34" charset="0"/>
                <a:buNone/>
              </a:pPr>
              <a:t>3</a:t>
            </a:fld>
            <a:endParaRPr lang="en-US" altLang="zh-CN" sz="1200">
              <a:solidFill>
                <a:srgbClr val="000000"/>
              </a:solidFill>
            </a:endParaRPr>
          </a:p>
        </p:txBody>
      </p:sp>
      <p:sp>
        <p:nvSpPr>
          <p:cNvPr id="11" name="矩形 1"/>
          <p:cNvSpPr>
            <a:spLocks noChangeArrowheads="1"/>
          </p:cNvSpPr>
          <p:nvPr/>
        </p:nvSpPr>
        <p:spPr bwMode="auto">
          <a:xfrm>
            <a:off x="419086" y="945952"/>
            <a:ext cx="11282410" cy="493421"/>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spcAft>
                <a:spcPts val="1200"/>
              </a:spcAft>
              <a:buClr>
                <a:srgbClr val="C00000"/>
              </a:buClr>
              <a:buNone/>
              <a:defRPr/>
            </a:pPr>
            <a:r>
              <a:rPr lang="en-US" altLang="zh-CN" sz="2000" b="1" dirty="0">
                <a:solidFill>
                  <a:srgbClr val="000000"/>
                </a:solidFill>
                <a:latin typeface="微软雅黑" panose="020B0503020204020204" pitchFamily="34" charset="-122"/>
              </a:rPr>
              <a:t>PM</a:t>
            </a:r>
            <a:r>
              <a:rPr lang="en-US" altLang="zh-CN" sz="2000" b="1" baseline="-25000" dirty="0">
                <a:solidFill>
                  <a:srgbClr val="000000"/>
                </a:solidFill>
                <a:latin typeface="微软雅黑" panose="020B0503020204020204" pitchFamily="34" charset="-122"/>
              </a:rPr>
              <a:t>2.5</a:t>
            </a:r>
            <a:r>
              <a:rPr lang="zh-CN" altLang="en-US" sz="2000" b="1" dirty="0">
                <a:solidFill>
                  <a:srgbClr val="000000"/>
                </a:solidFill>
                <a:latin typeface="微软雅黑" panose="020B0503020204020204" pitchFamily="34" charset="-122"/>
              </a:rPr>
              <a:t>引发的霾污染是近五年我国最大的“问题”。</a:t>
            </a:r>
            <a:endParaRPr lang="en-US" altLang="zh-CN" sz="2000" b="1" dirty="0">
              <a:solidFill>
                <a:srgbClr val="000000"/>
              </a:solidFill>
              <a:latin typeface="微软雅黑" panose="020B0503020204020204" pitchFamily="34" charset="-122"/>
            </a:endParaRPr>
          </a:p>
        </p:txBody>
      </p:sp>
      <p:pic>
        <p:nvPicPr>
          <p:cNvPr id="6" name="图片 5"/>
          <p:cNvPicPr>
            <a:picLocks noChangeAspect="1"/>
          </p:cNvPicPr>
          <p:nvPr/>
        </p:nvPicPr>
        <p:blipFill>
          <a:blip r:embed="rId3"/>
          <a:stretch>
            <a:fillRect/>
          </a:stretch>
        </p:blipFill>
        <p:spPr>
          <a:xfrm>
            <a:off x="263352" y="2060848"/>
            <a:ext cx="11030263" cy="4614572"/>
          </a:xfrm>
          <a:prstGeom prst="rect">
            <a:avLst/>
          </a:prstGeom>
        </p:spPr>
      </p:pic>
      <p:sp>
        <p:nvSpPr>
          <p:cNvPr id="7" name="文本框 6"/>
          <p:cNvSpPr txBox="1"/>
          <p:nvPr/>
        </p:nvSpPr>
        <p:spPr>
          <a:xfrm>
            <a:off x="911424" y="1597700"/>
            <a:ext cx="7632848" cy="400110"/>
          </a:xfrm>
          <a:prstGeom prst="rect">
            <a:avLst/>
          </a:prstGeom>
          <a:noFill/>
        </p:spPr>
        <p:txBody>
          <a:bodyPr wrap="square" rtlCol="0">
            <a:spAutoFit/>
          </a:bodyPr>
          <a:lstStyle/>
          <a:p>
            <a:r>
              <a:rPr lang="en-US" altLang="zh-CN" sz="2000" dirty="0" smtClean="0"/>
              <a:t>338</a:t>
            </a:r>
            <a:r>
              <a:rPr lang="zh-CN" altLang="en-US" sz="2000" dirty="0" smtClean="0"/>
              <a:t>城市</a:t>
            </a:r>
            <a:r>
              <a:rPr lang="en-US" altLang="zh-CN" sz="2000" dirty="0" smtClean="0"/>
              <a:t>PM.25</a:t>
            </a:r>
            <a:r>
              <a:rPr lang="zh-CN" altLang="en-US" sz="2000" dirty="0" smtClean="0"/>
              <a:t>达标率</a:t>
            </a:r>
            <a:r>
              <a:rPr lang="en-US" altLang="zh-CN" sz="2000" dirty="0" smtClean="0"/>
              <a:t>35.8%;</a:t>
            </a:r>
            <a:r>
              <a:rPr lang="zh-CN" altLang="en-US" sz="2000" dirty="0" smtClean="0"/>
              <a:t>优良天数：</a:t>
            </a:r>
            <a:r>
              <a:rPr lang="en-US" altLang="zh-CN" sz="2000" dirty="0" smtClean="0"/>
              <a:t>79.3%</a:t>
            </a:r>
            <a:endParaRPr lang="zh-CN" altLang="en-US" sz="2000" dirty="0"/>
          </a:p>
        </p:txBody>
      </p:sp>
      <p:sp>
        <p:nvSpPr>
          <p:cNvPr id="8" name="矩形 7"/>
          <p:cNvSpPr/>
          <p:nvPr/>
        </p:nvSpPr>
        <p:spPr>
          <a:xfrm>
            <a:off x="7574218" y="1731014"/>
            <a:ext cx="3274309" cy="273630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59867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smtClean="0">
                <a:latin typeface="+mj-ea"/>
                <a:sym typeface="Arial" panose="020B0604020202020204" pitchFamily="34" charset="0"/>
              </a:rPr>
              <a:t>1</a:t>
            </a:r>
            <a:r>
              <a:rPr lang="zh-CN" altLang="en-US" dirty="0" smtClean="0">
                <a:latin typeface="+mj-ea"/>
                <a:sym typeface="Arial" panose="020B0604020202020204" pitchFamily="34" charset="0"/>
              </a:rPr>
              <a:t>、</a:t>
            </a:r>
            <a:r>
              <a:rPr lang="zh-CN" altLang="en-US" sz="2800" dirty="0" smtClean="0">
                <a:latin typeface="+mj-ea"/>
                <a:sym typeface="Arial" panose="020B0604020202020204" pitchFamily="34" charset="0"/>
              </a:rPr>
              <a:t>涂料、油墨、胶粘剂工业对</a:t>
            </a:r>
            <a:r>
              <a:rPr lang="en-US" altLang="zh-CN" sz="2800" dirty="0" smtClean="0">
                <a:latin typeface="+mj-ea"/>
                <a:sym typeface="Arial" panose="020B0604020202020204" pitchFamily="34" charset="0"/>
              </a:rPr>
              <a:t>VOCs</a:t>
            </a:r>
            <a:r>
              <a:rPr lang="zh-CN" altLang="en-US" sz="2800" dirty="0" smtClean="0">
                <a:latin typeface="+mj-ea"/>
                <a:sym typeface="Arial" panose="020B0604020202020204" pitchFamily="34" charset="0"/>
              </a:rPr>
              <a:t>的贡献</a:t>
            </a:r>
            <a:endParaRPr lang="zh-CN" altLang="en-US" sz="2800" dirty="0">
              <a:solidFill>
                <a:srgbClr val="FF0000"/>
              </a:solidFill>
              <a:latin typeface="+mj-ea"/>
            </a:endParaRPr>
          </a:p>
        </p:txBody>
      </p:sp>
      <p:sp>
        <p:nvSpPr>
          <p:cNvPr id="13315" name="幻灯片编号占位符 3"/>
          <p:cNvSpPr txBox="1">
            <a:spLocks noGrp="1" noChangeArrowheads="1"/>
          </p:cNvSpPr>
          <p:nvPr/>
        </p:nvSpPr>
        <p:spPr bwMode="auto">
          <a:xfrm>
            <a:off x="9689744" y="6377819"/>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30</a:t>
            </a:fld>
            <a:endParaRPr lang="en-US" altLang="zh-CN" sz="1200" b="1">
              <a:latin typeface="微软雅黑" panose="020B0503020204020204" pitchFamily="34" charset="-122"/>
            </a:endParaRPr>
          </a:p>
        </p:txBody>
      </p:sp>
      <p:sp>
        <p:nvSpPr>
          <p:cNvPr id="25" name="TextBox 13"/>
          <p:cNvSpPr txBox="1">
            <a:spLocks noChangeArrowheads="1"/>
          </p:cNvSpPr>
          <p:nvPr/>
        </p:nvSpPr>
        <p:spPr bwMode="auto">
          <a:xfrm>
            <a:off x="214612" y="1111438"/>
            <a:ext cx="11604674"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ts val="600"/>
              </a:spcBef>
              <a:spcAft>
                <a:spcPts val="600"/>
              </a:spcAft>
              <a:buClr>
                <a:srgbClr val="FF0000"/>
              </a:buClr>
              <a:buFont typeface="Wingdings" panose="05000000000000000000" pitchFamily="2" charset="2"/>
              <a:buChar char=""/>
            </a:pPr>
            <a:r>
              <a:rPr lang="zh-CN" altLang="en-US" sz="2800"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涂料、油墨、胶粘剂生产和使用对</a:t>
            </a:r>
            <a:r>
              <a:rPr lang="en-US" altLang="zh-CN" sz="2800"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VOCs</a:t>
            </a:r>
            <a:r>
              <a:rPr lang="zh-CN" altLang="en-US" sz="2800"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排放贡献</a:t>
            </a:r>
            <a:endParaRPr lang="zh-CN" altLang="en-US" sz="2000" dirty="0">
              <a:solidFill>
                <a:srgbClr val="00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endParaRPr>
          </a:p>
          <a:p>
            <a:pPr lvl="1" algn="just" eaLnBrk="1" hangingPunct="1">
              <a:lnSpc>
                <a:spcPct val="90000"/>
              </a:lnSpc>
              <a:spcBef>
                <a:spcPts val="600"/>
              </a:spcBef>
              <a:spcAft>
                <a:spcPts val="600"/>
              </a:spcAft>
              <a:buClr>
                <a:srgbClr val="002060"/>
              </a:buClr>
              <a:buFont typeface="Wingdings" panose="05000000000000000000" pitchFamily="2" charset="2"/>
              <a:buChar char="Ø"/>
            </a:pPr>
            <a:r>
              <a:rPr lang="zh-CN" altLang="en-US" sz="2000" b="1"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基于溶剂型产品的平均占比以及产污系数估算全行业贡献</a:t>
            </a:r>
            <a:r>
              <a:rPr lang="zh-CN" altLang="en-US" sz="2000" b="1" dirty="0" smtClean="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量；</a:t>
            </a:r>
            <a:endParaRPr lang="en-US" altLang="zh-CN" sz="2000" b="1"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endParaRPr>
          </a:p>
          <a:p>
            <a:pPr lvl="1" algn="just" eaLnBrk="1" hangingPunct="1">
              <a:lnSpc>
                <a:spcPct val="90000"/>
              </a:lnSpc>
              <a:spcBef>
                <a:spcPts val="600"/>
              </a:spcBef>
              <a:spcAft>
                <a:spcPts val="600"/>
              </a:spcAft>
              <a:buClr>
                <a:srgbClr val="002060"/>
              </a:buClr>
              <a:buFont typeface="Wingdings" panose="05000000000000000000" pitchFamily="2" charset="2"/>
              <a:buChar char="Ø"/>
            </a:pPr>
            <a:r>
              <a:rPr lang="zh-CN" altLang="en-US" sz="2000" b="1" dirty="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涂料油墨胶粘剂生产环节</a:t>
            </a:r>
            <a:r>
              <a:rPr lang="en-US" altLang="zh-CN" sz="2000" b="1" dirty="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VOCs</a:t>
            </a:r>
            <a:r>
              <a:rPr lang="zh-CN" altLang="en-US" sz="2000" b="1" dirty="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排放量占</a:t>
            </a:r>
            <a:r>
              <a:rPr lang="en-US" altLang="zh-CN" sz="2000" b="1" dirty="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5%</a:t>
            </a:r>
            <a:r>
              <a:rPr lang="zh-CN" altLang="en-US" sz="2000" b="1" dirty="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，使用环节排放量占</a:t>
            </a:r>
            <a:r>
              <a:rPr lang="en-US" altLang="zh-CN" sz="2000" b="1" dirty="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95%</a:t>
            </a:r>
            <a:r>
              <a:rPr lang="zh-CN" altLang="en-US" sz="2000" b="1" dirty="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a:t>
            </a:r>
            <a:endParaRPr lang="en-US" altLang="zh-CN" sz="2000" b="1" dirty="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endParaRPr>
          </a:p>
        </p:txBody>
      </p:sp>
      <p:graphicFrame>
        <p:nvGraphicFramePr>
          <p:cNvPr id="26" name="图表 25"/>
          <p:cNvGraphicFramePr/>
          <p:nvPr>
            <p:extLst/>
          </p:nvPr>
        </p:nvGraphicFramePr>
        <p:xfrm>
          <a:off x="479376" y="2636911"/>
          <a:ext cx="6264696" cy="2867929"/>
        </p:xfrm>
        <a:graphic>
          <a:graphicData uri="http://schemas.openxmlformats.org/drawingml/2006/chart">
            <c:chart xmlns:c="http://schemas.openxmlformats.org/drawingml/2006/chart" xmlns:r="http://schemas.openxmlformats.org/officeDocument/2006/relationships" r:id="rId3"/>
          </a:graphicData>
        </a:graphic>
      </p:graphicFrame>
      <p:pic>
        <p:nvPicPr>
          <p:cNvPr id="27" name="图片 26"/>
          <p:cNvPicPr>
            <a:picLocks noChangeAspect="1"/>
          </p:cNvPicPr>
          <p:nvPr/>
        </p:nvPicPr>
        <p:blipFill rotWithShape="1">
          <a:blip r:embed="rId4"/>
          <a:srcRect l="22690" r="14282" b="-888"/>
          <a:stretch>
            <a:fillRect/>
          </a:stretch>
        </p:blipFill>
        <p:spPr>
          <a:xfrm>
            <a:off x="8121533" y="2443578"/>
            <a:ext cx="3136421" cy="3009103"/>
          </a:xfrm>
          <a:prstGeom prst="rect">
            <a:avLst/>
          </a:prstGeom>
        </p:spPr>
      </p:pic>
      <p:sp>
        <p:nvSpPr>
          <p:cNvPr id="28" name="TextBox 13"/>
          <p:cNvSpPr txBox="1">
            <a:spLocks noChangeArrowheads="1"/>
          </p:cNvSpPr>
          <p:nvPr/>
        </p:nvSpPr>
        <p:spPr bwMode="auto">
          <a:xfrm>
            <a:off x="409178" y="5445224"/>
            <a:ext cx="1116124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ts val="0"/>
              </a:spcBef>
              <a:spcAft>
                <a:spcPts val="0"/>
              </a:spcAft>
              <a:buClr>
                <a:srgbClr val="FF0000"/>
              </a:buClr>
              <a:buFont typeface="Wingdings" panose="05000000000000000000" pitchFamily="2" charset="2"/>
              <a:buChar char=""/>
            </a:pPr>
            <a:r>
              <a:rPr lang="zh-CN" altLang="en-US" sz="2000" b="1"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生产环节</a:t>
            </a:r>
            <a:r>
              <a:rPr lang="en-US" altLang="zh-CN" sz="2000" b="1"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VOCs</a:t>
            </a:r>
            <a:r>
              <a:rPr lang="zh-CN" altLang="en-US" sz="2000" b="1"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排放贡献约</a:t>
            </a:r>
            <a:r>
              <a:rPr lang="zh-CN" altLang="en-US" sz="2000" b="1" dirty="0" smtClean="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为</a:t>
            </a:r>
            <a:r>
              <a:rPr lang="en-US" altLang="zh-CN" sz="2000" b="1" dirty="0" smtClean="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50-70</a:t>
            </a:r>
            <a:r>
              <a:rPr lang="zh-CN" altLang="en-US" sz="2000" b="1" dirty="0" smtClean="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万吨，约占工业</a:t>
            </a:r>
            <a:r>
              <a:rPr lang="zh-CN" altLang="en-US" sz="2000" b="1" dirty="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源排放总量</a:t>
            </a:r>
            <a:r>
              <a:rPr lang="en-US" altLang="zh-CN" sz="2000" b="1" dirty="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3%~4%</a:t>
            </a:r>
            <a:r>
              <a:rPr lang="zh-CN" altLang="en-US" sz="2000" b="1" dirty="0" smtClean="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a:t>
            </a:r>
            <a:endParaRPr lang="en-US" altLang="zh-CN" sz="2000" b="1" dirty="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endParaRPr>
          </a:p>
          <a:p>
            <a:pPr>
              <a:spcBef>
                <a:spcPts val="0"/>
              </a:spcBef>
              <a:spcAft>
                <a:spcPts val="0"/>
              </a:spcAft>
              <a:buClr>
                <a:srgbClr val="FF0000"/>
              </a:buClr>
              <a:buFont typeface="Wingdings" panose="05000000000000000000" pitchFamily="2" charset="2"/>
              <a:buChar char=""/>
            </a:pPr>
            <a:r>
              <a:rPr lang="zh-CN" altLang="en-US" sz="2000" b="1"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无组织排放约</a:t>
            </a:r>
            <a:r>
              <a:rPr lang="en-US" altLang="zh-CN" sz="2000" b="1"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50%~80%</a:t>
            </a:r>
            <a:r>
              <a:rPr lang="zh-CN" altLang="en-US" sz="2000" b="1"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，有组织排放约占</a:t>
            </a:r>
            <a:r>
              <a:rPr lang="en-US" altLang="zh-CN" sz="2000" b="1"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20%~50%</a:t>
            </a:r>
            <a:r>
              <a:rPr lang="zh-CN" altLang="en-US" sz="2000" dirty="0" smtClean="0">
                <a:solidFill>
                  <a:srgbClr val="00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a:t>
            </a:r>
            <a:endParaRPr lang="en-US" altLang="zh-CN" sz="2000" dirty="0" smtClean="0">
              <a:solidFill>
                <a:srgbClr val="00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endParaRPr>
          </a:p>
          <a:p>
            <a:pPr>
              <a:spcBef>
                <a:spcPts val="0"/>
              </a:spcBef>
              <a:spcAft>
                <a:spcPts val="0"/>
              </a:spcAft>
              <a:buClr>
                <a:srgbClr val="FF0000"/>
              </a:buClr>
              <a:buFont typeface="Wingdings" panose="05000000000000000000" pitchFamily="2" charset="2"/>
              <a:buChar char=""/>
            </a:pPr>
            <a:r>
              <a:rPr lang="zh-CN" altLang="en-US" sz="2000" b="1" dirty="0" smtClean="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产量</a:t>
            </a:r>
            <a:r>
              <a:rPr lang="zh-CN" altLang="en-US" sz="2000" b="1" dirty="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主要集中在重点区域（占</a:t>
            </a:r>
            <a:r>
              <a:rPr lang="en-US" altLang="zh-CN" sz="2000" b="1" dirty="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70%</a:t>
            </a:r>
            <a:r>
              <a:rPr lang="zh-CN" altLang="en-US" sz="2000" b="1" dirty="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左右）。</a:t>
            </a:r>
          </a:p>
        </p:txBody>
      </p:sp>
    </p:spTree>
    <p:extLst>
      <p:ext uri="{BB962C8B-B14F-4D97-AF65-F5344CB8AC3E}">
        <p14:creationId xmlns:p14="http://schemas.microsoft.com/office/powerpoint/2010/main" val="41535016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smtClean="0">
                <a:latin typeface="+mj-ea"/>
                <a:sym typeface="Arial" panose="020B0604020202020204" pitchFamily="34" charset="0"/>
              </a:rPr>
              <a:t>2</a:t>
            </a:r>
            <a:r>
              <a:rPr lang="zh-CN" altLang="en-US" dirty="0" smtClean="0">
                <a:latin typeface="+mj-ea"/>
                <a:sym typeface="Arial" panose="020B0604020202020204" pitchFamily="34" charset="0"/>
              </a:rPr>
              <a:t>、</a:t>
            </a:r>
            <a:r>
              <a:rPr lang="zh-CN" altLang="en-US" sz="2800" dirty="0" smtClean="0">
                <a:latin typeface="+mj-ea"/>
                <a:sym typeface="Arial" panose="020B0604020202020204" pitchFamily="34" charset="0"/>
              </a:rPr>
              <a:t>涂料、油墨生产工艺流程</a:t>
            </a:r>
            <a:endParaRPr lang="zh-CN" altLang="en-US" sz="2800" dirty="0">
              <a:solidFill>
                <a:srgbClr val="FF0000"/>
              </a:solidFill>
              <a:latin typeface="+mj-ea"/>
            </a:endParaRPr>
          </a:p>
        </p:txBody>
      </p:sp>
      <p:sp>
        <p:nvSpPr>
          <p:cNvPr id="104" name="幻灯片编号占位符 2"/>
          <p:cNvSpPr>
            <a:spLocks noGrp="1"/>
          </p:cNvSpPr>
          <p:nvPr>
            <p:ph type="sldNum" sz="quarter" idx="12"/>
          </p:nvPr>
        </p:nvSpPr>
        <p:spPr>
          <a:xfrm>
            <a:off x="9236818" y="6483375"/>
            <a:ext cx="2743200" cy="365125"/>
          </a:xfrm>
        </p:spPr>
        <p:txBody>
          <a:bodyPr/>
          <a:lstStyle/>
          <a:p>
            <a:pPr>
              <a:defRPr/>
            </a:pPr>
            <a:fld id="{E396BE32-D928-4299-9E4F-D7F8B546F812}" type="slidenum">
              <a:rPr lang="en-US" smtClean="0"/>
              <a:pPr>
                <a:defRPr/>
              </a:pPr>
              <a:t>31</a:t>
            </a:fld>
            <a:endParaRPr lang="en-US"/>
          </a:p>
        </p:txBody>
      </p:sp>
      <p:grpSp>
        <p:nvGrpSpPr>
          <p:cNvPr id="105" name="组合 104">
            <a:extLst>
              <a:ext uri="{FF2B5EF4-FFF2-40B4-BE49-F238E27FC236}">
                <a16:creationId xmlns="" xmlns:a16="http://schemas.microsoft.com/office/drawing/2014/main" id="{396E07CC-D4C9-458B-8EFD-DF5DE83A2C83}"/>
              </a:ext>
            </a:extLst>
          </p:cNvPr>
          <p:cNvGrpSpPr/>
          <p:nvPr/>
        </p:nvGrpSpPr>
        <p:grpSpPr>
          <a:xfrm>
            <a:off x="1055440" y="980728"/>
            <a:ext cx="9358912" cy="5407548"/>
            <a:chOff x="2966584" y="433931"/>
            <a:chExt cx="6813292" cy="4040536"/>
          </a:xfrm>
        </p:grpSpPr>
        <p:sp>
          <p:nvSpPr>
            <p:cNvPr id="106" name="矩形 105">
              <a:extLst>
                <a:ext uri="{FF2B5EF4-FFF2-40B4-BE49-F238E27FC236}">
                  <a16:creationId xmlns="" xmlns:a16="http://schemas.microsoft.com/office/drawing/2014/main" id="{580F5045-4D3F-4E85-9978-D3537BFB23A7}"/>
                </a:ext>
              </a:extLst>
            </p:cNvPr>
            <p:cNvSpPr/>
            <p:nvPr/>
          </p:nvSpPr>
          <p:spPr>
            <a:xfrm>
              <a:off x="3100251" y="940526"/>
              <a:ext cx="540000" cy="235132"/>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mn-cs"/>
                </a:rPr>
                <a:t>储罐</a:t>
              </a:r>
            </a:p>
          </p:txBody>
        </p:sp>
        <p:sp>
          <p:nvSpPr>
            <p:cNvPr id="107" name="矩形 106">
              <a:extLst>
                <a:ext uri="{FF2B5EF4-FFF2-40B4-BE49-F238E27FC236}">
                  <a16:creationId xmlns="" xmlns:a16="http://schemas.microsoft.com/office/drawing/2014/main" id="{5C3CDFB4-E7E6-46E6-BDA1-BF80FC1EFF17}"/>
                </a:ext>
              </a:extLst>
            </p:cNvPr>
            <p:cNvSpPr/>
            <p:nvPr/>
          </p:nvSpPr>
          <p:spPr>
            <a:xfrm>
              <a:off x="3766458" y="940526"/>
              <a:ext cx="540000" cy="235132"/>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mn-cs"/>
                </a:rPr>
                <a:t>桶</a:t>
              </a:r>
              <a:r>
                <a:rPr kumimoji="0" lang="en-US" altLang="zh-CN" sz="1200" b="1" i="0" u="none" strike="noStrike" kern="0" cap="none" spc="0" normalizeH="0" baseline="0" noProof="0" dirty="0">
                  <a:ln>
                    <a:noFill/>
                  </a:ln>
                  <a:solidFill>
                    <a:prstClr val="black"/>
                  </a:solidFill>
                  <a:effectLst/>
                  <a:uLnTx/>
                  <a:uFillTx/>
                  <a:latin typeface="+mn-ea"/>
                  <a:cs typeface="+mn-cs"/>
                </a:rPr>
                <a:t>/</a:t>
              </a:r>
              <a:r>
                <a:rPr kumimoji="0" lang="zh-CN" altLang="en-US" sz="1200" b="1" i="0" u="none" strike="noStrike" kern="0" cap="none" spc="0" normalizeH="0" baseline="0" noProof="0" dirty="0">
                  <a:ln>
                    <a:noFill/>
                  </a:ln>
                  <a:solidFill>
                    <a:prstClr val="black"/>
                  </a:solidFill>
                  <a:effectLst/>
                  <a:uLnTx/>
                  <a:uFillTx/>
                  <a:latin typeface="+mn-ea"/>
                  <a:cs typeface="+mn-cs"/>
                </a:rPr>
                <a:t>袋</a:t>
              </a:r>
            </a:p>
          </p:txBody>
        </p:sp>
        <p:sp>
          <p:nvSpPr>
            <p:cNvPr id="108" name="矩形 107">
              <a:extLst>
                <a:ext uri="{FF2B5EF4-FFF2-40B4-BE49-F238E27FC236}">
                  <a16:creationId xmlns="" xmlns:a16="http://schemas.microsoft.com/office/drawing/2014/main" id="{430B5B85-88D6-4E06-980C-DF40BC1F1FDA}"/>
                </a:ext>
              </a:extLst>
            </p:cNvPr>
            <p:cNvSpPr/>
            <p:nvPr/>
          </p:nvSpPr>
          <p:spPr>
            <a:xfrm>
              <a:off x="3030720" y="875212"/>
              <a:ext cx="1323704" cy="365760"/>
            </a:xfrm>
            <a:prstGeom prst="rect">
              <a:avLst/>
            </a:prstGeom>
            <a:no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1" i="0" u="none" strike="noStrike" kern="0" cap="none" spc="0" normalizeH="0" baseline="0" noProof="0">
                <a:ln>
                  <a:noFill/>
                </a:ln>
                <a:solidFill>
                  <a:prstClr val="white"/>
                </a:solidFill>
                <a:effectLst/>
                <a:uLnTx/>
                <a:uFillTx/>
                <a:latin typeface="+mn-ea"/>
                <a:cs typeface="+mn-cs"/>
              </a:endParaRPr>
            </a:p>
          </p:txBody>
        </p:sp>
        <p:cxnSp>
          <p:nvCxnSpPr>
            <p:cNvPr id="109" name="直接箭头连接符 108">
              <a:extLst>
                <a:ext uri="{FF2B5EF4-FFF2-40B4-BE49-F238E27FC236}">
                  <a16:creationId xmlns="" xmlns:a16="http://schemas.microsoft.com/office/drawing/2014/main" id="{D854BD99-B81B-4F3D-9E20-23E54F7FF3C0}"/>
                </a:ext>
              </a:extLst>
            </p:cNvPr>
            <p:cNvCxnSpPr/>
            <p:nvPr/>
          </p:nvCxnSpPr>
          <p:spPr>
            <a:xfrm>
              <a:off x="3709923" y="1240972"/>
              <a:ext cx="0" cy="252000"/>
            </a:xfrm>
            <a:prstGeom prst="straightConnector1">
              <a:avLst/>
            </a:prstGeom>
            <a:noFill/>
            <a:ln w="6350" cap="flat" cmpd="sng" algn="ctr">
              <a:solidFill>
                <a:sysClr val="windowText" lastClr="000000"/>
              </a:solidFill>
              <a:prstDash val="solid"/>
              <a:miter lim="800000"/>
              <a:tailEnd type="triangle"/>
            </a:ln>
            <a:effectLst/>
          </p:spPr>
        </p:cxnSp>
        <p:sp>
          <p:nvSpPr>
            <p:cNvPr id="110" name="文本框 109">
              <a:extLst>
                <a:ext uri="{FF2B5EF4-FFF2-40B4-BE49-F238E27FC236}">
                  <a16:creationId xmlns="" xmlns:a16="http://schemas.microsoft.com/office/drawing/2014/main" id="{465D6128-AF28-4AC1-9DB9-BF1C6516208E}"/>
                </a:ext>
              </a:extLst>
            </p:cNvPr>
            <p:cNvSpPr txBox="1"/>
            <p:nvPr/>
          </p:nvSpPr>
          <p:spPr>
            <a:xfrm>
              <a:off x="3061067" y="1567545"/>
              <a:ext cx="269966" cy="354396"/>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颜料</a:t>
              </a:r>
            </a:p>
          </p:txBody>
        </p:sp>
        <p:sp>
          <p:nvSpPr>
            <p:cNvPr id="111" name="文本框 110">
              <a:extLst>
                <a:ext uri="{FF2B5EF4-FFF2-40B4-BE49-F238E27FC236}">
                  <a16:creationId xmlns="" xmlns:a16="http://schemas.microsoft.com/office/drawing/2014/main" id="{61455904-D2D8-44DC-8536-AE8F8E695E61}"/>
                </a:ext>
              </a:extLst>
            </p:cNvPr>
            <p:cNvSpPr txBox="1"/>
            <p:nvPr/>
          </p:nvSpPr>
          <p:spPr>
            <a:xfrm>
              <a:off x="3396412" y="1567545"/>
              <a:ext cx="269966" cy="354396"/>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树脂</a:t>
              </a:r>
            </a:p>
          </p:txBody>
        </p:sp>
        <p:sp>
          <p:nvSpPr>
            <p:cNvPr id="112" name="文本框 111">
              <a:extLst>
                <a:ext uri="{FF2B5EF4-FFF2-40B4-BE49-F238E27FC236}">
                  <a16:creationId xmlns="" xmlns:a16="http://schemas.microsoft.com/office/drawing/2014/main" id="{7CED69F8-FBBF-4899-BC15-9C1F079F56B2}"/>
                </a:ext>
              </a:extLst>
            </p:cNvPr>
            <p:cNvSpPr txBox="1"/>
            <p:nvPr/>
          </p:nvSpPr>
          <p:spPr>
            <a:xfrm>
              <a:off x="3723048" y="1567545"/>
              <a:ext cx="269966" cy="354396"/>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溶剂</a:t>
              </a:r>
            </a:p>
          </p:txBody>
        </p:sp>
        <p:sp>
          <p:nvSpPr>
            <p:cNvPr id="113" name="文本框 112">
              <a:extLst>
                <a:ext uri="{FF2B5EF4-FFF2-40B4-BE49-F238E27FC236}">
                  <a16:creationId xmlns="" xmlns:a16="http://schemas.microsoft.com/office/drawing/2014/main" id="{7BC26008-CAAF-461B-B374-5C23E4844949}"/>
                </a:ext>
              </a:extLst>
            </p:cNvPr>
            <p:cNvSpPr txBox="1"/>
            <p:nvPr/>
          </p:nvSpPr>
          <p:spPr>
            <a:xfrm>
              <a:off x="4084520" y="1567545"/>
              <a:ext cx="269966" cy="354396"/>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助剂</a:t>
              </a:r>
            </a:p>
          </p:txBody>
        </p:sp>
        <p:sp>
          <p:nvSpPr>
            <p:cNvPr id="114" name="矩形 113">
              <a:extLst>
                <a:ext uri="{FF2B5EF4-FFF2-40B4-BE49-F238E27FC236}">
                  <a16:creationId xmlns="" xmlns:a16="http://schemas.microsoft.com/office/drawing/2014/main" id="{293594EC-9323-4E8D-B6AB-137CD60B849D}"/>
                </a:ext>
              </a:extLst>
            </p:cNvPr>
            <p:cNvSpPr/>
            <p:nvPr/>
          </p:nvSpPr>
          <p:spPr>
            <a:xfrm>
              <a:off x="3030720" y="1501683"/>
              <a:ext cx="1382932" cy="536124"/>
            </a:xfrm>
            <a:prstGeom prst="rect">
              <a:avLst/>
            </a:prstGeom>
            <a:no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200" b="1" i="0" u="none" strike="noStrike" kern="0" cap="none" spc="0" normalizeH="0" baseline="0" noProof="0">
                <a:ln>
                  <a:noFill/>
                </a:ln>
                <a:solidFill>
                  <a:prstClr val="white"/>
                </a:solidFill>
                <a:effectLst/>
                <a:uLnTx/>
                <a:uFillTx/>
                <a:latin typeface="+mn-ea"/>
                <a:cs typeface="+mn-cs"/>
              </a:endParaRPr>
            </a:p>
          </p:txBody>
        </p:sp>
        <p:cxnSp>
          <p:nvCxnSpPr>
            <p:cNvPr id="115" name="直接箭头连接符 114">
              <a:extLst>
                <a:ext uri="{FF2B5EF4-FFF2-40B4-BE49-F238E27FC236}">
                  <a16:creationId xmlns="" xmlns:a16="http://schemas.microsoft.com/office/drawing/2014/main" id="{C6BF5EB2-74E0-466B-867B-73C3FF84F7F9}"/>
                </a:ext>
              </a:extLst>
            </p:cNvPr>
            <p:cNvCxnSpPr/>
            <p:nvPr/>
          </p:nvCxnSpPr>
          <p:spPr>
            <a:xfrm>
              <a:off x="3709923" y="2037807"/>
              <a:ext cx="0" cy="252000"/>
            </a:xfrm>
            <a:prstGeom prst="straightConnector1">
              <a:avLst/>
            </a:prstGeom>
            <a:noFill/>
            <a:ln w="6350" cap="flat" cmpd="sng" algn="ctr">
              <a:solidFill>
                <a:sysClr val="windowText" lastClr="000000"/>
              </a:solidFill>
              <a:prstDash val="solid"/>
              <a:miter lim="800000"/>
              <a:tailEnd type="triangle"/>
            </a:ln>
            <a:effectLst/>
          </p:spPr>
        </p:cxnSp>
        <p:sp>
          <p:nvSpPr>
            <p:cNvPr id="116" name="矩形 115">
              <a:extLst>
                <a:ext uri="{FF2B5EF4-FFF2-40B4-BE49-F238E27FC236}">
                  <a16:creationId xmlns="" xmlns:a16="http://schemas.microsoft.com/office/drawing/2014/main" id="{8B1CC63C-78B7-4C56-9164-2375828EF993}"/>
                </a:ext>
              </a:extLst>
            </p:cNvPr>
            <p:cNvSpPr/>
            <p:nvPr/>
          </p:nvSpPr>
          <p:spPr>
            <a:xfrm>
              <a:off x="3100251" y="2311896"/>
              <a:ext cx="1230896" cy="409848"/>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N</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1 </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     </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混合</a:t>
              </a:r>
            </a:p>
          </p:txBody>
        </p:sp>
        <p:cxnSp>
          <p:nvCxnSpPr>
            <p:cNvPr id="117" name="直接箭头连接符 116">
              <a:extLst>
                <a:ext uri="{FF2B5EF4-FFF2-40B4-BE49-F238E27FC236}">
                  <a16:creationId xmlns="" xmlns:a16="http://schemas.microsoft.com/office/drawing/2014/main" id="{68DE48CD-70E2-47DA-A49E-A5E014C79CB9}"/>
                </a:ext>
              </a:extLst>
            </p:cNvPr>
            <p:cNvCxnSpPr>
              <a:cxnSpLocks/>
            </p:cNvCxnSpPr>
            <p:nvPr/>
          </p:nvCxnSpPr>
          <p:spPr>
            <a:xfrm flipV="1">
              <a:off x="4333658" y="2529028"/>
              <a:ext cx="432000" cy="0"/>
            </a:xfrm>
            <a:prstGeom prst="straightConnector1">
              <a:avLst/>
            </a:prstGeom>
            <a:noFill/>
            <a:ln w="6350" cap="flat" cmpd="sng" algn="ctr">
              <a:solidFill>
                <a:sysClr val="windowText" lastClr="000000"/>
              </a:solidFill>
              <a:prstDash val="solid"/>
              <a:miter lim="800000"/>
              <a:tailEnd type="triangle"/>
            </a:ln>
            <a:effectLst/>
          </p:spPr>
        </p:cxnSp>
        <p:sp>
          <p:nvSpPr>
            <p:cNvPr id="118" name="矩形 117">
              <a:extLst>
                <a:ext uri="{FF2B5EF4-FFF2-40B4-BE49-F238E27FC236}">
                  <a16:creationId xmlns="" xmlns:a16="http://schemas.microsoft.com/office/drawing/2014/main" id="{DDF59BEC-0D48-4360-ABDB-98AD519045B8}"/>
                </a:ext>
              </a:extLst>
            </p:cNvPr>
            <p:cNvSpPr/>
            <p:nvPr/>
          </p:nvSpPr>
          <p:spPr>
            <a:xfrm>
              <a:off x="4763330" y="2315942"/>
              <a:ext cx="730411" cy="409848"/>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N</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2     </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研磨</a:t>
              </a:r>
              <a:endPar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（连续）</a:t>
              </a:r>
            </a:p>
          </p:txBody>
        </p:sp>
        <p:cxnSp>
          <p:nvCxnSpPr>
            <p:cNvPr id="119" name="直接箭头连接符 118">
              <a:extLst>
                <a:ext uri="{FF2B5EF4-FFF2-40B4-BE49-F238E27FC236}">
                  <a16:creationId xmlns="" xmlns:a16="http://schemas.microsoft.com/office/drawing/2014/main" id="{C451CB59-2ADE-40CB-9256-7A3CD38CAD11}"/>
                </a:ext>
              </a:extLst>
            </p:cNvPr>
            <p:cNvCxnSpPr/>
            <p:nvPr/>
          </p:nvCxnSpPr>
          <p:spPr>
            <a:xfrm>
              <a:off x="5503821" y="2524408"/>
              <a:ext cx="288000" cy="0"/>
            </a:xfrm>
            <a:prstGeom prst="straightConnector1">
              <a:avLst/>
            </a:prstGeom>
            <a:noFill/>
            <a:ln w="6350" cap="flat" cmpd="sng" algn="ctr">
              <a:solidFill>
                <a:sysClr val="windowText" lastClr="000000"/>
              </a:solidFill>
              <a:prstDash val="solid"/>
              <a:miter lim="800000"/>
              <a:tailEnd type="triangle"/>
            </a:ln>
            <a:effectLst/>
          </p:spPr>
        </p:cxnSp>
        <p:sp>
          <p:nvSpPr>
            <p:cNvPr id="120" name="矩形 119">
              <a:extLst>
                <a:ext uri="{FF2B5EF4-FFF2-40B4-BE49-F238E27FC236}">
                  <a16:creationId xmlns="" xmlns:a16="http://schemas.microsoft.com/office/drawing/2014/main" id="{7F37D512-8DDB-424A-9F62-0F1AC38DB386}"/>
                </a:ext>
              </a:extLst>
            </p:cNvPr>
            <p:cNvSpPr/>
            <p:nvPr/>
          </p:nvSpPr>
          <p:spPr>
            <a:xfrm>
              <a:off x="5791821" y="2311896"/>
              <a:ext cx="900000" cy="409848"/>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N</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4</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     </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调配</a:t>
              </a:r>
            </a:p>
          </p:txBody>
        </p:sp>
        <p:cxnSp>
          <p:nvCxnSpPr>
            <p:cNvPr id="121" name="直接连接符 120">
              <a:extLst>
                <a:ext uri="{FF2B5EF4-FFF2-40B4-BE49-F238E27FC236}">
                  <a16:creationId xmlns="" xmlns:a16="http://schemas.microsoft.com/office/drawing/2014/main" id="{D4E63E4F-39BC-43C2-B69D-2D382D5F6476}"/>
                </a:ext>
              </a:extLst>
            </p:cNvPr>
            <p:cNvCxnSpPr>
              <a:cxnSpLocks/>
            </p:cNvCxnSpPr>
            <p:nvPr/>
          </p:nvCxnSpPr>
          <p:spPr>
            <a:xfrm flipH="1" flipV="1">
              <a:off x="5148516" y="1249622"/>
              <a:ext cx="1" cy="1044000"/>
            </a:xfrm>
            <a:prstGeom prst="line">
              <a:avLst/>
            </a:prstGeom>
            <a:noFill/>
            <a:ln w="6350" cap="flat" cmpd="sng" algn="ctr">
              <a:solidFill>
                <a:sysClr val="windowText" lastClr="000000"/>
              </a:solidFill>
              <a:prstDash val="dash"/>
              <a:miter lim="800000"/>
            </a:ln>
            <a:effectLst/>
          </p:spPr>
        </p:cxnSp>
        <p:cxnSp>
          <p:nvCxnSpPr>
            <p:cNvPr id="122" name="直接连接符 121">
              <a:extLst>
                <a:ext uri="{FF2B5EF4-FFF2-40B4-BE49-F238E27FC236}">
                  <a16:creationId xmlns="" xmlns:a16="http://schemas.microsoft.com/office/drawing/2014/main" id="{8012B45E-BABC-4604-91F8-B9EE84DF9884}"/>
                </a:ext>
              </a:extLst>
            </p:cNvPr>
            <p:cNvCxnSpPr/>
            <p:nvPr/>
          </p:nvCxnSpPr>
          <p:spPr>
            <a:xfrm>
              <a:off x="5158398" y="1240913"/>
              <a:ext cx="576000" cy="0"/>
            </a:xfrm>
            <a:prstGeom prst="line">
              <a:avLst/>
            </a:prstGeom>
            <a:noFill/>
            <a:ln w="6350" cap="flat" cmpd="sng" algn="ctr">
              <a:solidFill>
                <a:sysClr val="windowText" lastClr="000000"/>
              </a:solidFill>
              <a:prstDash val="dash"/>
              <a:miter lim="800000"/>
            </a:ln>
            <a:effectLst/>
          </p:spPr>
        </p:cxnSp>
        <p:cxnSp>
          <p:nvCxnSpPr>
            <p:cNvPr id="123" name="直接箭头连接符 122">
              <a:extLst>
                <a:ext uri="{FF2B5EF4-FFF2-40B4-BE49-F238E27FC236}">
                  <a16:creationId xmlns="" xmlns:a16="http://schemas.microsoft.com/office/drawing/2014/main" id="{08EC5477-D41A-40BC-A3F3-703C37AADC0D}"/>
                </a:ext>
              </a:extLst>
            </p:cNvPr>
            <p:cNvCxnSpPr/>
            <p:nvPr/>
          </p:nvCxnSpPr>
          <p:spPr>
            <a:xfrm>
              <a:off x="5734398" y="1248121"/>
              <a:ext cx="0" cy="180000"/>
            </a:xfrm>
            <a:prstGeom prst="straightConnector1">
              <a:avLst/>
            </a:prstGeom>
            <a:noFill/>
            <a:ln w="6350" cap="flat" cmpd="sng" algn="ctr">
              <a:solidFill>
                <a:sysClr val="windowText" lastClr="000000"/>
              </a:solidFill>
              <a:prstDash val="dash"/>
              <a:miter lim="800000"/>
              <a:tailEnd type="triangle"/>
            </a:ln>
            <a:effectLst/>
          </p:spPr>
        </p:cxnSp>
        <p:sp>
          <p:nvSpPr>
            <p:cNvPr id="124" name="矩形 123">
              <a:extLst>
                <a:ext uri="{FF2B5EF4-FFF2-40B4-BE49-F238E27FC236}">
                  <a16:creationId xmlns="" xmlns:a16="http://schemas.microsoft.com/office/drawing/2014/main" id="{B231F7ED-AD07-4DB7-8BAE-22ECACD9CD14}"/>
                </a:ext>
              </a:extLst>
            </p:cNvPr>
            <p:cNvSpPr/>
            <p:nvPr/>
          </p:nvSpPr>
          <p:spPr>
            <a:xfrm>
              <a:off x="5493740" y="1433130"/>
              <a:ext cx="1084294" cy="235132"/>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N</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3      </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研磨（批式）</a:t>
              </a:r>
            </a:p>
          </p:txBody>
        </p:sp>
        <p:sp>
          <p:nvSpPr>
            <p:cNvPr id="125" name="文本框 124">
              <a:extLst>
                <a:ext uri="{FF2B5EF4-FFF2-40B4-BE49-F238E27FC236}">
                  <a16:creationId xmlns="" xmlns:a16="http://schemas.microsoft.com/office/drawing/2014/main" id="{2C82DF5D-22FB-4262-99B0-0E6D92205246}"/>
                </a:ext>
              </a:extLst>
            </p:cNvPr>
            <p:cNvSpPr txBox="1"/>
            <p:nvPr/>
          </p:nvSpPr>
          <p:spPr>
            <a:xfrm>
              <a:off x="5493741" y="775280"/>
              <a:ext cx="879375" cy="354396"/>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rPr>
                <a:t>颜料、树脂、溶剂、助剂</a:t>
              </a:r>
            </a:p>
          </p:txBody>
        </p:sp>
        <p:cxnSp>
          <p:nvCxnSpPr>
            <p:cNvPr id="126" name="直接箭头连接符 125">
              <a:extLst>
                <a:ext uri="{FF2B5EF4-FFF2-40B4-BE49-F238E27FC236}">
                  <a16:creationId xmlns="" xmlns:a16="http://schemas.microsoft.com/office/drawing/2014/main" id="{77A9A028-AB32-47AF-8018-9F615F0B03EF}"/>
                </a:ext>
              </a:extLst>
            </p:cNvPr>
            <p:cNvCxnSpPr/>
            <p:nvPr/>
          </p:nvCxnSpPr>
          <p:spPr>
            <a:xfrm>
              <a:off x="5911744" y="1184099"/>
              <a:ext cx="0" cy="252000"/>
            </a:xfrm>
            <a:prstGeom prst="straightConnector1">
              <a:avLst/>
            </a:prstGeom>
            <a:noFill/>
            <a:ln w="6350" cap="flat" cmpd="sng" algn="ctr">
              <a:solidFill>
                <a:sysClr val="windowText" lastClr="000000"/>
              </a:solidFill>
              <a:prstDash val="solid"/>
              <a:miter lim="800000"/>
              <a:tailEnd type="triangle"/>
            </a:ln>
            <a:effectLst/>
          </p:spPr>
        </p:cxnSp>
        <p:cxnSp>
          <p:nvCxnSpPr>
            <p:cNvPr id="127" name="直接箭头连接符 126">
              <a:extLst>
                <a:ext uri="{FF2B5EF4-FFF2-40B4-BE49-F238E27FC236}">
                  <a16:creationId xmlns="" xmlns:a16="http://schemas.microsoft.com/office/drawing/2014/main" id="{216F3378-D2AF-420E-A6CF-E0BEA5F024E7}"/>
                </a:ext>
              </a:extLst>
            </p:cNvPr>
            <p:cNvCxnSpPr/>
            <p:nvPr/>
          </p:nvCxnSpPr>
          <p:spPr>
            <a:xfrm>
              <a:off x="5892946" y="1668262"/>
              <a:ext cx="0" cy="648000"/>
            </a:xfrm>
            <a:prstGeom prst="straightConnector1">
              <a:avLst/>
            </a:prstGeom>
            <a:noFill/>
            <a:ln w="6350" cap="flat" cmpd="sng" algn="ctr">
              <a:solidFill>
                <a:sysClr val="windowText" lastClr="000000"/>
              </a:solidFill>
              <a:prstDash val="solid"/>
              <a:miter lim="800000"/>
              <a:tailEnd type="triangle"/>
            </a:ln>
            <a:effectLst/>
          </p:spPr>
        </p:cxnSp>
        <p:sp>
          <p:nvSpPr>
            <p:cNvPr id="128" name="文本框 127">
              <a:extLst>
                <a:ext uri="{FF2B5EF4-FFF2-40B4-BE49-F238E27FC236}">
                  <a16:creationId xmlns="" xmlns:a16="http://schemas.microsoft.com/office/drawing/2014/main" id="{4F4DEE29-A938-410B-AA2C-336D81FB20EC}"/>
                </a:ext>
              </a:extLst>
            </p:cNvPr>
            <p:cNvSpPr txBox="1"/>
            <p:nvPr/>
          </p:nvSpPr>
          <p:spPr>
            <a:xfrm>
              <a:off x="5936491" y="1767541"/>
              <a:ext cx="828000" cy="354396"/>
            </a:xfrm>
            <a:prstGeom prst="rect">
              <a:avLst/>
            </a:prstGeom>
            <a:noFill/>
            <a:ln>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rPr>
                <a:t>树脂、稀释剂、溶剂</a:t>
              </a:r>
            </a:p>
          </p:txBody>
        </p:sp>
        <p:cxnSp>
          <p:nvCxnSpPr>
            <p:cNvPr id="129" name="直接箭头连接符 128">
              <a:extLst>
                <a:ext uri="{FF2B5EF4-FFF2-40B4-BE49-F238E27FC236}">
                  <a16:creationId xmlns="" xmlns:a16="http://schemas.microsoft.com/office/drawing/2014/main" id="{F1FFE718-458A-41A0-9D50-377FFD36870C}"/>
                </a:ext>
              </a:extLst>
            </p:cNvPr>
            <p:cNvCxnSpPr/>
            <p:nvPr/>
          </p:nvCxnSpPr>
          <p:spPr>
            <a:xfrm>
              <a:off x="6342548" y="2167837"/>
              <a:ext cx="0" cy="144000"/>
            </a:xfrm>
            <a:prstGeom prst="straightConnector1">
              <a:avLst/>
            </a:prstGeom>
            <a:noFill/>
            <a:ln w="6350" cap="flat" cmpd="sng" algn="ctr">
              <a:solidFill>
                <a:sysClr val="windowText" lastClr="000000"/>
              </a:solidFill>
              <a:prstDash val="solid"/>
              <a:miter lim="800000"/>
              <a:tailEnd type="triangle"/>
            </a:ln>
            <a:effectLst/>
          </p:spPr>
        </p:cxnSp>
        <p:sp>
          <p:nvSpPr>
            <p:cNvPr id="130" name="矩形 129">
              <a:extLst>
                <a:ext uri="{FF2B5EF4-FFF2-40B4-BE49-F238E27FC236}">
                  <a16:creationId xmlns="" xmlns:a16="http://schemas.microsoft.com/office/drawing/2014/main" id="{B404C952-23AD-440C-AC10-03FF4A8CE1B3}"/>
                </a:ext>
              </a:extLst>
            </p:cNvPr>
            <p:cNvSpPr/>
            <p:nvPr/>
          </p:nvSpPr>
          <p:spPr>
            <a:xfrm>
              <a:off x="6916523" y="2318593"/>
              <a:ext cx="437098" cy="409848"/>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过滤</a:t>
              </a:r>
            </a:p>
          </p:txBody>
        </p:sp>
        <p:cxnSp>
          <p:nvCxnSpPr>
            <p:cNvPr id="131" name="直接箭头连接符 130">
              <a:extLst>
                <a:ext uri="{FF2B5EF4-FFF2-40B4-BE49-F238E27FC236}">
                  <a16:creationId xmlns="" xmlns:a16="http://schemas.microsoft.com/office/drawing/2014/main" id="{6C342C99-6E49-48F5-8AAF-D92F870D0D98}"/>
                </a:ext>
              </a:extLst>
            </p:cNvPr>
            <p:cNvCxnSpPr/>
            <p:nvPr/>
          </p:nvCxnSpPr>
          <p:spPr>
            <a:xfrm>
              <a:off x="6700522" y="2523517"/>
              <a:ext cx="216000" cy="0"/>
            </a:xfrm>
            <a:prstGeom prst="straightConnector1">
              <a:avLst/>
            </a:prstGeom>
            <a:noFill/>
            <a:ln w="6350" cap="flat" cmpd="sng" algn="ctr">
              <a:solidFill>
                <a:sysClr val="windowText" lastClr="000000"/>
              </a:solidFill>
              <a:prstDash val="solid"/>
              <a:miter lim="800000"/>
              <a:tailEnd type="triangle"/>
            </a:ln>
            <a:effectLst/>
          </p:spPr>
        </p:cxnSp>
        <p:sp>
          <p:nvSpPr>
            <p:cNvPr id="132" name="矩形 131">
              <a:extLst>
                <a:ext uri="{FF2B5EF4-FFF2-40B4-BE49-F238E27FC236}">
                  <a16:creationId xmlns="" xmlns:a16="http://schemas.microsoft.com/office/drawing/2014/main" id="{C5FEFBDA-36DC-4E6E-9B25-F2627EA91FB3}"/>
                </a:ext>
              </a:extLst>
            </p:cNvPr>
            <p:cNvSpPr/>
            <p:nvPr/>
          </p:nvSpPr>
          <p:spPr>
            <a:xfrm>
              <a:off x="7568798" y="2318593"/>
              <a:ext cx="452355" cy="409848"/>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储存</a:t>
              </a:r>
            </a:p>
          </p:txBody>
        </p:sp>
        <p:sp>
          <p:nvSpPr>
            <p:cNvPr id="133" name="矩形 132">
              <a:extLst>
                <a:ext uri="{FF2B5EF4-FFF2-40B4-BE49-F238E27FC236}">
                  <a16:creationId xmlns="" xmlns:a16="http://schemas.microsoft.com/office/drawing/2014/main" id="{0E6714A9-E0E8-4C23-9BD0-E23CA8A2E07F}"/>
                </a:ext>
              </a:extLst>
            </p:cNvPr>
            <p:cNvSpPr/>
            <p:nvPr/>
          </p:nvSpPr>
          <p:spPr>
            <a:xfrm>
              <a:off x="8245168" y="2318593"/>
              <a:ext cx="452354" cy="409848"/>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包装</a:t>
              </a:r>
            </a:p>
          </p:txBody>
        </p:sp>
        <p:cxnSp>
          <p:nvCxnSpPr>
            <p:cNvPr id="134" name="直接箭头连接符 133">
              <a:extLst>
                <a:ext uri="{FF2B5EF4-FFF2-40B4-BE49-F238E27FC236}">
                  <a16:creationId xmlns="" xmlns:a16="http://schemas.microsoft.com/office/drawing/2014/main" id="{6BC37633-E1B6-4DFE-8225-A05D2AF0EC50}"/>
                </a:ext>
              </a:extLst>
            </p:cNvPr>
            <p:cNvCxnSpPr/>
            <p:nvPr/>
          </p:nvCxnSpPr>
          <p:spPr>
            <a:xfrm>
              <a:off x="8033586" y="2523517"/>
              <a:ext cx="216000" cy="0"/>
            </a:xfrm>
            <a:prstGeom prst="straightConnector1">
              <a:avLst/>
            </a:prstGeom>
            <a:noFill/>
            <a:ln w="6350" cap="flat" cmpd="sng" algn="ctr">
              <a:solidFill>
                <a:sysClr val="windowText" lastClr="000000"/>
              </a:solidFill>
              <a:prstDash val="solid"/>
              <a:miter lim="800000"/>
              <a:tailEnd type="triangle"/>
            </a:ln>
            <a:effectLst/>
          </p:spPr>
        </p:cxnSp>
        <p:cxnSp>
          <p:nvCxnSpPr>
            <p:cNvPr id="135" name="直接箭头连接符 134">
              <a:extLst>
                <a:ext uri="{FF2B5EF4-FFF2-40B4-BE49-F238E27FC236}">
                  <a16:creationId xmlns="" xmlns:a16="http://schemas.microsoft.com/office/drawing/2014/main" id="{8D1566DF-FEA0-4E93-9F91-4E504A34B3C1}"/>
                </a:ext>
              </a:extLst>
            </p:cNvPr>
            <p:cNvCxnSpPr/>
            <p:nvPr/>
          </p:nvCxnSpPr>
          <p:spPr>
            <a:xfrm>
              <a:off x="7357217" y="2522626"/>
              <a:ext cx="216000" cy="0"/>
            </a:xfrm>
            <a:prstGeom prst="straightConnector1">
              <a:avLst/>
            </a:prstGeom>
            <a:noFill/>
            <a:ln w="6350" cap="flat" cmpd="sng" algn="ctr">
              <a:solidFill>
                <a:sysClr val="windowText" lastClr="000000"/>
              </a:solidFill>
              <a:prstDash val="solid"/>
              <a:miter lim="800000"/>
              <a:tailEnd type="triangle"/>
            </a:ln>
            <a:effectLst/>
          </p:spPr>
        </p:cxnSp>
        <p:cxnSp>
          <p:nvCxnSpPr>
            <p:cNvPr id="136" name="直接连接符 135">
              <a:extLst>
                <a:ext uri="{FF2B5EF4-FFF2-40B4-BE49-F238E27FC236}">
                  <a16:creationId xmlns="" xmlns:a16="http://schemas.microsoft.com/office/drawing/2014/main" id="{96337EEE-E0CE-4BCF-BD45-A1ADCAAF0DDC}"/>
                </a:ext>
              </a:extLst>
            </p:cNvPr>
            <p:cNvCxnSpPr/>
            <p:nvPr/>
          </p:nvCxnSpPr>
          <p:spPr>
            <a:xfrm>
              <a:off x="4331147" y="2419350"/>
              <a:ext cx="216000" cy="0"/>
            </a:xfrm>
            <a:prstGeom prst="line">
              <a:avLst/>
            </a:prstGeom>
            <a:noFill/>
            <a:ln w="15875" cap="flat" cmpd="sng" algn="ctr">
              <a:solidFill>
                <a:srgbClr val="FF0000"/>
              </a:solidFill>
              <a:prstDash val="solid"/>
              <a:miter lim="800000"/>
            </a:ln>
            <a:effectLst/>
          </p:spPr>
        </p:cxnSp>
        <p:cxnSp>
          <p:nvCxnSpPr>
            <p:cNvPr id="137" name="直接连接符 136">
              <a:extLst>
                <a:ext uri="{FF2B5EF4-FFF2-40B4-BE49-F238E27FC236}">
                  <a16:creationId xmlns="" xmlns:a16="http://schemas.microsoft.com/office/drawing/2014/main" id="{19A71ADC-1B5C-4755-A809-A37AC59D9158}"/>
                </a:ext>
              </a:extLst>
            </p:cNvPr>
            <p:cNvCxnSpPr/>
            <p:nvPr/>
          </p:nvCxnSpPr>
          <p:spPr>
            <a:xfrm flipV="1">
              <a:off x="4547147" y="590550"/>
              <a:ext cx="0" cy="1828800"/>
            </a:xfrm>
            <a:prstGeom prst="line">
              <a:avLst/>
            </a:prstGeom>
            <a:noFill/>
            <a:ln w="15875" cap="flat" cmpd="sng" algn="ctr">
              <a:solidFill>
                <a:srgbClr val="FF0000"/>
              </a:solidFill>
              <a:prstDash val="solid"/>
              <a:miter lim="800000"/>
              <a:tailEnd type="triangle"/>
            </a:ln>
            <a:effectLst/>
          </p:spPr>
        </p:cxnSp>
        <p:cxnSp>
          <p:nvCxnSpPr>
            <p:cNvPr id="138" name="直接连接符 137">
              <a:extLst>
                <a:ext uri="{FF2B5EF4-FFF2-40B4-BE49-F238E27FC236}">
                  <a16:creationId xmlns="" xmlns:a16="http://schemas.microsoft.com/office/drawing/2014/main" id="{A78B09FD-4FEB-4804-8D7B-303B4245D250}"/>
                </a:ext>
              </a:extLst>
            </p:cNvPr>
            <p:cNvCxnSpPr>
              <a:cxnSpLocks/>
            </p:cNvCxnSpPr>
            <p:nvPr/>
          </p:nvCxnSpPr>
          <p:spPr>
            <a:xfrm flipV="1">
              <a:off x="4937672" y="581025"/>
              <a:ext cx="0" cy="1736550"/>
            </a:xfrm>
            <a:prstGeom prst="line">
              <a:avLst/>
            </a:prstGeom>
            <a:noFill/>
            <a:ln w="15875" cap="flat" cmpd="sng" algn="ctr">
              <a:solidFill>
                <a:srgbClr val="FF0000"/>
              </a:solidFill>
              <a:prstDash val="solid"/>
              <a:miter lim="800000"/>
              <a:tailEnd type="triangle"/>
            </a:ln>
            <a:effectLst/>
          </p:spPr>
        </p:cxnSp>
        <p:cxnSp>
          <p:nvCxnSpPr>
            <p:cNvPr id="139" name="直接连接符 138">
              <a:extLst>
                <a:ext uri="{FF2B5EF4-FFF2-40B4-BE49-F238E27FC236}">
                  <a16:creationId xmlns="" xmlns:a16="http://schemas.microsoft.com/office/drawing/2014/main" id="{6F1A4ED6-E8C6-487F-8CF1-217D13DF09EB}"/>
                </a:ext>
              </a:extLst>
            </p:cNvPr>
            <p:cNvCxnSpPr/>
            <p:nvPr/>
          </p:nvCxnSpPr>
          <p:spPr>
            <a:xfrm>
              <a:off x="6710047" y="2419350"/>
              <a:ext cx="144000" cy="0"/>
            </a:xfrm>
            <a:prstGeom prst="line">
              <a:avLst/>
            </a:prstGeom>
            <a:noFill/>
            <a:ln w="15875" cap="flat" cmpd="sng" algn="ctr">
              <a:solidFill>
                <a:srgbClr val="FF0000"/>
              </a:solidFill>
              <a:prstDash val="solid"/>
              <a:miter lim="800000"/>
            </a:ln>
            <a:effectLst/>
          </p:spPr>
        </p:cxnSp>
        <p:cxnSp>
          <p:nvCxnSpPr>
            <p:cNvPr id="140" name="直接连接符 139">
              <a:extLst>
                <a:ext uri="{FF2B5EF4-FFF2-40B4-BE49-F238E27FC236}">
                  <a16:creationId xmlns="" xmlns:a16="http://schemas.microsoft.com/office/drawing/2014/main" id="{1B026328-8F30-43ED-A686-37F98F843F02}"/>
                </a:ext>
              </a:extLst>
            </p:cNvPr>
            <p:cNvCxnSpPr/>
            <p:nvPr/>
          </p:nvCxnSpPr>
          <p:spPr>
            <a:xfrm flipV="1">
              <a:off x="6834519" y="590550"/>
              <a:ext cx="0" cy="1828800"/>
            </a:xfrm>
            <a:prstGeom prst="line">
              <a:avLst/>
            </a:prstGeom>
            <a:noFill/>
            <a:ln w="15875" cap="flat" cmpd="sng" algn="ctr">
              <a:solidFill>
                <a:srgbClr val="FF0000"/>
              </a:solidFill>
              <a:prstDash val="solid"/>
              <a:miter lim="800000"/>
              <a:tailEnd type="triangle"/>
            </a:ln>
            <a:effectLst/>
          </p:spPr>
        </p:cxnSp>
        <p:cxnSp>
          <p:nvCxnSpPr>
            <p:cNvPr id="141" name="连接符: 肘形 132">
              <a:extLst>
                <a:ext uri="{FF2B5EF4-FFF2-40B4-BE49-F238E27FC236}">
                  <a16:creationId xmlns="" xmlns:a16="http://schemas.microsoft.com/office/drawing/2014/main" id="{419D782D-D9A9-4FDA-8EB2-F417FF46D60A}"/>
                </a:ext>
              </a:extLst>
            </p:cNvPr>
            <p:cNvCxnSpPr>
              <a:cxnSpLocks/>
              <a:stCxn id="133" idx="0"/>
            </p:cNvCxnSpPr>
            <p:nvPr/>
          </p:nvCxnSpPr>
          <p:spPr>
            <a:xfrm rot="16200000" flipV="1">
              <a:off x="7107699" y="954947"/>
              <a:ext cx="1590474" cy="1136818"/>
            </a:xfrm>
            <a:prstGeom prst="bentConnector3">
              <a:avLst>
                <a:gd name="adj1" fmla="val 50000"/>
              </a:avLst>
            </a:prstGeom>
            <a:noFill/>
            <a:ln w="15875" cap="flat" cmpd="sng" algn="ctr">
              <a:solidFill>
                <a:srgbClr val="FF0000"/>
              </a:solidFill>
              <a:prstDash val="solid"/>
              <a:miter lim="800000"/>
              <a:tailEnd type="triangle"/>
            </a:ln>
            <a:effectLst/>
          </p:spPr>
        </p:cxnSp>
        <p:cxnSp>
          <p:nvCxnSpPr>
            <p:cNvPr id="142" name="连接符: 肘形 133">
              <a:extLst>
                <a:ext uri="{FF2B5EF4-FFF2-40B4-BE49-F238E27FC236}">
                  <a16:creationId xmlns="" xmlns:a16="http://schemas.microsoft.com/office/drawing/2014/main" id="{1C5B269A-3F5C-4375-BAB4-80BDFF649827}"/>
                </a:ext>
              </a:extLst>
            </p:cNvPr>
            <p:cNvCxnSpPr>
              <a:stCxn id="108" idx="0"/>
            </p:cNvCxnSpPr>
            <p:nvPr/>
          </p:nvCxnSpPr>
          <p:spPr>
            <a:xfrm rot="5400000" flipH="1" flipV="1">
              <a:off x="5285355" y="-1011757"/>
              <a:ext cx="294187" cy="3479753"/>
            </a:xfrm>
            <a:prstGeom prst="bentConnector2">
              <a:avLst/>
            </a:prstGeom>
            <a:noFill/>
            <a:ln w="15875" cap="flat" cmpd="sng" algn="ctr">
              <a:solidFill>
                <a:srgbClr val="FF0000"/>
              </a:solidFill>
              <a:prstDash val="solid"/>
              <a:miter lim="800000"/>
              <a:tailEnd type="triangle"/>
            </a:ln>
            <a:effectLst/>
          </p:spPr>
        </p:cxnSp>
        <p:sp>
          <p:nvSpPr>
            <p:cNvPr id="143" name="矩形 142">
              <a:extLst>
                <a:ext uri="{FF2B5EF4-FFF2-40B4-BE49-F238E27FC236}">
                  <a16:creationId xmlns="" xmlns:a16="http://schemas.microsoft.com/office/drawing/2014/main" id="{FB1C5391-67E6-418A-AAAB-09F5EAF69ECD}"/>
                </a:ext>
              </a:extLst>
            </p:cNvPr>
            <p:cNvSpPr/>
            <p:nvPr/>
          </p:nvSpPr>
          <p:spPr>
            <a:xfrm>
              <a:off x="7172325" y="433932"/>
              <a:ext cx="1061437" cy="294187"/>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废气净化系统</a:t>
              </a:r>
            </a:p>
          </p:txBody>
        </p:sp>
        <p:sp>
          <p:nvSpPr>
            <p:cNvPr id="144" name="矩形 143">
              <a:extLst>
                <a:ext uri="{FF2B5EF4-FFF2-40B4-BE49-F238E27FC236}">
                  <a16:creationId xmlns="" xmlns:a16="http://schemas.microsoft.com/office/drawing/2014/main" id="{A6C1EA61-9417-416F-80CF-5313EA63FB9A}"/>
                </a:ext>
              </a:extLst>
            </p:cNvPr>
            <p:cNvSpPr/>
            <p:nvPr/>
          </p:nvSpPr>
          <p:spPr>
            <a:xfrm>
              <a:off x="8464783" y="433931"/>
              <a:ext cx="571689" cy="294187"/>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排放</a:t>
              </a:r>
            </a:p>
          </p:txBody>
        </p:sp>
        <p:cxnSp>
          <p:nvCxnSpPr>
            <p:cNvPr id="145" name="直接箭头连接符 144">
              <a:extLst>
                <a:ext uri="{FF2B5EF4-FFF2-40B4-BE49-F238E27FC236}">
                  <a16:creationId xmlns="" xmlns:a16="http://schemas.microsoft.com/office/drawing/2014/main" id="{A26F35F0-B2F2-45CB-BD07-9D609180C903}"/>
                </a:ext>
              </a:extLst>
            </p:cNvPr>
            <p:cNvCxnSpPr/>
            <p:nvPr/>
          </p:nvCxnSpPr>
          <p:spPr>
            <a:xfrm>
              <a:off x="8233762" y="570892"/>
              <a:ext cx="216000" cy="0"/>
            </a:xfrm>
            <a:prstGeom prst="straightConnector1">
              <a:avLst/>
            </a:prstGeom>
            <a:noFill/>
            <a:ln w="6350" cap="flat" cmpd="sng" algn="ctr">
              <a:solidFill>
                <a:sysClr val="windowText" lastClr="000000"/>
              </a:solidFill>
              <a:prstDash val="solid"/>
              <a:miter lim="800000"/>
              <a:tailEnd type="triangle"/>
            </a:ln>
            <a:effectLst/>
          </p:spPr>
        </p:cxnSp>
        <p:cxnSp>
          <p:nvCxnSpPr>
            <p:cNvPr id="146" name="直接箭头连接符 145">
              <a:extLst>
                <a:ext uri="{FF2B5EF4-FFF2-40B4-BE49-F238E27FC236}">
                  <a16:creationId xmlns="" xmlns:a16="http://schemas.microsoft.com/office/drawing/2014/main" id="{D7011C91-580E-419B-AF0A-6ED8F63468AA}"/>
                </a:ext>
              </a:extLst>
            </p:cNvPr>
            <p:cNvCxnSpPr/>
            <p:nvPr/>
          </p:nvCxnSpPr>
          <p:spPr>
            <a:xfrm>
              <a:off x="7899655" y="728118"/>
              <a:ext cx="0" cy="252000"/>
            </a:xfrm>
            <a:prstGeom prst="straightConnector1">
              <a:avLst/>
            </a:prstGeom>
            <a:noFill/>
            <a:ln w="6350" cap="flat" cmpd="sng" algn="ctr">
              <a:solidFill>
                <a:sysClr val="windowText" lastClr="000000"/>
              </a:solidFill>
              <a:prstDash val="solid"/>
              <a:miter lim="800000"/>
              <a:tailEnd type="triangle"/>
            </a:ln>
            <a:effectLst/>
          </p:spPr>
        </p:cxnSp>
        <p:sp>
          <p:nvSpPr>
            <p:cNvPr id="147" name="矩形 146">
              <a:extLst>
                <a:ext uri="{FF2B5EF4-FFF2-40B4-BE49-F238E27FC236}">
                  <a16:creationId xmlns="" xmlns:a16="http://schemas.microsoft.com/office/drawing/2014/main" id="{C614CEC6-BDFD-47D4-8AE7-B6F9427F8566}"/>
                </a:ext>
              </a:extLst>
            </p:cNvPr>
            <p:cNvSpPr/>
            <p:nvPr/>
          </p:nvSpPr>
          <p:spPr>
            <a:xfrm>
              <a:off x="7549748" y="975335"/>
              <a:ext cx="701164" cy="294187"/>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粉尘回收</a:t>
              </a:r>
            </a:p>
          </p:txBody>
        </p:sp>
        <p:sp>
          <p:nvSpPr>
            <p:cNvPr id="148" name="文本框 147">
              <a:extLst>
                <a:ext uri="{FF2B5EF4-FFF2-40B4-BE49-F238E27FC236}">
                  <a16:creationId xmlns="" xmlns:a16="http://schemas.microsoft.com/office/drawing/2014/main" id="{A568F0ED-40E9-40F7-9829-175E1EF4EF89}"/>
                </a:ext>
              </a:extLst>
            </p:cNvPr>
            <p:cNvSpPr txBox="1"/>
            <p:nvPr/>
          </p:nvSpPr>
          <p:spPr>
            <a:xfrm>
              <a:off x="4898406" y="943122"/>
              <a:ext cx="370999" cy="2126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0000"/>
                  </a:solidFill>
                  <a:effectLst/>
                  <a:uLnTx/>
                  <a:uFillTx/>
                  <a:latin typeface="+mn-ea"/>
                  <a:cs typeface="Times New Roman" panose="02020603050405020304" pitchFamily="18" charset="0"/>
                </a:rPr>
                <a:t>G</a:t>
              </a:r>
              <a:r>
                <a:rPr kumimoji="0" lang="en-US" altLang="zh-CN" sz="1200" b="1" i="0" u="none" strike="noStrike" kern="0" cap="none" spc="0" normalizeH="0" baseline="-25000" noProof="0" dirty="0">
                  <a:ln>
                    <a:noFill/>
                  </a:ln>
                  <a:solidFill>
                    <a:srgbClr val="FF0000"/>
                  </a:solidFill>
                  <a:effectLst/>
                  <a:uLnTx/>
                  <a:uFillTx/>
                  <a:latin typeface="+mn-ea"/>
                  <a:cs typeface="Times New Roman" panose="02020603050405020304" pitchFamily="18" charset="0"/>
                </a:rPr>
                <a:t>2</a:t>
              </a:r>
              <a:endParaRPr kumimoji="0" lang="zh-CN" altLang="en-US" sz="1200" b="1" i="0" u="none" strike="noStrike" kern="0" cap="none" spc="0" normalizeH="0" baseline="0" noProof="0" dirty="0">
                <a:ln>
                  <a:noFill/>
                </a:ln>
                <a:solidFill>
                  <a:srgbClr val="FF0000"/>
                </a:solidFill>
                <a:effectLst/>
                <a:uLnTx/>
                <a:uFillTx/>
                <a:latin typeface="+mn-ea"/>
                <a:cs typeface="Times New Roman" panose="02020603050405020304" pitchFamily="18" charset="0"/>
              </a:endParaRPr>
            </a:p>
          </p:txBody>
        </p:sp>
        <p:sp>
          <p:nvSpPr>
            <p:cNvPr id="149" name="文本框 148">
              <a:extLst>
                <a:ext uri="{FF2B5EF4-FFF2-40B4-BE49-F238E27FC236}">
                  <a16:creationId xmlns="" xmlns:a16="http://schemas.microsoft.com/office/drawing/2014/main" id="{BE6B863B-7494-45E2-B72F-A99503F44CA4}"/>
                </a:ext>
              </a:extLst>
            </p:cNvPr>
            <p:cNvSpPr txBox="1"/>
            <p:nvPr/>
          </p:nvSpPr>
          <p:spPr>
            <a:xfrm>
              <a:off x="4495324" y="1522893"/>
              <a:ext cx="370999" cy="2126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0000"/>
                  </a:solidFill>
                  <a:effectLst/>
                  <a:uLnTx/>
                  <a:uFillTx/>
                  <a:latin typeface="+mn-ea"/>
                  <a:cs typeface="Times New Roman" panose="02020603050405020304" pitchFamily="18" charset="0"/>
                </a:rPr>
                <a:t>G</a:t>
              </a:r>
              <a:r>
                <a:rPr kumimoji="0" lang="en-US" altLang="zh-CN" sz="1200" b="1" i="0" u="none" strike="noStrike" kern="0" cap="none" spc="0" normalizeH="0" baseline="-25000" noProof="0" dirty="0">
                  <a:ln>
                    <a:noFill/>
                  </a:ln>
                  <a:solidFill>
                    <a:srgbClr val="FF0000"/>
                  </a:solidFill>
                  <a:effectLst/>
                  <a:uLnTx/>
                  <a:uFillTx/>
                  <a:latin typeface="+mn-ea"/>
                  <a:cs typeface="Times New Roman" panose="02020603050405020304" pitchFamily="18" charset="0"/>
                </a:rPr>
                <a:t>1</a:t>
              </a:r>
              <a:endParaRPr kumimoji="0" lang="zh-CN" altLang="en-US" sz="1200" b="1" i="0" u="none" strike="noStrike" kern="0" cap="none" spc="0" normalizeH="0" baseline="0" noProof="0" dirty="0">
                <a:ln>
                  <a:noFill/>
                </a:ln>
                <a:solidFill>
                  <a:srgbClr val="FF0000"/>
                </a:solidFill>
                <a:effectLst/>
                <a:uLnTx/>
                <a:uFillTx/>
                <a:latin typeface="+mn-ea"/>
                <a:cs typeface="Times New Roman" panose="02020603050405020304" pitchFamily="18" charset="0"/>
              </a:endParaRPr>
            </a:p>
          </p:txBody>
        </p:sp>
        <p:cxnSp>
          <p:nvCxnSpPr>
            <p:cNvPr id="150" name="直接连接符 149">
              <a:extLst>
                <a:ext uri="{FF2B5EF4-FFF2-40B4-BE49-F238E27FC236}">
                  <a16:creationId xmlns="" xmlns:a16="http://schemas.microsoft.com/office/drawing/2014/main" id="{C56C2C5D-EAE3-4BFD-82E3-988AF24BE5E6}"/>
                </a:ext>
              </a:extLst>
            </p:cNvPr>
            <p:cNvCxnSpPr>
              <a:cxnSpLocks/>
            </p:cNvCxnSpPr>
            <p:nvPr/>
          </p:nvCxnSpPr>
          <p:spPr>
            <a:xfrm flipV="1">
              <a:off x="6457103" y="581025"/>
              <a:ext cx="0" cy="846000"/>
            </a:xfrm>
            <a:prstGeom prst="line">
              <a:avLst/>
            </a:prstGeom>
            <a:noFill/>
            <a:ln w="15875" cap="flat" cmpd="sng" algn="ctr">
              <a:solidFill>
                <a:srgbClr val="FF0000"/>
              </a:solidFill>
              <a:prstDash val="solid"/>
              <a:miter lim="800000"/>
              <a:tailEnd type="triangle"/>
            </a:ln>
            <a:effectLst/>
          </p:spPr>
        </p:cxnSp>
        <p:sp>
          <p:nvSpPr>
            <p:cNvPr id="151" name="文本框 150">
              <a:extLst>
                <a:ext uri="{FF2B5EF4-FFF2-40B4-BE49-F238E27FC236}">
                  <a16:creationId xmlns="" xmlns:a16="http://schemas.microsoft.com/office/drawing/2014/main" id="{6F5CA954-FCD6-41DA-8C23-E102C632C02A}"/>
                </a:ext>
              </a:extLst>
            </p:cNvPr>
            <p:cNvSpPr txBox="1"/>
            <p:nvPr/>
          </p:nvSpPr>
          <p:spPr>
            <a:xfrm>
              <a:off x="6401284" y="896347"/>
              <a:ext cx="370999" cy="2126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0000"/>
                  </a:solidFill>
                  <a:effectLst/>
                  <a:uLnTx/>
                  <a:uFillTx/>
                  <a:latin typeface="+mn-ea"/>
                  <a:cs typeface="Times New Roman" panose="02020603050405020304" pitchFamily="18" charset="0"/>
                </a:rPr>
                <a:t>G</a:t>
              </a:r>
              <a:r>
                <a:rPr kumimoji="0" lang="en-US" altLang="zh-CN" sz="1200" b="1" i="0" u="none" strike="noStrike" kern="0" cap="none" spc="0" normalizeH="0" baseline="-25000" noProof="0" dirty="0">
                  <a:ln>
                    <a:noFill/>
                  </a:ln>
                  <a:solidFill>
                    <a:srgbClr val="FF0000"/>
                  </a:solidFill>
                  <a:effectLst/>
                  <a:uLnTx/>
                  <a:uFillTx/>
                  <a:latin typeface="+mn-ea"/>
                  <a:cs typeface="Times New Roman" panose="02020603050405020304" pitchFamily="18" charset="0"/>
                </a:rPr>
                <a:t>3</a:t>
              </a:r>
              <a:endParaRPr kumimoji="0" lang="zh-CN" altLang="en-US" sz="1200" b="1" i="0" u="none" strike="noStrike" kern="0" cap="none" spc="0" normalizeH="0" baseline="0" noProof="0" dirty="0">
                <a:ln>
                  <a:noFill/>
                </a:ln>
                <a:solidFill>
                  <a:srgbClr val="FF0000"/>
                </a:solidFill>
                <a:effectLst/>
                <a:uLnTx/>
                <a:uFillTx/>
                <a:latin typeface="+mn-ea"/>
                <a:cs typeface="Times New Roman" panose="02020603050405020304" pitchFamily="18" charset="0"/>
              </a:endParaRPr>
            </a:p>
          </p:txBody>
        </p:sp>
        <p:sp>
          <p:nvSpPr>
            <p:cNvPr id="152" name="文本框 151">
              <a:extLst>
                <a:ext uri="{FF2B5EF4-FFF2-40B4-BE49-F238E27FC236}">
                  <a16:creationId xmlns="" xmlns:a16="http://schemas.microsoft.com/office/drawing/2014/main" id="{2C8492EB-D3F8-490A-953B-C47B24C6CD53}"/>
                </a:ext>
              </a:extLst>
            </p:cNvPr>
            <p:cNvSpPr txBox="1"/>
            <p:nvPr/>
          </p:nvSpPr>
          <p:spPr>
            <a:xfrm>
              <a:off x="6808522" y="1269522"/>
              <a:ext cx="370999" cy="2126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0000"/>
                  </a:solidFill>
                  <a:effectLst/>
                  <a:uLnTx/>
                  <a:uFillTx/>
                  <a:latin typeface="+mn-ea"/>
                  <a:cs typeface="Times New Roman" panose="02020603050405020304" pitchFamily="18" charset="0"/>
                </a:rPr>
                <a:t>G</a:t>
              </a:r>
              <a:r>
                <a:rPr kumimoji="0" lang="en-US" altLang="zh-CN" sz="1200" b="1" i="0" u="none" strike="noStrike" kern="0" cap="none" spc="0" normalizeH="0" baseline="-25000" noProof="0" dirty="0">
                  <a:ln>
                    <a:noFill/>
                  </a:ln>
                  <a:solidFill>
                    <a:srgbClr val="FF0000"/>
                  </a:solidFill>
                  <a:effectLst/>
                  <a:uLnTx/>
                  <a:uFillTx/>
                  <a:latin typeface="+mn-ea"/>
                  <a:cs typeface="Times New Roman" panose="02020603050405020304" pitchFamily="18" charset="0"/>
                </a:rPr>
                <a:t>4</a:t>
              </a:r>
              <a:endParaRPr kumimoji="0" lang="zh-CN" altLang="en-US" sz="1200" b="1" i="0" u="none" strike="noStrike" kern="0" cap="none" spc="0" normalizeH="0" baseline="0" noProof="0" dirty="0">
                <a:ln>
                  <a:noFill/>
                </a:ln>
                <a:solidFill>
                  <a:srgbClr val="FF0000"/>
                </a:solidFill>
                <a:effectLst/>
                <a:uLnTx/>
                <a:uFillTx/>
                <a:latin typeface="+mn-ea"/>
                <a:cs typeface="Times New Roman" panose="02020603050405020304" pitchFamily="18" charset="0"/>
              </a:endParaRPr>
            </a:p>
          </p:txBody>
        </p:sp>
        <p:sp>
          <p:nvSpPr>
            <p:cNvPr id="153" name="文本框 152">
              <a:extLst>
                <a:ext uri="{FF2B5EF4-FFF2-40B4-BE49-F238E27FC236}">
                  <a16:creationId xmlns="" xmlns:a16="http://schemas.microsoft.com/office/drawing/2014/main" id="{0F2AD5BA-4834-4538-BD30-BED882363641}"/>
                </a:ext>
              </a:extLst>
            </p:cNvPr>
            <p:cNvSpPr txBox="1"/>
            <p:nvPr/>
          </p:nvSpPr>
          <p:spPr>
            <a:xfrm>
              <a:off x="8156262" y="1660348"/>
              <a:ext cx="370999" cy="2126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0000"/>
                  </a:solidFill>
                  <a:effectLst/>
                  <a:uLnTx/>
                  <a:uFillTx/>
                  <a:latin typeface="+mn-ea"/>
                  <a:cs typeface="Times New Roman" panose="02020603050405020304" pitchFamily="18" charset="0"/>
                </a:rPr>
                <a:t>G</a:t>
              </a:r>
              <a:r>
                <a:rPr kumimoji="0" lang="en-US" altLang="zh-CN" sz="1200" b="1" i="0" u="none" strike="noStrike" kern="0" cap="none" spc="0" normalizeH="0" baseline="-25000" noProof="0" dirty="0">
                  <a:ln>
                    <a:noFill/>
                  </a:ln>
                  <a:solidFill>
                    <a:srgbClr val="FF0000"/>
                  </a:solidFill>
                  <a:effectLst/>
                  <a:uLnTx/>
                  <a:uFillTx/>
                  <a:latin typeface="+mn-ea"/>
                  <a:cs typeface="Times New Roman" panose="02020603050405020304" pitchFamily="18" charset="0"/>
                </a:rPr>
                <a:t>5</a:t>
              </a:r>
              <a:endParaRPr kumimoji="0" lang="zh-CN" altLang="en-US" sz="1200" b="1" i="0" u="none" strike="noStrike" kern="0" cap="none" spc="0" normalizeH="0" baseline="0" noProof="0" dirty="0">
                <a:ln>
                  <a:noFill/>
                </a:ln>
                <a:solidFill>
                  <a:srgbClr val="FF0000"/>
                </a:solidFill>
                <a:effectLst/>
                <a:uLnTx/>
                <a:uFillTx/>
                <a:latin typeface="+mn-ea"/>
                <a:cs typeface="Times New Roman" panose="02020603050405020304" pitchFamily="18" charset="0"/>
              </a:endParaRPr>
            </a:p>
          </p:txBody>
        </p:sp>
        <p:sp>
          <p:nvSpPr>
            <p:cNvPr id="154" name="矩形 153">
              <a:extLst>
                <a:ext uri="{FF2B5EF4-FFF2-40B4-BE49-F238E27FC236}">
                  <a16:creationId xmlns="" xmlns:a16="http://schemas.microsoft.com/office/drawing/2014/main" id="{3250C423-AAD1-4CE6-8F47-15C1C6B5D79C}"/>
                </a:ext>
              </a:extLst>
            </p:cNvPr>
            <p:cNvSpPr/>
            <p:nvPr/>
          </p:nvSpPr>
          <p:spPr>
            <a:xfrm>
              <a:off x="8901077" y="2262731"/>
              <a:ext cx="701164" cy="294187"/>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树脂生产</a:t>
              </a:r>
            </a:p>
          </p:txBody>
        </p:sp>
        <p:cxnSp>
          <p:nvCxnSpPr>
            <p:cNvPr id="155" name="直接连接符 154">
              <a:extLst>
                <a:ext uri="{FF2B5EF4-FFF2-40B4-BE49-F238E27FC236}">
                  <a16:creationId xmlns="" xmlns:a16="http://schemas.microsoft.com/office/drawing/2014/main" id="{9CA7C345-1B55-4DAD-AA06-1AC2EC95B8C9}"/>
                </a:ext>
              </a:extLst>
            </p:cNvPr>
            <p:cNvCxnSpPr>
              <a:cxnSpLocks/>
            </p:cNvCxnSpPr>
            <p:nvPr/>
          </p:nvCxnSpPr>
          <p:spPr>
            <a:xfrm flipV="1">
              <a:off x="9239140" y="2008563"/>
              <a:ext cx="0" cy="252000"/>
            </a:xfrm>
            <a:prstGeom prst="line">
              <a:avLst/>
            </a:prstGeom>
            <a:noFill/>
            <a:ln w="15875" cap="flat" cmpd="sng" algn="ctr">
              <a:solidFill>
                <a:srgbClr val="FF0000"/>
              </a:solidFill>
              <a:prstDash val="solid"/>
              <a:miter lim="800000"/>
              <a:tailEnd type="triangle"/>
            </a:ln>
            <a:effectLst/>
          </p:spPr>
        </p:cxnSp>
        <p:sp>
          <p:nvSpPr>
            <p:cNvPr id="156" name="文本框 155">
              <a:extLst>
                <a:ext uri="{FF2B5EF4-FFF2-40B4-BE49-F238E27FC236}">
                  <a16:creationId xmlns="" xmlns:a16="http://schemas.microsoft.com/office/drawing/2014/main" id="{B9D3CEB6-9412-48B6-A5F1-53F58B590523}"/>
                </a:ext>
              </a:extLst>
            </p:cNvPr>
            <p:cNvSpPr txBox="1"/>
            <p:nvPr/>
          </p:nvSpPr>
          <p:spPr>
            <a:xfrm>
              <a:off x="9255275" y="1959736"/>
              <a:ext cx="370999" cy="2126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0000"/>
                  </a:solidFill>
                  <a:effectLst/>
                  <a:uLnTx/>
                  <a:uFillTx/>
                  <a:latin typeface="+mn-ea"/>
                  <a:cs typeface="Times New Roman" panose="02020603050405020304" pitchFamily="18" charset="0"/>
                </a:rPr>
                <a:t>G</a:t>
              </a:r>
              <a:r>
                <a:rPr kumimoji="0" lang="en-US" altLang="zh-CN" sz="1200" b="1" i="0" u="none" strike="noStrike" kern="0" cap="none" spc="0" normalizeH="0" baseline="-25000" noProof="0" dirty="0">
                  <a:ln>
                    <a:noFill/>
                  </a:ln>
                  <a:solidFill>
                    <a:srgbClr val="FF0000"/>
                  </a:solidFill>
                  <a:effectLst/>
                  <a:uLnTx/>
                  <a:uFillTx/>
                  <a:latin typeface="+mn-ea"/>
                  <a:cs typeface="Times New Roman" panose="02020603050405020304" pitchFamily="18" charset="0"/>
                </a:rPr>
                <a:t>8</a:t>
              </a:r>
              <a:endParaRPr kumimoji="0" lang="zh-CN" altLang="en-US" sz="1200" b="1" i="0" u="none" strike="noStrike" kern="0" cap="none" spc="0" normalizeH="0" baseline="0" noProof="0" dirty="0">
                <a:ln>
                  <a:noFill/>
                </a:ln>
                <a:solidFill>
                  <a:srgbClr val="FF0000"/>
                </a:solidFill>
                <a:effectLst/>
                <a:uLnTx/>
                <a:uFillTx/>
                <a:latin typeface="+mn-ea"/>
                <a:cs typeface="Times New Roman" panose="02020603050405020304" pitchFamily="18" charset="0"/>
              </a:endParaRPr>
            </a:p>
          </p:txBody>
        </p:sp>
        <p:sp>
          <p:nvSpPr>
            <p:cNvPr id="157" name="矩形 156">
              <a:extLst>
                <a:ext uri="{FF2B5EF4-FFF2-40B4-BE49-F238E27FC236}">
                  <a16:creationId xmlns="" xmlns:a16="http://schemas.microsoft.com/office/drawing/2014/main" id="{D5806D61-0787-42A2-9598-65317F1472CB}"/>
                </a:ext>
              </a:extLst>
            </p:cNvPr>
            <p:cNvSpPr/>
            <p:nvPr/>
          </p:nvSpPr>
          <p:spPr>
            <a:xfrm>
              <a:off x="8901077" y="1580068"/>
              <a:ext cx="701164" cy="294187"/>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储罐</a:t>
              </a:r>
            </a:p>
          </p:txBody>
        </p:sp>
        <p:cxnSp>
          <p:nvCxnSpPr>
            <p:cNvPr id="158" name="直接连接符 157">
              <a:extLst>
                <a:ext uri="{FF2B5EF4-FFF2-40B4-BE49-F238E27FC236}">
                  <a16:creationId xmlns="" xmlns:a16="http://schemas.microsoft.com/office/drawing/2014/main" id="{DB565518-F0EF-4741-A8EA-901747809EFC}"/>
                </a:ext>
              </a:extLst>
            </p:cNvPr>
            <p:cNvCxnSpPr>
              <a:cxnSpLocks/>
            </p:cNvCxnSpPr>
            <p:nvPr/>
          </p:nvCxnSpPr>
          <p:spPr>
            <a:xfrm flipV="1">
              <a:off x="9241805" y="1326725"/>
              <a:ext cx="0" cy="252000"/>
            </a:xfrm>
            <a:prstGeom prst="line">
              <a:avLst/>
            </a:prstGeom>
            <a:noFill/>
            <a:ln w="15875" cap="flat" cmpd="sng" algn="ctr">
              <a:solidFill>
                <a:srgbClr val="FF0000"/>
              </a:solidFill>
              <a:prstDash val="solid"/>
              <a:miter lim="800000"/>
              <a:tailEnd type="triangle"/>
            </a:ln>
            <a:effectLst/>
          </p:spPr>
        </p:cxnSp>
        <p:sp>
          <p:nvSpPr>
            <p:cNvPr id="159" name="文本框 158">
              <a:extLst>
                <a:ext uri="{FF2B5EF4-FFF2-40B4-BE49-F238E27FC236}">
                  <a16:creationId xmlns="" xmlns:a16="http://schemas.microsoft.com/office/drawing/2014/main" id="{0D49C292-E0F4-4C5C-8705-172B19A3A5B2}"/>
                </a:ext>
              </a:extLst>
            </p:cNvPr>
            <p:cNvSpPr txBox="1"/>
            <p:nvPr/>
          </p:nvSpPr>
          <p:spPr>
            <a:xfrm>
              <a:off x="9265686" y="1331518"/>
              <a:ext cx="370999" cy="2126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0000"/>
                  </a:solidFill>
                  <a:effectLst/>
                  <a:uLnTx/>
                  <a:uFillTx/>
                  <a:latin typeface="+mn-ea"/>
                  <a:cs typeface="Times New Roman" panose="02020603050405020304" pitchFamily="18" charset="0"/>
                </a:rPr>
                <a:t>G</a:t>
              </a:r>
              <a:r>
                <a:rPr kumimoji="0" lang="en-US" altLang="zh-CN" sz="1200" b="1" i="0" u="none" strike="noStrike" kern="0" cap="none" spc="0" normalizeH="0" baseline="-25000" noProof="0" dirty="0">
                  <a:ln>
                    <a:noFill/>
                  </a:ln>
                  <a:solidFill>
                    <a:srgbClr val="FF0000"/>
                  </a:solidFill>
                  <a:effectLst/>
                  <a:uLnTx/>
                  <a:uFillTx/>
                  <a:latin typeface="+mn-ea"/>
                  <a:cs typeface="Times New Roman" panose="02020603050405020304" pitchFamily="18" charset="0"/>
                </a:rPr>
                <a:t>7</a:t>
              </a:r>
              <a:endParaRPr kumimoji="0" lang="zh-CN" altLang="en-US" sz="1200" b="1" i="0" u="none" strike="noStrike" kern="0" cap="none" spc="0" normalizeH="0" baseline="0" noProof="0" dirty="0">
                <a:ln>
                  <a:noFill/>
                </a:ln>
                <a:solidFill>
                  <a:srgbClr val="FF0000"/>
                </a:solidFill>
                <a:effectLst/>
                <a:uLnTx/>
                <a:uFillTx/>
                <a:latin typeface="+mn-ea"/>
                <a:cs typeface="Times New Roman" panose="02020603050405020304" pitchFamily="18" charset="0"/>
              </a:endParaRPr>
            </a:p>
          </p:txBody>
        </p:sp>
        <p:sp>
          <p:nvSpPr>
            <p:cNvPr id="160" name="矩形 159">
              <a:extLst>
                <a:ext uri="{FF2B5EF4-FFF2-40B4-BE49-F238E27FC236}">
                  <a16:creationId xmlns="" xmlns:a16="http://schemas.microsoft.com/office/drawing/2014/main" id="{DAB41528-A4C4-4F88-B87D-7DA1A8C9AC16}"/>
                </a:ext>
              </a:extLst>
            </p:cNvPr>
            <p:cNvSpPr/>
            <p:nvPr/>
          </p:nvSpPr>
          <p:spPr>
            <a:xfrm>
              <a:off x="8893095" y="948354"/>
              <a:ext cx="701164" cy="294187"/>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危废储存</a:t>
              </a:r>
            </a:p>
          </p:txBody>
        </p:sp>
        <p:cxnSp>
          <p:nvCxnSpPr>
            <p:cNvPr id="161" name="直接连接符 160">
              <a:extLst>
                <a:ext uri="{FF2B5EF4-FFF2-40B4-BE49-F238E27FC236}">
                  <a16:creationId xmlns="" xmlns:a16="http://schemas.microsoft.com/office/drawing/2014/main" id="{714C810C-91EA-485C-AF3D-FF5FAB427B78}"/>
                </a:ext>
              </a:extLst>
            </p:cNvPr>
            <p:cNvCxnSpPr>
              <a:cxnSpLocks/>
            </p:cNvCxnSpPr>
            <p:nvPr/>
          </p:nvCxnSpPr>
          <p:spPr>
            <a:xfrm flipV="1">
              <a:off x="9227837" y="698051"/>
              <a:ext cx="0" cy="252000"/>
            </a:xfrm>
            <a:prstGeom prst="line">
              <a:avLst/>
            </a:prstGeom>
            <a:noFill/>
            <a:ln w="15875" cap="flat" cmpd="sng" algn="ctr">
              <a:solidFill>
                <a:srgbClr val="FF0000"/>
              </a:solidFill>
              <a:prstDash val="solid"/>
              <a:miter lim="800000"/>
              <a:tailEnd type="triangle"/>
            </a:ln>
            <a:effectLst/>
          </p:spPr>
        </p:cxnSp>
        <p:sp>
          <p:nvSpPr>
            <p:cNvPr id="162" name="文本框 161">
              <a:extLst>
                <a:ext uri="{FF2B5EF4-FFF2-40B4-BE49-F238E27FC236}">
                  <a16:creationId xmlns="" xmlns:a16="http://schemas.microsoft.com/office/drawing/2014/main" id="{B88C128E-5590-4CEF-9EA9-D44CA19D553F}"/>
                </a:ext>
              </a:extLst>
            </p:cNvPr>
            <p:cNvSpPr txBox="1"/>
            <p:nvPr/>
          </p:nvSpPr>
          <p:spPr>
            <a:xfrm>
              <a:off x="9242229" y="624709"/>
              <a:ext cx="370999" cy="2126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0000"/>
                  </a:solidFill>
                  <a:effectLst/>
                  <a:uLnTx/>
                  <a:uFillTx/>
                  <a:latin typeface="+mn-ea"/>
                  <a:cs typeface="Times New Roman" panose="02020603050405020304" pitchFamily="18" charset="0"/>
                </a:rPr>
                <a:t>G</a:t>
              </a:r>
              <a:r>
                <a:rPr kumimoji="0" lang="en-US" altLang="zh-CN" sz="1200" b="1" i="0" u="none" strike="noStrike" kern="0" cap="none" spc="0" normalizeH="0" baseline="-25000" noProof="0" dirty="0">
                  <a:ln>
                    <a:noFill/>
                  </a:ln>
                  <a:solidFill>
                    <a:srgbClr val="FF0000"/>
                  </a:solidFill>
                  <a:effectLst/>
                  <a:uLnTx/>
                  <a:uFillTx/>
                  <a:latin typeface="+mn-ea"/>
                  <a:cs typeface="Times New Roman" panose="02020603050405020304" pitchFamily="18" charset="0"/>
                </a:rPr>
                <a:t>6</a:t>
              </a:r>
              <a:endParaRPr kumimoji="0" lang="zh-CN" altLang="en-US" sz="1200" b="1" i="0" u="none" strike="noStrike" kern="0" cap="none" spc="0" normalizeH="0" baseline="0" noProof="0" dirty="0">
                <a:ln>
                  <a:noFill/>
                </a:ln>
                <a:solidFill>
                  <a:srgbClr val="FF0000"/>
                </a:solidFill>
                <a:effectLst/>
                <a:uLnTx/>
                <a:uFillTx/>
                <a:latin typeface="+mn-ea"/>
                <a:cs typeface="Times New Roman" panose="02020603050405020304" pitchFamily="18" charset="0"/>
              </a:endParaRPr>
            </a:p>
          </p:txBody>
        </p:sp>
        <p:cxnSp>
          <p:nvCxnSpPr>
            <p:cNvPr id="163" name="直接箭头连接符 162">
              <a:extLst>
                <a:ext uri="{FF2B5EF4-FFF2-40B4-BE49-F238E27FC236}">
                  <a16:creationId xmlns="" xmlns:a16="http://schemas.microsoft.com/office/drawing/2014/main" id="{2DF1A3A3-47FE-4592-94D5-58BF7F6CDEF8}"/>
                </a:ext>
              </a:extLst>
            </p:cNvPr>
            <p:cNvCxnSpPr/>
            <p:nvPr/>
          </p:nvCxnSpPr>
          <p:spPr>
            <a:xfrm>
              <a:off x="8477738" y="2728441"/>
              <a:ext cx="0" cy="252000"/>
            </a:xfrm>
            <a:prstGeom prst="straightConnector1">
              <a:avLst/>
            </a:prstGeom>
            <a:noFill/>
            <a:ln w="6350" cap="flat" cmpd="sng" algn="ctr">
              <a:solidFill>
                <a:sysClr val="windowText" lastClr="000000"/>
              </a:solidFill>
              <a:prstDash val="solid"/>
              <a:miter lim="800000"/>
              <a:tailEnd type="triangle"/>
            </a:ln>
            <a:effectLst/>
          </p:spPr>
        </p:cxnSp>
        <p:sp>
          <p:nvSpPr>
            <p:cNvPr id="164" name="矩形 163">
              <a:extLst>
                <a:ext uri="{FF2B5EF4-FFF2-40B4-BE49-F238E27FC236}">
                  <a16:creationId xmlns="" xmlns:a16="http://schemas.microsoft.com/office/drawing/2014/main" id="{8561E721-31B6-4AD0-83A6-B2CE623A6292}"/>
                </a:ext>
              </a:extLst>
            </p:cNvPr>
            <p:cNvSpPr/>
            <p:nvPr/>
          </p:nvSpPr>
          <p:spPr>
            <a:xfrm>
              <a:off x="7970079" y="2980441"/>
              <a:ext cx="1015317" cy="294187"/>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离线分装废物</a:t>
              </a:r>
            </a:p>
          </p:txBody>
        </p:sp>
        <p:cxnSp>
          <p:nvCxnSpPr>
            <p:cNvPr id="165" name="直接箭头连接符 164">
              <a:extLst>
                <a:ext uri="{FF2B5EF4-FFF2-40B4-BE49-F238E27FC236}">
                  <a16:creationId xmlns="" xmlns:a16="http://schemas.microsoft.com/office/drawing/2014/main" id="{74766E6C-0A84-40C0-96A7-EA8B039FE6B6}"/>
                </a:ext>
              </a:extLst>
            </p:cNvPr>
            <p:cNvCxnSpPr>
              <a:stCxn id="164" idx="3"/>
            </p:cNvCxnSpPr>
            <p:nvPr/>
          </p:nvCxnSpPr>
          <p:spPr>
            <a:xfrm flipV="1">
              <a:off x="8985396" y="3127534"/>
              <a:ext cx="360000" cy="1"/>
            </a:xfrm>
            <a:prstGeom prst="straightConnector1">
              <a:avLst/>
            </a:prstGeom>
            <a:noFill/>
            <a:ln w="15875" cap="flat" cmpd="sng" algn="ctr">
              <a:solidFill>
                <a:srgbClr val="00B050"/>
              </a:solidFill>
              <a:prstDash val="solid"/>
              <a:miter lim="800000"/>
              <a:tailEnd type="triangle"/>
            </a:ln>
            <a:effectLst/>
          </p:spPr>
        </p:cxnSp>
        <p:sp>
          <p:nvSpPr>
            <p:cNvPr id="166" name="文本框 165">
              <a:extLst>
                <a:ext uri="{FF2B5EF4-FFF2-40B4-BE49-F238E27FC236}">
                  <a16:creationId xmlns="" xmlns:a16="http://schemas.microsoft.com/office/drawing/2014/main" id="{CE40B02A-E2F9-463B-86F3-C43F4E89D250}"/>
                </a:ext>
              </a:extLst>
            </p:cNvPr>
            <p:cNvSpPr txBox="1"/>
            <p:nvPr/>
          </p:nvSpPr>
          <p:spPr>
            <a:xfrm>
              <a:off x="9307555" y="2985684"/>
              <a:ext cx="370999" cy="2126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0B050"/>
                  </a:solidFill>
                  <a:effectLst/>
                  <a:uLnTx/>
                  <a:uFillTx/>
                  <a:latin typeface="+mn-ea"/>
                  <a:cs typeface="Times New Roman" panose="02020603050405020304" pitchFamily="18" charset="0"/>
                </a:rPr>
                <a:t>S</a:t>
              </a:r>
              <a:r>
                <a:rPr kumimoji="0" lang="en-US" altLang="zh-CN" sz="1200" b="1" i="0" u="none" strike="noStrike" kern="0" cap="none" spc="0" normalizeH="0" baseline="-25000" noProof="0" dirty="0">
                  <a:ln>
                    <a:noFill/>
                  </a:ln>
                  <a:solidFill>
                    <a:srgbClr val="00B050"/>
                  </a:solidFill>
                  <a:effectLst/>
                  <a:uLnTx/>
                  <a:uFillTx/>
                  <a:latin typeface="+mn-ea"/>
                  <a:cs typeface="Times New Roman" panose="02020603050405020304" pitchFamily="18" charset="0"/>
                </a:rPr>
                <a:t>4</a:t>
              </a:r>
              <a:endParaRPr kumimoji="0" lang="zh-CN" altLang="en-US" sz="1200" b="1" i="0" u="none" strike="noStrike" kern="0" cap="none" spc="0" normalizeH="0" baseline="0" noProof="0" dirty="0">
                <a:ln>
                  <a:noFill/>
                </a:ln>
                <a:solidFill>
                  <a:srgbClr val="00B050"/>
                </a:solidFill>
                <a:effectLst/>
                <a:uLnTx/>
                <a:uFillTx/>
                <a:latin typeface="+mn-ea"/>
                <a:cs typeface="Times New Roman" panose="02020603050405020304" pitchFamily="18" charset="0"/>
              </a:endParaRPr>
            </a:p>
          </p:txBody>
        </p:sp>
        <p:cxnSp>
          <p:nvCxnSpPr>
            <p:cNvPr id="167" name="直接箭头连接符 166">
              <a:extLst>
                <a:ext uri="{FF2B5EF4-FFF2-40B4-BE49-F238E27FC236}">
                  <a16:creationId xmlns="" xmlns:a16="http://schemas.microsoft.com/office/drawing/2014/main" id="{FDE759BA-6376-4440-BCF5-2B46608B13F9}"/>
                </a:ext>
              </a:extLst>
            </p:cNvPr>
            <p:cNvCxnSpPr>
              <a:cxnSpLocks/>
            </p:cNvCxnSpPr>
            <p:nvPr/>
          </p:nvCxnSpPr>
          <p:spPr>
            <a:xfrm>
              <a:off x="9242134" y="2566443"/>
              <a:ext cx="0" cy="252000"/>
            </a:xfrm>
            <a:prstGeom prst="straightConnector1">
              <a:avLst/>
            </a:prstGeom>
            <a:noFill/>
            <a:ln w="15875" cap="flat" cmpd="sng" algn="ctr">
              <a:solidFill>
                <a:srgbClr val="FFC000"/>
              </a:solidFill>
              <a:prstDash val="solid"/>
              <a:miter lim="800000"/>
              <a:tailEnd type="triangle"/>
            </a:ln>
            <a:effectLst/>
          </p:spPr>
        </p:cxnSp>
        <p:sp>
          <p:nvSpPr>
            <p:cNvPr id="168" name="文本框 167">
              <a:extLst>
                <a:ext uri="{FF2B5EF4-FFF2-40B4-BE49-F238E27FC236}">
                  <a16:creationId xmlns="" xmlns:a16="http://schemas.microsoft.com/office/drawing/2014/main" id="{6B9BEA01-8E4D-45DE-B1B3-AB99D9938D2F}"/>
                </a:ext>
              </a:extLst>
            </p:cNvPr>
            <p:cNvSpPr txBox="1"/>
            <p:nvPr/>
          </p:nvSpPr>
          <p:spPr>
            <a:xfrm>
              <a:off x="9239140" y="2619788"/>
              <a:ext cx="370999" cy="2126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C000"/>
                  </a:solidFill>
                  <a:effectLst/>
                  <a:uLnTx/>
                  <a:uFillTx/>
                  <a:latin typeface="+mn-ea"/>
                  <a:cs typeface="Times New Roman" panose="02020603050405020304" pitchFamily="18" charset="0"/>
                </a:rPr>
                <a:t>W</a:t>
              </a:r>
              <a:r>
                <a:rPr kumimoji="0" lang="en-US" altLang="zh-CN" sz="1200" b="1" i="0" u="none" strike="noStrike" kern="0" cap="none" spc="0" normalizeH="0" baseline="-25000" noProof="0" dirty="0">
                  <a:ln>
                    <a:noFill/>
                  </a:ln>
                  <a:solidFill>
                    <a:srgbClr val="FFC000"/>
                  </a:solidFill>
                  <a:effectLst/>
                  <a:uLnTx/>
                  <a:uFillTx/>
                  <a:latin typeface="+mn-ea"/>
                  <a:cs typeface="Times New Roman" panose="02020603050405020304" pitchFamily="18" charset="0"/>
                </a:rPr>
                <a:t>2</a:t>
              </a:r>
              <a:endParaRPr kumimoji="0" lang="zh-CN" altLang="en-US" sz="1200" b="1" i="0" u="none" strike="noStrike" kern="0" cap="none" spc="0" normalizeH="0" baseline="0" noProof="0" dirty="0">
                <a:ln>
                  <a:noFill/>
                </a:ln>
                <a:solidFill>
                  <a:srgbClr val="FFC000"/>
                </a:solidFill>
                <a:effectLst/>
                <a:uLnTx/>
                <a:uFillTx/>
                <a:latin typeface="+mn-ea"/>
                <a:cs typeface="Times New Roman" panose="02020603050405020304" pitchFamily="18" charset="0"/>
              </a:endParaRPr>
            </a:p>
          </p:txBody>
        </p:sp>
        <p:cxnSp>
          <p:nvCxnSpPr>
            <p:cNvPr id="169" name="直接箭头连接符 168">
              <a:extLst>
                <a:ext uri="{FF2B5EF4-FFF2-40B4-BE49-F238E27FC236}">
                  <a16:creationId xmlns="" xmlns:a16="http://schemas.microsoft.com/office/drawing/2014/main" id="{55F6EA32-758F-4DF0-AE5E-8CE858A28603}"/>
                </a:ext>
              </a:extLst>
            </p:cNvPr>
            <p:cNvCxnSpPr/>
            <p:nvPr/>
          </p:nvCxnSpPr>
          <p:spPr>
            <a:xfrm flipV="1">
              <a:off x="8246798" y="1137965"/>
              <a:ext cx="360000" cy="1"/>
            </a:xfrm>
            <a:prstGeom prst="straightConnector1">
              <a:avLst/>
            </a:prstGeom>
            <a:noFill/>
            <a:ln w="15875" cap="flat" cmpd="sng" algn="ctr">
              <a:solidFill>
                <a:srgbClr val="00B050"/>
              </a:solidFill>
              <a:prstDash val="solid"/>
              <a:miter lim="800000"/>
              <a:tailEnd type="triangle"/>
            </a:ln>
            <a:effectLst/>
          </p:spPr>
        </p:cxnSp>
        <p:sp>
          <p:nvSpPr>
            <p:cNvPr id="170" name="文本框 169">
              <a:extLst>
                <a:ext uri="{FF2B5EF4-FFF2-40B4-BE49-F238E27FC236}">
                  <a16:creationId xmlns="" xmlns:a16="http://schemas.microsoft.com/office/drawing/2014/main" id="{50CEE2DF-6E08-4D4D-BAE5-E9316966C268}"/>
                </a:ext>
              </a:extLst>
            </p:cNvPr>
            <p:cNvSpPr txBox="1"/>
            <p:nvPr/>
          </p:nvSpPr>
          <p:spPr>
            <a:xfrm>
              <a:off x="8568957" y="996115"/>
              <a:ext cx="370999" cy="2126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0B050"/>
                  </a:solidFill>
                  <a:effectLst/>
                  <a:uLnTx/>
                  <a:uFillTx/>
                  <a:latin typeface="+mn-ea"/>
                  <a:cs typeface="Times New Roman" panose="02020603050405020304" pitchFamily="18" charset="0"/>
                </a:rPr>
                <a:t>S</a:t>
              </a:r>
              <a:r>
                <a:rPr kumimoji="0" lang="en-US" altLang="zh-CN" sz="1200" b="1" i="0" u="none" strike="noStrike" kern="0" cap="none" spc="0" normalizeH="0" baseline="-25000" noProof="0" dirty="0">
                  <a:ln>
                    <a:noFill/>
                  </a:ln>
                  <a:solidFill>
                    <a:srgbClr val="00B050"/>
                  </a:solidFill>
                  <a:effectLst/>
                  <a:uLnTx/>
                  <a:uFillTx/>
                  <a:latin typeface="+mn-ea"/>
                  <a:cs typeface="Times New Roman" panose="02020603050405020304" pitchFamily="18" charset="0"/>
                </a:rPr>
                <a:t>1</a:t>
              </a:r>
              <a:endParaRPr kumimoji="0" lang="zh-CN" altLang="en-US" sz="1200" b="1" i="0" u="none" strike="noStrike" kern="0" cap="none" spc="0" normalizeH="0" baseline="0" noProof="0" dirty="0">
                <a:ln>
                  <a:noFill/>
                </a:ln>
                <a:solidFill>
                  <a:srgbClr val="00B050"/>
                </a:solidFill>
                <a:effectLst/>
                <a:uLnTx/>
                <a:uFillTx/>
                <a:latin typeface="+mn-ea"/>
                <a:cs typeface="Times New Roman" panose="02020603050405020304" pitchFamily="18" charset="0"/>
              </a:endParaRPr>
            </a:p>
          </p:txBody>
        </p:sp>
        <p:cxnSp>
          <p:nvCxnSpPr>
            <p:cNvPr id="171" name="直接连接符 170">
              <a:extLst>
                <a:ext uri="{FF2B5EF4-FFF2-40B4-BE49-F238E27FC236}">
                  <a16:creationId xmlns="" xmlns:a16="http://schemas.microsoft.com/office/drawing/2014/main" id="{5BD2C3A6-BB93-4558-90CB-E90D52BC6ECF}"/>
                </a:ext>
              </a:extLst>
            </p:cNvPr>
            <p:cNvCxnSpPr>
              <a:stCxn id="116" idx="2"/>
              <a:endCxn id="116" idx="2"/>
            </p:cNvCxnSpPr>
            <p:nvPr/>
          </p:nvCxnSpPr>
          <p:spPr>
            <a:xfrm>
              <a:off x="3715699" y="2721744"/>
              <a:ext cx="0" cy="0"/>
            </a:xfrm>
            <a:prstGeom prst="line">
              <a:avLst/>
            </a:prstGeom>
            <a:noFill/>
            <a:ln w="6350" cap="flat" cmpd="sng" algn="ctr">
              <a:solidFill>
                <a:sysClr val="windowText" lastClr="000000"/>
              </a:solidFill>
              <a:prstDash val="solid"/>
              <a:miter lim="800000"/>
            </a:ln>
            <a:effectLst/>
          </p:spPr>
        </p:cxnSp>
        <p:cxnSp>
          <p:nvCxnSpPr>
            <p:cNvPr id="172" name="连接符: 肘形 163">
              <a:extLst>
                <a:ext uri="{FF2B5EF4-FFF2-40B4-BE49-F238E27FC236}">
                  <a16:creationId xmlns="" xmlns:a16="http://schemas.microsoft.com/office/drawing/2014/main" id="{12E0FC16-6DCA-4ED3-BC07-75D044EEED5D}"/>
                </a:ext>
              </a:extLst>
            </p:cNvPr>
            <p:cNvCxnSpPr>
              <a:cxnSpLocks/>
              <a:stCxn id="116" idx="2"/>
            </p:cNvCxnSpPr>
            <p:nvPr/>
          </p:nvCxnSpPr>
          <p:spPr>
            <a:xfrm rot="16200000" flipH="1">
              <a:off x="5510243" y="927200"/>
              <a:ext cx="370913" cy="3960000"/>
            </a:xfrm>
            <a:prstGeom prst="bentConnector2">
              <a:avLst/>
            </a:prstGeom>
            <a:noFill/>
            <a:ln w="6350" cap="flat" cmpd="sng" algn="ctr">
              <a:solidFill>
                <a:sysClr val="windowText" lastClr="000000"/>
              </a:solidFill>
              <a:prstDash val="solid"/>
              <a:miter lim="800000"/>
            </a:ln>
            <a:effectLst/>
          </p:spPr>
        </p:cxnSp>
        <p:cxnSp>
          <p:nvCxnSpPr>
            <p:cNvPr id="173" name="直接连接符 172">
              <a:extLst>
                <a:ext uri="{FF2B5EF4-FFF2-40B4-BE49-F238E27FC236}">
                  <a16:creationId xmlns="" xmlns:a16="http://schemas.microsoft.com/office/drawing/2014/main" id="{C584F8F4-9DEF-402F-ACDD-585A3BD193F5}"/>
                </a:ext>
              </a:extLst>
            </p:cNvPr>
            <p:cNvCxnSpPr>
              <a:cxnSpLocks/>
            </p:cNvCxnSpPr>
            <p:nvPr/>
          </p:nvCxnSpPr>
          <p:spPr>
            <a:xfrm>
              <a:off x="7669701" y="2728441"/>
              <a:ext cx="0" cy="364216"/>
            </a:xfrm>
            <a:prstGeom prst="line">
              <a:avLst/>
            </a:prstGeom>
            <a:noFill/>
            <a:ln w="6350" cap="flat" cmpd="sng" algn="ctr">
              <a:solidFill>
                <a:sysClr val="windowText" lastClr="000000"/>
              </a:solidFill>
              <a:prstDash val="solid"/>
              <a:miter lim="800000"/>
            </a:ln>
            <a:effectLst/>
          </p:spPr>
        </p:cxnSp>
        <p:cxnSp>
          <p:nvCxnSpPr>
            <p:cNvPr id="174" name="直接连接符 173">
              <a:extLst>
                <a:ext uri="{FF2B5EF4-FFF2-40B4-BE49-F238E27FC236}">
                  <a16:creationId xmlns="" xmlns:a16="http://schemas.microsoft.com/office/drawing/2014/main" id="{85392776-AF28-4DB6-B737-99FDF7C4F2A8}"/>
                </a:ext>
              </a:extLst>
            </p:cNvPr>
            <p:cNvCxnSpPr>
              <a:cxnSpLocks/>
            </p:cNvCxnSpPr>
            <p:nvPr/>
          </p:nvCxnSpPr>
          <p:spPr>
            <a:xfrm>
              <a:off x="7143750" y="2731268"/>
              <a:ext cx="0" cy="364216"/>
            </a:xfrm>
            <a:prstGeom prst="line">
              <a:avLst/>
            </a:prstGeom>
            <a:noFill/>
            <a:ln w="6350" cap="flat" cmpd="sng" algn="ctr">
              <a:solidFill>
                <a:sysClr val="windowText" lastClr="000000"/>
              </a:solidFill>
              <a:prstDash val="solid"/>
              <a:miter lim="800000"/>
            </a:ln>
            <a:effectLst/>
          </p:spPr>
        </p:cxnSp>
        <p:cxnSp>
          <p:nvCxnSpPr>
            <p:cNvPr id="175" name="直接连接符 174">
              <a:extLst>
                <a:ext uri="{FF2B5EF4-FFF2-40B4-BE49-F238E27FC236}">
                  <a16:creationId xmlns="" xmlns:a16="http://schemas.microsoft.com/office/drawing/2014/main" id="{0AD4A4B0-7FB5-49A8-BBA6-641861AD8116}"/>
                </a:ext>
              </a:extLst>
            </p:cNvPr>
            <p:cNvCxnSpPr>
              <a:cxnSpLocks/>
            </p:cNvCxnSpPr>
            <p:nvPr/>
          </p:nvCxnSpPr>
          <p:spPr>
            <a:xfrm>
              <a:off x="6238875" y="2720727"/>
              <a:ext cx="0" cy="364216"/>
            </a:xfrm>
            <a:prstGeom prst="line">
              <a:avLst/>
            </a:prstGeom>
            <a:noFill/>
            <a:ln w="6350" cap="flat" cmpd="sng" algn="ctr">
              <a:solidFill>
                <a:sysClr val="windowText" lastClr="000000"/>
              </a:solidFill>
              <a:prstDash val="solid"/>
              <a:miter lim="800000"/>
            </a:ln>
            <a:effectLst/>
          </p:spPr>
        </p:cxnSp>
        <p:cxnSp>
          <p:nvCxnSpPr>
            <p:cNvPr id="176" name="直接连接符 175">
              <a:extLst>
                <a:ext uri="{FF2B5EF4-FFF2-40B4-BE49-F238E27FC236}">
                  <a16:creationId xmlns="" xmlns:a16="http://schemas.microsoft.com/office/drawing/2014/main" id="{D0173436-BE3F-493F-ACDF-D731F173BA92}"/>
                </a:ext>
              </a:extLst>
            </p:cNvPr>
            <p:cNvCxnSpPr>
              <a:cxnSpLocks/>
            </p:cNvCxnSpPr>
            <p:nvPr/>
          </p:nvCxnSpPr>
          <p:spPr>
            <a:xfrm>
              <a:off x="5110416" y="2720727"/>
              <a:ext cx="0" cy="364216"/>
            </a:xfrm>
            <a:prstGeom prst="line">
              <a:avLst/>
            </a:prstGeom>
            <a:noFill/>
            <a:ln w="6350" cap="flat" cmpd="sng" algn="ctr">
              <a:solidFill>
                <a:sysClr val="windowText" lastClr="000000"/>
              </a:solidFill>
              <a:prstDash val="solid"/>
              <a:miter lim="800000"/>
            </a:ln>
            <a:effectLst/>
          </p:spPr>
        </p:cxnSp>
        <p:cxnSp>
          <p:nvCxnSpPr>
            <p:cNvPr id="177" name="直接箭头连接符 176">
              <a:extLst>
                <a:ext uri="{FF2B5EF4-FFF2-40B4-BE49-F238E27FC236}">
                  <a16:creationId xmlns="" xmlns:a16="http://schemas.microsoft.com/office/drawing/2014/main" id="{F5FBDC6F-E822-44A7-965F-9B416AA4417C}"/>
                </a:ext>
              </a:extLst>
            </p:cNvPr>
            <p:cNvCxnSpPr>
              <a:cxnSpLocks/>
            </p:cNvCxnSpPr>
            <p:nvPr/>
          </p:nvCxnSpPr>
          <p:spPr>
            <a:xfrm>
              <a:off x="6241869" y="3105821"/>
              <a:ext cx="0" cy="252000"/>
            </a:xfrm>
            <a:prstGeom prst="straightConnector1">
              <a:avLst/>
            </a:prstGeom>
            <a:noFill/>
            <a:ln w="15875" cap="flat" cmpd="sng" algn="ctr">
              <a:solidFill>
                <a:srgbClr val="FFC000"/>
              </a:solidFill>
              <a:prstDash val="solid"/>
              <a:miter lim="800000"/>
              <a:tailEnd type="triangle"/>
            </a:ln>
            <a:effectLst/>
          </p:spPr>
        </p:cxnSp>
        <p:sp>
          <p:nvSpPr>
            <p:cNvPr id="178" name="文本框 177">
              <a:extLst>
                <a:ext uri="{FF2B5EF4-FFF2-40B4-BE49-F238E27FC236}">
                  <a16:creationId xmlns="" xmlns:a16="http://schemas.microsoft.com/office/drawing/2014/main" id="{A7175651-F76C-4A41-A09E-01682871607F}"/>
                </a:ext>
              </a:extLst>
            </p:cNvPr>
            <p:cNvSpPr txBox="1"/>
            <p:nvPr/>
          </p:nvSpPr>
          <p:spPr>
            <a:xfrm>
              <a:off x="6238875" y="3130591"/>
              <a:ext cx="370999" cy="2126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C000"/>
                  </a:solidFill>
                  <a:effectLst/>
                  <a:uLnTx/>
                  <a:uFillTx/>
                  <a:latin typeface="+mn-ea"/>
                  <a:cs typeface="Times New Roman" panose="02020603050405020304" pitchFamily="18" charset="0"/>
                </a:rPr>
                <a:t>W</a:t>
              </a:r>
              <a:r>
                <a:rPr kumimoji="0" lang="en-US" altLang="zh-CN" sz="1200" b="1" i="0" u="none" strike="noStrike" kern="0" cap="none" spc="0" normalizeH="0" baseline="-25000" noProof="0" dirty="0">
                  <a:ln>
                    <a:noFill/>
                  </a:ln>
                  <a:solidFill>
                    <a:srgbClr val="FFC000"/>
                  </a:solidFill>
                  <a:effectLst/>
                  <a:uLnTx/>
                  <a:uFillTx/>
                  <a:latin typeface="+mn-ea"/>
                  <a:cs typeface="Times New Roman" panose="02020603050405020304" pitchFamily="18" charset="0"/>
                </a:rPr>
                <a:t>1</a:t>
              </a:r>
              <a:endParaRPr kumimoji="0" lang="zh-CN" altLang="en-US" sz="1200" b="1" i="0" u="none" strike="noStrike" kern="0" cap="none" spc="0" normalizeH="0" baseline="0" noProof="0" dirty="0">
                <a:ln>
                  <a:noFill/>
                </a:ln>
                <a:solidFill>
                  <a:srgbClr val="FFC000"/>
                </a:solidFill>
                <a:effectLst/>
                <a:uLnTx/>
                <a:uFillTx/>
                <a:latin typeface="+mn-ea"/>
                <a:cs typeface="Times New Roman" panose="02020603050405020304" pitchFamily="18" charset="0"/>
              </a:endParaRPr>
            </a:p>
          </p:txBody>
        </p:sp>
        <p:sp>
          <p:nvSpPr>
            <p:cNvPr id="179" name="矩形 178">
              <a:extLst>
                <a:ext uri="{FF2B5EF4-FFF2-40B4-BE49-F238E27FC236}">
                  <a16:creationId xmlns="" xmlns:a16="http://schemas.microsoft.com/office/drawing/2014/main" id="{6E8CFF31-7A9F-4F53-ABCE-D78B31FA9371}"/>
                </a:ext>
              </a:extLst>
            </p:cNvPr>
            <p:cNvSpPr/>
            <p:nvPr/>
          </p:nvSpPr>
          <p:spPr>
            <a:xfrm>
              <a:off x="5892946" y="3349977"/>
              <a:ext cx="828526" cy="296772"/>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清洗溶剂</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清洗废水</a:t>
              </a:r>
            </a:p>
          </p:txBody>
        </p:sp>
        <p:cxnSp>
          <p:nvCxnSpPr>
            <p:cNvPr id="180" name="直接箭头连接符 179">
              <a:extLst>
                <a:ext uri="{FF2B5EF4-FFF2-40B4-BE49-F238E27FC236}">
                  <a16:creationId xmlns="" xmlns:a16="http://schemas.microsoft.com/office/drawing/2014/main" id="{C14FDBDF-ABD8-45E1-9523-7CF8678A8C14}"/>
                </a:ext>
              </a:extLst>
            </p:cNvPr>
            <p:cNvCxnSpPr/>
            <p:nvPr/>
          </p:nvCxnSpPr>
          <p:spPr>
            <a:xfrm>
              <a:off x="6721472" y="3494176"/>
              <a:ext cx="288000" cy="0"/>
            </a:xfrm>
            <a:prstGeom prst="straightConnector1">
              <a:avLst/>
            </a:prstGeom>
            <a:noFill/>
            <a:ln w="6350" cap="flat" cmpd="sng" algn="ctr">
              <a:solidFill>
                <a:sysClr val="windowText" lastClr="000000"/>
              </a:solidFill>
              <a:prstDash val="solid"/>
              <a:miter lim="800000"/>
              <a:tailEnd type="triangle"/>
            </a:ln>
            <a:effectLst/>
          </p:spPr>
        </p:cxnSp>
        <p:sp>
          <p:nvSpPr>
            <p:cNvPr id="181" name="矩形 180">
              <a:extLst>
                <a:ext uri="{FF2B5EF4-FFF2-40B4-BE49-F238E27FC236}">
                  <a16:creationId xmlns="" xmlns:a16="http://schemas.microsoft.com/office/drawing/2014/main" id="{9C78225F-0DC2-4C6F-A727-5C6246F19681}"/>
                </a:ext>
              </a:extLst>
            </p:cNvPr>
            <p:cNvSpPr/>
            <p:nvPr/>
          </p:nvSpPr>
          <p:spPr>
            <a:xfrm>
              <a:off x="7014742" y="3349977"/>
              <a:ext cx="955331" cy="296772"/>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N</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5 </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废水处理</a:t>
              </a:r>
            </a:p>
          </p:txBody>
        </p:sp>
        <p:cxnSp>
          <p:nvCxnSpPr>
            <p:cNvPr id="182" name="直接箭头连接符 181">
              <a:extLst>
                <a:ext uri="{FF2B5EF4-FFF2-40B4-BE49-F238E27FC236}">
                  <a16:creationId xmlns="" xmlns:a16="http://schemas.microsoft.com/office/drawing/2014/main" id="{22C565D5-06BF-4B2D-B201-5E9506ADEC1B}"/>
                </a:ext>
              </a:extLst>
            </p:cNvPr>
            <p:cNvCxnSpPr/>
            <p:nvPr/>
          </p:nvCxnSpPr>
          <p:spPr>
            <a:xfrm>
              <a:off x="7979236" y="3488217"/>
              <a:ext cx="288000" cy="0"/>
            </a:xfrm>
            <a:prstGeom prst="straightConnector1">
              <a:avLst/>
            </a:prstGeom>
            <a:noFill/>
            <a:ln w="6350" cap="flat" cmpd="sng" algn="ctr">
              <a:solidFill>
                <a:sysClr val="windowText" lastClr="000000"/>
              </a:solidFill>
              <a:prstDash val="solid"/>
              <a:miter lim="800000"/>
              <a:tailEnd type="triangle"/>
            </a:ln>
            <a:effectLst/>
          </p:spPr>
        </p:cxnSp>
        <p:sp>
          <p:nvSpPr>
            <p:cNvPr id="183" name="矩形 182">
              <a:extLst>
                <a:ext uri="{FF2B5EF4-FFF2-40B4-BE49-F238E27FC236}">
                  <a16:creationId xmlns="" xmlns:a16="http://schemas.microsoft.com/office/drawing/2014/main" id="{7CC14DB6-0209-4FBF-B6A5-BBFDCDDE5464}"/>
                </a:ext>
              </a:extLst>
            </p:cNvPr>
            <p:cNvSpPr/>
            <p:nvPr/>
          </p:nvSpPr>
          <p:spPr>
            <a:xfrm>
              <a:off x="8272506" y="3344018"/>
              <a:ext cx="955331" cy="296772"/>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废水处理污泥</a:t>
              </a:r>
            </a:p>
          </p:txBody>
        </p:sp>
        <p:cxnSp>
          <p:nvCxnSpPr>
            <p:cNvPr id="184" name="直接箭头连接符 183">
              <a:extLst>
                <a:ext uri="{FF2B5EF4-FFF2-40B4-BE49-F238E27FC236}">
                  <a16:creationId xmlns="" xmlns:a16="http://schemas.microsoft.com/office/drawing/2014/main" id="{B4F697B8-FB23-4841-844B-D319CEC134FD}"/>
                </a:ext>
              </a:extLst>
            </p:cNvPr>
            <p:cNvCxnSpPr/>
            <p:nvPr/>
          </p:nvCxnSpPr>
          <p:spPr>
            <a:xfrm flipV="1">
              <a:off x="9236710" y="3509414"/>
              <a:ext cx="360000" cy="1"/>
            </a:xfrm>
            <a:prstGeom prst="straightConnector1">
              <a:avLst/>
            </a:prstGeom>
            <a:noFill/>
            <a:ln w="15875" cap="flat" cmpd="sng" algn="ctr">
              <a:solidFill>
                <a:srgbClr val="00B050"/>
              </a:solidFill>
              <a:prstDash val="solid"/>
              <a:miter lim="800000"/>
              <a:tailEnd type="triangle"/>
            </a:ln>
            <a:effectLst/>
          </p:spPr>
        </p:cxnSp>
        <p:sp>
          <p:nvSpPr>
            <p:cNvPr id="185" name="文本框 184">
              <a:extLst>
                <a:ext uri="{FF2B5EF4-FFF2-40B4-BE49-F238E27FC236}">
                  <a16:creationId xmlns="" xmlns:a16="http://schemas.microsoft.com/office/drawing/2014/main" id="{D434D65D-45D7-4B57-A72B-CB099CF25244}"/>
                </a:ext>
              </a:extLst>
            </p:cNvPr>
            <p:cNvSpPr txBox="1"/>
            <p:nvPr/>
          </p:nvSpPr>
          <p:spPr>
            <a:xfrm>
              <a:off x="9307555" y="3252142"/>
              <a:ext cx="370999" cy="2126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0B050"/>
                  </a:solidFill>
                  <a:effectLst/>
                  <a:uLnTx/>
                  <a:uFillTx/>
                  <a:latin typeface="+mn-ea"/>
                  <a:cs typeface="Times New Roman" panose="02020603050405020304" pitchFamily="18" charset="0"/>
                </a:rPr>
                <a:t>S</a:t>
              </a:r>
              <a:r>
                <a:rPr kumimoji="0" lang="en-US" altLang="zh-CN" sz="1200" b="1" i="0" u="none" strike="noStrike" kern="0" cap="none" spc="0" normalizeH="0" baseline="-25000" noProof="0" dirty="0">
                  <a:ln>
                    <a:noFill/>
                  </a:ln>
                  <a:solidFill>
                    <a:srgbClr val="00B050"/>
                  </a:solidFill>
                  <a:effectLst/>
                  <a:uLnTx/>
                  <a:uFillTx/>
                  <a:latin typeface="+mn-ea"/>
                  <a:cs typeface="Times New Roman" panose="02020603050405020304" pitchFamily="18" charset="0"/>
                </a:rPr>
                <a:t>3</a:t>
              </a:r>
              <a:endParaRPr kumimoji="0" lang="zh-CN" altLang="en-US" sz="1200" b="1" i="0" u="none" strike="noStrike" kern="0" cap="none" spc="0" normalizeH="0" baseline="0" noProof="0" dirty="0">
                <a:ln>
                  <a:noFill/>
                </a:ln>
                <a:solidFill>
                  <a:srgbClr val="00B050"/>
                </a:solidFill>
                <a:effectLst/>
                <a:uLnTx/>
                <a:uFillTx/>
                <a:latin typeface="+mn-ea"/>
                <a:cs typeface="Times New Roman" panose="02020603050405020304" pitchFamily="18" charset="0"/>
              </a:endParaRPr>
            </a:p>
          </p:txBody>
        </p:sp>
        <p:cxnSp>
          <p:nvCxnSpPr>
            <p:cNvPr id="186" name="直接箭头连接符 185">
              <a:extLst>
                <a:ext uri="{FF2B5EF4-FFF2-40B4-BE49-F238E27FC236}">
                  <a16:creationId xmlns="" xmlns:a16="http://schemas.microsoft.com/office/drawing/2014/main" id="{DE7007CD-E577-47A9-92CE-C2A789499386}"/>
                </a:ext>
              </a:extLst>
            </p:cNvPr>
            <p:cNvCxnSpPr>
              <a:stCxn id="179" idx="1"/>
            </p:cNvCxnSpPr>
            <p:nvPr/>
          </p:nvCxnSpPr>
          <p:spPr>
            <a:xfrm flipH="1">
              <a:off x="5503821" y="3498363"/>
              <a:ext cx="389125" cy="0"/>
            </a:xfrm>
            <a:prstGeom prst="straightConnector1">
              <a:avLst/>
            </a:prstGeom>
            <a:noFill/>
            <a:ln w="6350" cap="flat" cmpd="sng" algn="ctr">
              <a:solidFill>
                <a:sysClr val="windowText" lastClr="000000"/>
              </a:solidFill>
              <a:prstDash val="solid"/>
              <a:miter lim="800000"/>
              <a:tailEnd type="triangle"/>
            </a:ln>
            <a:effectLst/>
          </p:spPr>
        </p:cxnSp>
        <p:sp>
          <p:nvSpPr>
            <p:cNvPr id="187" name="矩形 186">
              <a:extLst>
                <a:ext uri="{FF2B5EF4-FFF2-40B4-BE49-F238E27FC236}">
                  <a16:creationId xmlns="" xmlns:a16="http://schemas.microsoft.com/office/drawing/2014/main" id="{A855C06D-562A-4F38-8328-B7AB14E4C9EF}"/>
                </a:ext>
              </a:extLst>
            </p:cNvPr>
            <p:cNvSpPr/>
            <p:nvPr/>
          </p:nvSpPr>
          <p:spPr>
            <a:xfrm>
              <a:off x="4669077" y="3349977"/>
              <a:ext cx="828526" cy="296772"/>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废溶剂处置</a:t>
              </a:r>
            </a:p>
          </p:txBody>
        </p:sp>
        <p:cxnSp>
          <p:nvCxnSpPr>
            <p:cNvPr id="188" name="直接箭头连接符 187">
              <a:extLst>
                <a:ext uri="{FF2B5EF4-FFF2-40B4-BE49-F238E27FC236}">
                  <a16:creationId xmlns="" xmlns:a16="http://schemas.microsoft.com/office/drawing/2014/main" id="{9786312A-5C3D-4D0B-BB42-2512E11C32E0}"/>
                </a:ext>
              </a:extLst>
            </p:cNvPr>
            <p:cNvCxnSpPr/>
            <p:nvPr/>
          </p:nvCxnSpPr>
          <p:spPr>
            <a:xfrm flipV="1">
              <a:off x="4309981" y="3506253"/>
              <a:ext cx="360000" cy="1"/>
            </a:xfrm>
            <a:prstGeom prst="straightConnector1">
              <a:avLst/>
            </a:prstGeom>
            <a:noFill/>
            <a:ln w="15875" cap="flat" cmpd="sng" algn="ctr">
              <a:solidFill>
                <a:srgbClr val="00B050"/>
              </a:solidFill>
              <a:prstDash val="solid"/>
              <a:miter lim="800000"/>
              <a:headEnd type="triangle"/>
              <a:tailEnd type="none"/>
            </a:ln>
            <a:effectLst/>
          </p:spPr>
        </p:cxnSp>
        <p:sp>
          <p:nvSpPr>
            <p:cNvPr id="189" name="文本框 188">
              <a:extLst>
                <a:ext uri="{FF2B5EF4-FFF2-40B4-BE49-F238E27FC236}">
                  <a16:creationId xmlns="" xmlns:a16="http://schemas.microsoft.com/office/drawing/2014/main" id="{2A24ABA2-75CD-4057-A5DD-C333337C3152}"/>
                </a:ext>
              </a:extLst>
            </p:cNvPr>
            <p:cNvSpPr txBox="1"/>
            <p:nvPr/>
          </p:nvSpPr>
          <p:spPr>
            <a:xfrm>
              <a:off x="4361776" y="3248981"/>
              <a:ext cx="370999" cy="2126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0B050"/>
                  </a:solidFill>
                  <a:effectLst/>
                  <a:uLnTx/>
                  <a:uFillTx/>
                  <a:latin typeface="+mn-ea"/>
                  <a:cs typeface="Times New Roman" panose="02020603050405020304" pitchFamily="18" charset="0"/>
                </a:rPr>
                <a:t>S</a:t>
              </a:r>
              <a:r>
                <a:rPr kumimoji="0" lang="en-US" altLang="zh-CN" sz="1200" b="1" i="0" u="none" strike="noStrike" kern="0" cap="none" spc="0" normalizeH="0" baseline="-25000" noProof="0" dirty="0">
                  <a:ln>
                    <a:noFill/>
                  </a:ln>
                  <a:solidFill>
                    <a:srgbClr val="00B050"/>
                  </a:solidFill>
                  <a:effectLst/>
                  <a:uLnTx/>
                  <a:uFillTx/>
                  <a:latin typeface="+mn-ea"/>
                  <a:cs typeface="Times New Roman" panose="02020603050405020304" pitchFamily="18" charset="0"/>
                </a:rPr>
                <a:t>5</a:t>
              </a:r>
              <a:endParaRPr kumimoji="0" lang="zh-CN" altLang="en-US" sz="1200" b="1" i="0" u="none" strike="noStrike" kern="0" cap="none" spc="0" normalizeH="0" baseline="0" noProof="0" dirty="0">
                <a:ln>
                  <a:noFill/>
                </a:ln>
                <a:solidFill>
                  <a:srgbClr val="00B050"/>
                </a:solidFill>
                <a:effectLst/>
                <a:uLnTx/>
                <a:uFillTx/>
                <a:latin typeface="+mn-ea"/>
                <a:cs typeface="Times New Roman" panose="02020603050405020304" pitchFamily="18" charset="0"/>
              </a:endParaRPr>
            </a:p>
          </p:txBody>
        </p:sp>
        <p:cxnSp>
          <p:nvCxnSpPr>
            <p:cNvPr id="190" name="直接箭头连接符 189">
              <a:extLst>
                <a:ext uri="{FF2B5EF4-FFF2-40B4-BE49-F238E27FC236}">
                  <a16:creationId xmlns="" xmlns:a16="http://schemas.microsoft.com/office/drawing/2014/main" id="{2FAA284C-E886-4453-A915-F654A2595C09}"/>
                </a:ext>
              </a:extLst>
            </p:cNvPr>
            <p:cNvCxnSpPr>
              <a:cxnSpLocks/>
            </p:cNvCxnSpPr>
            <p:nvPr/>
          </p:nvCxnSpPr>
          <p:spPr>
            <a:xfrm rot="-5400000" flipV="1">
              <a:off x="3045295" y="698884"/>
              <a:ext cx="360000" cy="1"/>
            </a:xfrm>
            <a:prstGeom prst="straightConnector1">
              <a:avLst/>
            </a:prstGeom>
            <a:noFill/>
            <a:ln w="15875" cap="flat" cmpd="sng" algn="ctr">
              <a:solidFill>
                <a:srgbClr val="00B050">
                  <a:alpha val="95000"/>
                </a:srgbClr>
              </a:solidFill>
              <a:prstDash val="solid"/>
              <a:miter lim="800000"/>
              <a:tailEnd type="triangle"/>
            </a:ln>
            <a:effectLst/>
          </p:spPr>
        </p:cxnSp>
        <p:sp>
          <p:nvSpPr>
            <p:cNvPr id="191" name="文本框 190">
              <a:extLst>
                <a:ext uri="{FF2B5EF4-FFF2-40B4-BE49-F238E27FC236}">
                  <a16:creationId xmlns="" xmlns:a16="http://schemas.microsoft.com/office/drawing/2014/main" id="{F3F63027-63A8-4A1C-B363-C02EF187F293}"/>
                </a:ext>
              </a:extLst>
            </p:cNvPr>
            <p:cNvSpPr txBox="1"/>
            <p:nvPr/>
          </p:nvSpPr>
          <p:spPr>
            <a:xfrm>
              <a:off x="3225211" y="446502"/>
              <a:ext cx="370999" cy="2126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0B050"/>
                  </a:solidFill>
                  <a:effectLst/>
                  <a:uLnTx/>
                  <a:uFillTx/>
                  <a:latin typeface="+mn-ea"/>
                  <a:cs typeface="Times New Roman" panose="02020603050405020304" pitchFamily="18" charset="0"/>
                </a:rPr>
                <a:t>S</a:t>
              </a:r>
              <a:r>
                <a:rPr kumimoji="0" lang="en-US" altLang="zh-CN" sz="1200" b="1" i="0" u="none" strike="noStrike" kern="0" cap="none" spc="0" normalizeH="0" baseline="-25000" noProof="0" dirty="0">
                  <a:ln>
                    <a:noFill/>
                  </a:ln>
                  <a:solidFill>
                    <a:srgbClr val="00B050"/>
                  </a:solidFill>
                  <a:effectLst/>
                  <a:uLnTx/>
                  <a:uFillTx/>
                  <a:latin typeface="+mn-ea"/>
                  <a:cs typeface="Times New Roman" panose="02020603050405020304" pitchFamily="18" charset="0"/>
                </a:rPr>
                <a:t>2</a:t>
              </a:r>
              <a:endParaRPr kumimoji="0" lang="zh-CN" altLang="en-US" sz="1200" b="1" i="0" u="none" strike="noStrike" kern="0" cap="none" spc="0" normalizeH="0" baseline="0" noProof="0" dirty="0">
                <a:ln>
                  <a:noFill/>
                </a:ln>
                <a:solidFill>
                  <a:srgbClr val="00B050"/>
                </a:solidFill>
                <a:effectLst/>
                <a:uLnTx/>
                <a:uFillTx/>
                <a:latin typeface="+mn-ea"/>
                <a:cs typeface="Times New Roman" panose="02020603050405020304" pitchFamily="18" charset="0"/>
              </a:endParaRPr>
            </a:p>
          </p:txBody>
        </p:sp>
        <p:sp>
          <p:nvSpPr>
            <p:cNvPr id="192" name="矩形 191">
              <a:extLst>
                <a:ext uri="{FF2B5EF4-FFF2-40B4-BE49-F238E27FC236}">
                  <a16:creationId xmlns="" xmlns:a16="http://schemas.microsoft.com/office/drawing/2014/main" id="{D0B0E995-E97E-4624-8100-E59FE55F7AC4}"/>
                </a:ext>
              </a:extLst>
            </p:cNvPr>
            <p:cNvSpPr/>
            <p:nvPr/>
          </p:nvSpPr>
          <p:spPr>
            <a:xfrm>
              <a:off x="2966584" y="3902998"/>
              <a:ext cx="1826820" cy="571469"/>
            </a:xfrm>
            <a:prstGeom prst="rect">
              <a:avLst/>
            </a:prstGeom>
            <a:noFill/>
            <a:ln w="15875" cap="flat" cmpd="sng" algn="ctr">
              <a:solidFill>
                <a:srgbClr val="FF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废气产生环节</a:t>
              </a:r>
              <a:endPar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G</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1</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 G</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2</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G</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3</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G</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4</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G</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5</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—VOCs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G</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6</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 G</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7</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G</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8</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 —VOCs</a:t>
              </a:r>
              <a:endPar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endParaRPr>
            </a:p>
          </p:txBody>
        </p:sp>
        <p:sp>
          <p:nvSpPr>
            <p:cNvPr id="193" name="矩形 192">
              <a:extLst>
                <a:ext uri="{FF2B5EF4-FFF2-40B4-BE49-F238E27FC236}">
                  <a16:creationId xmlns="" xmlns:a16="http://schemas.microsoft.com/office/drawing/2014/main" id="{515F03F2-FE20-441E-846F-3BD7DCE00FD9}"/>
                </a:ext>
              </a:extLst>
            </p:cNvPr>
            <p:cNvSpPr/>
            <p:nvPr/>
          </p:nvSpPr>
          <p:spPr>
            <a:xfrm>
              <a:off x="4892970" y="3900860"/>
              <a:ext cx="1826820" cy="571469"/>
            </a:xfrm>
            <a:prstGeom prst="rect">
              <a:avLst/>
            </a:prstGeom>
            <a:noFill/>
            <a:ln w="15875" cap="flat" cmpd="sng" algn="ctr">
              <a:solidFill>
                <a:srgbClr val="FFC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废水产生环节</a:t>
              </a:r>
              <a:endPar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W</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1</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—pH</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SS</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COD</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、重金属</a:t>
              </a:r>
              <a:endPar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W</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2</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—pH</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SS</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COD</a:t>
              </a:r>
              <a:endPar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endParaRPr>
            </a:p>
          </p:txBody>
        </p:sp>
        <p:sp>
          <p:nvSpPr>
            <p:cNvPr id="194" name="矩形 193">
              <a:extLst>
                <a:ext uri="{FF2B5EF4-FFF2-40B4-BE49-F238E27FC236}">
                  <a16:creationId xmlns="" xmlns:a16="http://schemas.microsoft.com/office/drawing/2014/main" id="{87EA04FE-9FAE-4265-B1FA-4013285AB921}"/>
                </a:ext>
              </a:extLst>
            </p:cNvPr>
            <p:cNvSpPr/>
            <p:nvPr/>
          </p:nvSpPr>
          <p:spPr>
            <a:xfrm>
              <a:off x="6838109" y="3900859"/>
              <a:ext cx="1522249" cy="571469"/>
            </a:xfrm>
            <a:prstGeom prst="rect">
              <a:avLst/>
            </a:prstGeom>
            <a:noFill/>
            <a:ln w="15875" cap="flat" cmpd="sng" algn="ctr">
              <a:solidFill>
                <a:srgbClr val="4472C4"/>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噪声产生环节</a:t>
              </a:r>
              <a:endPar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N</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1</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 N</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2</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N</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3</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N</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4</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N</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5</a:t>
              </a:r>
              <a:endPar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endParaRPr>
            </a:p>
          </p:txBody>
        </p:sp>
        <p:sp>
          <p:nvSpPr>
            <p:cNvPr id="195" name="矩形 194">
              <a:extLst>
                <a:ext uri="{FF2B5EF4-FFF2-40B4-BE49-F238E27FC236}">
                  <a16:creationId xmlns="" xmlns:a16="http://schemas.microsoft.com/office/drawing/2014/main" id="{647DB075-48A5-4FB1-A4D3-C91A69B0AD3C}"/>
                </a:ext>
              </a:extLst>
            </p:cNvPr>
            <p:cNvSpPr/>
            <p:nvPr/>
          </p:nvSpPr>
          <p:spPr>
            <a:xfrm>
              <a:off x="8475080" y="3900859"/>
              <a:ext cx="1304796" cy="571469"/>
            </a:xfrm>
            <a:prstGeom prst="rect">
              <a:avLst/>
            </a:prstGeom>
            <a:noFill/>
            <a:ln w="15875" cap="flat" cmpd="sng" algn="ctr">
              <a:solidFill>
                <a:srgbClr val="70AD47"/>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固废产生环节</a:t>
              </a:r>
              <a:endPar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S</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1</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 S</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2</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S</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3</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S</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4</a:t>
              </a:r>
              <a:r>
                <a:rPr kumimoji="0" lang="zh-CN" altLang="en-US"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a:t>
              </a:r>
              <a:r>
                <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rPr>
                <a:t>S</a:t>
              </a:r>
              <a:r>
                <a:rPr kumimoji="0" lang="en-US" altLang="zh-CN" sz="1200" b="1" i="0" u="none" strike="noStrike" kern="0" cap="none" spc="0" normalizeH="0" baseline="-25000" noProof="0" dirty="0">
                  <a:ln>
                    <a:noFill/>
                  </a:ln>
                  <a:solidFill>
                    <a:prstClr val="black"/>
                  </a:solidFill>
                  <a:effectLst/>
                  <a:uLnTx/>
                  <a:uFillTx/>
                  <a:latin typeface="+mn-ea"/>
                  <a:cs typeface="Times New Roman" panose="02020603050405020304" pitchFamily="18" charset="0"/>
                </a:rPr>
                <a:t>5</a:t>
              </a:r>
              <a:endParaRPr kumimoji="0" lang="en-US" altLang="zh-CN" sz="1200" b="1" i="0" u="none" strike="noStrike" kern="0" cap="none" spc="0" normalizeH="0" baseline="0" noProof="0" dirty="0">
                <a:ln>
                  <a:noFill/>
                </a:ln>
                <a:solidFill>
                  <a:prstClr val="black"/>
                </a:solidFill>
                <a:effectLst/>
                <a:uLnTx/>
                <a:uFillTx/>
                <a:latin typeface="+mn-ea"/>
                <a:cs typeface="Times New Roman" panose="02020603050405020304" pitchFamily="18" charset="0"/>
              </a:endParaRPr>
            </a:p>
          </p:txBody>
        </p:sp>
      </p:grpSp>
    </p:spTree>
    <p:extLst>
      <p:ext uri="{BB962C8B-B14F-4D97-AF65-F5344CB8AC3E}">
        <p14:creationId xmlns:p14="http://schemas.microsoft.com/office/powerpoint/2010/main" val="22597964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smtClean="0">
                <a:latin typeface="+mj-ea"/>
                <a:sym typeface="Arial" panose="020B0604020202020204" pitchFamily="34" charset="0"/>
              </a:rPr>
              <a:t>2</a:t>
            </a:r>
            <a:r>
              <a:rPr lang="zh-CN" altLang="en-US" dirty="0" smtClean="0">
                <a:latin typeface="+mj-ea"/>
                <a:sym typeface="Arial" panose="020B0604020202020204" pitchFamily="34" charset="0"/>
              </a:rPr>
              <a:t>、</a:t>
            </a:r>
            <a:r>
              <a:rPr lang="zh-CN" altLang="en-US" sz="2800" dirty="0" smtClean="0">
                <a:latin typeface="+mj-ea"/>
                <a:sym typeface="Arial" panose="020B0604020202020204" pitchFamily="34" charset="0"/>
              </a:rPr>
              <a:t>涂料、油墨生产工艺流程</a:t>
            </a:r>
            <a:endParaRPr lang="zh-CN" altLang="en-US" sz="2800" dirty="0">
              <a:solidFill>
                <a:srgbClr val="FF0000"/>
              </a:solidFill>
              <a:latin typeface="+mj-ea"/>
            </a:endParaRPr>
          </a:p>
        </p:txBody>
      </p:sp>
      <p:sp>
        <p:nvSpPr>
          <p:cNvPr id="104" name="幻灯片编号占位符 2"/>
          <p:cNvSpPr>
            <a:spLocks noGrp="1"/>
          </p:cNvSpPr>
          <p:nvPr>
            <p:ph type="sldNum" sz="quarter" idx="12"/>
          </p:nvPr>
        </p:nvSpPr>
        <p:spPr>
          <a:xfrm>
            <a:off x="9236818" y="6483375"/>
            <a:ext cx="2743200" cy="365125"/>
          </a:xfrm>
        </p:spPr>
        <p:txBody>
          <a:bodyPr/>
          <a:lstStyle/>
          <a:p>
            <a:pPr>
              <a:defRPr/>
            </a:pPr>
            <a:fld id="{E396BE32-D928-4299-9E4F-D7F8B546F812}" type="slidenum">
              <a:rPr lang="en-US" smtClean="0"/>
              <a:pPr>
                <a:defRPr/>
              </a:pPr>
              <a:t>32</a:t>
            </a:fld>
            <a:endParaRPr lang="en-US"/>
          </a:p>
        </p:txBody>
      </p:sp>
      <p:graphicFrame>
        <p:nvGraphicFramePr>
          <p:cNvPr id="12" name="表格 11"/>
          <p:cNvGraphicFramePr>
            <a:graphicFrameLocks noGrp="1"/>
          </p:cNvGraphicFramePr>
          <p:nvPr>
            <p:extLst>
              <p:ext uri="{D42A27DB-BD31-4B8C-83A1-F6EECF244321}">
                <p14:modId xmlns:p14="http://schemas.microsoft.com/office/powerpoint/2010/main" val="3508325720"/>
              </p:ext>
            </p:extLst>
          </p:nvPr>
        </p:nvGraphicFramePr>
        <p:xfrm>
          <a:off x="335361" y="1196752"/>
          <a:ext cx="11521279" cy="5160905"/>
        </p:xfrm>
        <a:graphic>
          <a:graphicData uri="http://schemas.openxmlformats.org/drawingml/2006/table">
            <a:tbl>
              <a:tblPr firstRow="1" bandRow="1">
                <a:tableStyleId>{5C22544A-7EE6-4342-B048-85BDC9FD1C3A}</a:tableStyleId>
              </a:tblPr>
              <a:tblGrid>
                <a:gridCol w="1666960"/>
                <a:gridCol w="3236820"/>
                <a:gridCol w="2546381"/>
                <a:gridCol w="1896468"/>
                <a:gridCol w="2174650"/>
              </a:tblGrid>
              <a:tr h="690805">
                <a:tc>
                  <a:txBody>
                    <a:bodyPr/>
                    <a:lstStyle/>
                    <a:p>
                      <a:r>
                        <a:rPr lang="zh-CN" altLang="en-US" sz="2000" dirty="0" smtClean="0">
                          <a:latin typeface="微软雅黑" panose="020B0503020204020204" pitchFamily="34" charset="-122"/>
                          <a:ea typeface="微软雅黑" panose="020B0503020204020204" pitchFamily="34" charset="-122"/>
                        </a:rPr>
                        <a:t>成分类型</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方式</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废气</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废水</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固体废物</a:t>
                      </a:r>
                      <a:endParaRPr lang="zh-CN" altLang="en-US" sz="2000" dirty="0">
                        <a:latin typeface="微软雅黑" panose="020B0503020204020204" pitchFamily="34" charset="-122"/>
                        <a:ea typeface="微软雅黑" panose="020B0503020204020204" pitchFamily="34" charset="-122"/>
                      </a:endParaRPr>
                    </a:p>
                  </a:txBody>
                  <a:tcPr/>
                </a:tc>
              </a:tr>
              <a:tr h="690805">
                <a:tc>
                  <a:txBody>
                    <a:bodyPr/>
                    <a:lstStyle/>
                    <a:p>
                      <a:r>
                        <a:rPr lang="zh-CN" altLang="en-US" sz="2000" dirty="0" smtClean="0">
                          <a:latin typeface="微软雅黑" panose="020B0503020204020204" pitchFamily="34" charset="-122"/>
                          <a:ea typeface="微软雅黑" panose="020B0503020204020204" pitchFamily="34" charset="-122"/>
                        </a:rPr>
                        <a:t>原料储存</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桶、储罐、包装</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有组织</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无组织</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几乎没有</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包装桶</a:t>
                      </a:r>
                      <a:endParaRPr lang="zh-CN" altLang="en-US" sz="2000" dirty="0">
                        <a:latin typeface="微软雅黑" panose="020B0503020204020204" pitchFamily="34" charset="-122"/>
                        <a:ea typeface="微软雅黑" panose="020B0503020204020204" pitchFamily="34" charset="-122"/>
                      </a:endParaRPr>
                    </a:p>
                  </a:txBody>
                  <a:tcPr/>
                </a:tc>
              </a:tr>
              <a:tr h="967741">
                <a:tc>
                  <a:txBody>
                    <a:bodyPr/>
                    <a:lstStyle/>
                    <a:p>
                      <a:r>
                        <a:rPr lang="zh-CN" altLang="en-US" sz="2000" dirty="0" smtClean="0">
                          <a:latin typeface="微软雅黑" panose="020B0503020204020204" pitchFamily="34" charset="-122"/>
                          <a:ea typeface="微软雅黑" panose="020B0503020204020204" pitchFamily="34" charset="-122"/>
                        </a:rPr>
                        <a:t>生产环节</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配料、混合、研磨、分散（调配、调色）、过滤、包装</a:t>
                      </a:r>
                      <a:endParaRPr lang="zh-CN" altLang="en-US" sz="2000" dirty="0">
                        <a:latin typeface="微软雅黑" panose="020B0503020204020204" pitchFamily="34" charset="-122"/>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dirty="0" smtClean="0">
                          <a:latin typeface="微软雅黑" panose="020B0503020204020204" pitchFamily="34" charset="-122"/>
                          <a:ea typeface="微软雅黑" panose="020B0503020204020204" pitchFamily="34" charset="-122"/>
                        </a:rPr>
                        <a:t>有组织</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无组织</a:t>
                      </a:r>
                    </a:p>
                    <a:p>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水性</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废溶剂、废树脂、颜料、抹布</a:t>
                      </a:r>
                      <a:endParaRPr lang="zh-CN" altLang="en-US" sz="2000" dirty="0">
                        <a:latin typeface="微软雅黑" panose="020B0503020204020204" pitchFamily="34" charset="-122"/>
                        <a:ea typeface="微软雅黑" panose="020B0503020204020204" pitchFamily="34" charset="-122"/>
                      </a:endParaRPr>
                    </a:p>
                  </a:txBody>
                  <a:tcPr/>
                </a:tc>
              </a:tr>
              <a:tr h="690805">
                <a:tc>
                  <a:txBody>
                    <a:bodyPr/>
                    <a:lstStyle/>
                    <a:p>
                      <a:r>
                        <a:rPr lang="zh-CN" altLang="en-US" sz="2000" dirty="0" smtClean="0">
                          <a:latin typeface="微软雅黑" panose="020B0503020204020204" pitchFamily="34" charset="-122"/>
                          <a:ea typeface="微软雅黑" panose="020B0503020204020204" pitchFamily="34" charset="-122"/>
                        </a:rPr>
                        <a:t>辅助环节</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清洗、</a:t>
                      </a:r>
                      <a:endParaRPr lang="zh-CN" altLang="en-US" sz="2000" dirty="0">
                        <a:latin typeface="微软雅黑" panose="020B0503020204020204" pitchFamily="34" charset="-122"/>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dirty="0" smtClean="0">
                          <a:latin typeface="微软雅黑" panose="020B0503020204020204" pitchFamily="34" charset="-122"/>
                          <a:ea typeface="微软雅黑" panose="020B0503020204020204" pitchFamily="34" charset="-122"/>
                        </a:rPr>
                        <a:t>有组织</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无组织</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水性</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废液</a:t>
                      </a:r>
                      <a:endParaRPr lang="zh-CN" altLang="en-US" sz="2000" dirty="0">
                        <a:latin typeface="微软雅黑" panose="020B0503020204020204" pitchFamily="34" charset="-122"/>
                        <a:ea typeface="微软雅黑" panose="020B0503020204020204" pitchFamily="34" charset="-122"/>
                      </a:endParaRPr>
                    </a:p>
                  </a:txBody>
                  <a:tcPr/>
                </a:tc>
              </a:tr>
              <a:tr h="690805">
                <a:tc>
                  <a:txBody>
                    <a:bodyPr/>
                    <a:lstStyle/>
                    <a:p>
                      <a:r>
                        <a:rPr lang="zh-CN" altLang="en-US" sz="2000" dirty="0" smtClean="0">
                          <a:latin typeface="微软雅黑" panose="020B0503020204020204" pitchFamily="34" charset="-122"/>
                          <a:ea typeface="微软雅黑" panose="020B0503020204020204" pitchFamily="34" charset="-122"/>
                        </a:rPr>
                        <a:t>辅助车间</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合成树脂、稀释剂</a:t>
                      </a:r>
                      <a:endParaRPr lang="en-US" altLang="zh-CN" sz="2000" dirty="0" smtClean="0">
                        <a:latin typeface="微软雅黑" panose="020B0503020204020204" pitchFamily="34" charset="-122"/>
                        <a:ea typeface="微软雅黑" panose="020B0503020204020204" pitchFamily="34" charset="-122"/>
                      </a:endParaRPr>
                    </a:p>
                    <a:p>
                      <a:r>
                        <a:rPr lang="zh-CN" altLang="en-US" sz="2000" dirty="0" smtClean="0">
                          <a:solidFill>
                            <a:srgbClr val="FF0000"/>
                          </a:solidFill>
                          <a:latin typeface="微软雅黑" panose="020B0503020204020204" pitchFamily="34" charset="-122"/>
                          <a:ea typeface="微软雅黑" panose="020B0503020204020204" pitchFamily="34" charset="-122"/>
                        </a:rPr>
                        <a:t>连接料、颜料</a:t>
                      </a:r>
                      <a:endParaRPr lang="zh-CN" altLang="en-US" sz="2000" dirty="0">
                        <a:solidFill>
                          <a:srgbClr val="FF0000"/>
                        </a:solidFill>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有组织</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无组织</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反应生成水</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废溶剂</a:t>
                      </a:r>
                      <a:endParaRPr lang="zh-CN" altLang="en-US" sz="2000" dirty="0">
                        <a:latin typeface="微软雅黑" panose="020B0503020204020204" pitchFamily="34" charset="-122"/>
                        <a:ea typeface="微软雅黑" panose="020B0503020204020204" pitchFamily="34" charset="-122"/>
                      </a:endParaRPr>
                    </a:p>
                  </a:txBody>
                  <a:tcPr/>
                </a:tc>
              </a:tr>
              <a:tr h="690805">
                <a:tc>
                  <a:txBody>
                    <a:bodyPr/>
                    <a:lstStyle/>
                    <a:p>
                      <a:r>
                        <a:rPr lang="zh-CN" altLang="en-US" sz="2000" dirty="0" smtClean="0">
                          <a:latin typeface="微软雅黑" panose="020B0503020204020204" pitchFamily="34" charset="-122"/>
                          <a:ea typeface="微软雅黑" panose="020B0503020204020204" pitchFamily="34" charset="-122"/>
                        </a:rPr>
                        <a:t>实验室</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质量检查、喷涂（印刷）</a:t>
                      </a:r>
                      <a:endParaRPr lang="zh-CN" altLang="en-US" sz="2000" dirty="0">
                        <a:latin typeface="微软雅黑" panose="020B0503020204020204" pitchFamily="34" charset="-122"/>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dirty="0" smtClean="0">
                          <a:latin typeface="微软雅黑" panose="020B0503020204020204" pitchFamily="34" charset="-122"/>
                          <a:ea typeface="微软雅黑" panose="020B0503020204020204" pitchFamily="34" charset="-122"/>
                        </a:rPr>
                        <a:t>有组织</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无组织</a:t>
                      </a:r>
                    </a:p>
                  </a:txBody>
                  <a:tcPr/>
                </a:tc>
                <a:tc>
                  <a:txBody>
                    <a:bodyPr/>
                    <a:lstStyle/>
                    <a:p>
                      <a:r>
                        <a:rPr lang="zh-CN" altLang="en-US" sz="2000" dirty="0" smtClean="0">
                          <a:latin typeface="微软雅黑" panose="020B0503020204020204" pitchFamily="34" charset="-122"/>
                          <a:ea typeface="微软雅黑" panose="020B0503020204020204" pitchFamily="34" charset="-122"/>
                        </a:rPr>
                        <a:t>实验室废水</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废液</a:t>
                      </a:r>
                      <a:endParaRPr lang="zh-CN" altLang="en-US" sz="2000" dirty="0">
                        <a:latin typeface="微软雅黑" panose="020B0503020204020204" pitchFamily="34" charset="-122"/>
                        <a:ea typeface="微软雅黑" panose="020B0503020204020204" pitchFamily="34" charset="-122"/>
                      </a:endParaRPr>
                    </a:p>
                  </a:txBody>
                  <a:tcPr/>
                </a:tc>
              </a:tr>
              <a:tr h="690805">
                <a:tc>
                  <a:txBody>
                    <a:bodyPr/>
                    <a:lstStyle/>
                    <a:p>
                      <a:r>
                        <a:rPr lang="zh-CN" altLang="en-US" sz="2000" dirty="0" smtClean="0">
                          <a:latin typeface="微软雅黑" panose="020B0503020204020204" pitchFamily="34" charset="-122"/>
                          <a:ea typeface="微软雅黑" panose="020B0503020204020204" pitchFamily="34" charset="-122"/>
                        </a:rPr>
                        <a:t>环保系统</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废水、危险废物储存</a:t>
                      </a:r>
                      <a:endParaRPr lang="zh-CN" altLang="en-US" sz="2000" dirty="0">
                        <a:latin typeface="微软雅黑" panose="020B0503020204020204" pitchFamily="34" charset="-122"/>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dirty="0" smtClean="0">
                          <a:latin typeface="微软雅黑" panose="020B0503020204020204" pitchFamily="34" charset="-122"/>
                          <a:ea typeface="微软雅黑" panose="020B0503020204020204" pitchFamily="34" charset="-122"/>
                        </a:rPr>
                        <a:t>有组织</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无组织</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吸收塔废水</a:t>
                      </a:r>
                      <a:endParaRPr lang="zh-CN" altLang="en-US" sz="2000" dirty="0">
                        <a:latin typeface="微软雅黑" panose="020B0503020204020204" pitchFamily="34" charset="-122"/>
                        <a:ea typeface="微软雅黑" panose="020B0503020204020204" pitchFamily="34" charset="-122"/>
                      </a:endParaRPr>
                    </a:p>
                  </a:txBody>
                  <a:tcPr/>
                </a:tc>
                <a:tc>
                  <a:txBody>
                    <a:bodyPr/>
                    <a:lstStyle/>
                    <a:p>
                      <a:r>
                        <a:rPr lang="zh-CN" altLang="en-US" sz="2000" dirty="0" smtClean="0">
                          <a:latin typeface="微软雅黑" panose="020B0503020204020204" pitchFamily="34" charset="-122"/>
                          <a:ea typeface="微软雅黑" panose="020B0503020204020204" pitchFamily="34" charset="-122"/>
                        </a:rPr>
                        <a:t>废液</a:t>
                      </a:r>
                      <a:endParaRPr lang="zh-CN" altLang="en-US" sz="2000" dirty="0">
                        <a:latin typeface="微软雅黑" panose="020B0503020204020204" pitchFamily="34" charset="-122"/>
                        <a:ea typeface="微软雅黑" panose="020B0503020204020204" pitchFamily="34" charset="-122"/>
                      </a:endParaRPr>
                    </a:p>
                  </a:txBody>
                  <a:tcPr/>
                </a:tc>
              </a:tr>
            </a:tbl>
          </a:graphicData>
        </a:graphic>
      </p:graphicFrame>
    </p:spTree>
    <p:extLst>
      <p:ext uri="{BB962C8B-B14F-4D97-AF65-F5344CB8AC3E}">
        <p14:creationId xmlns:p14="http://schemas.microsoft.com/office/powerpoint/2010/main" val="11060195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smtClean="0">
                <a:latin typeface="+mj-ea"/>
                <a:sym typeface="Arial" panose="020B0604020202020204" pitchFamily="34" charset="0"/>
              </a:rPr>
              <a:t>2</a:t>
            </a:r>
            <a:r>
              <a:rPr lang="zh-CN" altLang="en-US" dirty="0" smtClean="0">
                <a:latin typeface="+mj-ea"/>
                <a:sym typeface="Arial" panose="020B0604020202020204" pitchFamily="34" charset="0"/>
              </a:rPr>
              <a:t>、</a:t>
            </a:r>
            <a:r>
              <a:rPr lang="zh-CN" altLang="en-US" sz="2800" dirty="0" smtClean="0">
                <a:latin typeface="+mj-ea"/>
                <a:sym typeface="Arial" panose="020B0604020202020204" pitchFamily="34" charset="0"/>
              </a:rPr>
              <a:t>涂料、油墨生产工艺流程</a:t>
            </a:r>
            <a:endParaRPr lang="zh-CN" altLang="en-US" sz="2800" dirty="0">
              <a:solidFill>
                <a:srgbClr val="FF0000"/>
              </a:solidFill>
              <a:latin typeface="+mj-ea"/>
            </a:endParaRPr>
          </a:p>
        </p:txBody>
      </p:sp>
      <p:sp>
        <p:nvSpPr>
          <p:cNvPr id="104" name="幻灯片编号占位符 2"/>
          <p:cNvSpPr>
            <a:spLocks noGrp="1"/>
          </p:cNvSpPr>
          <p:nvPr>
            <p:ph type="sldNum" sz="quarter" idx="12"/>
          </p:nvPr>
        </p:nvSpPr>
        <p:spPr>
          <a:xfrm>
            <a:off x="9236818" y="6483375"/>
            <a:ext cx="2743200" cy="365125"/>
          </a:xfrm>
        </p:spPr>
        <p:txBody>
          <a:bodyPr/>
          <a:lstStyle/>
          <a:p>
            <a:pPr>
              <a:defRPr/>
            </a:pPr>
            <a:fld id="{E396BE32-D928-4299-9E4F-D7F8B546F812}" type="slidenum">
              <a:rPr lang="en-US" smtClean="0"/>
              <a:pPr>
                <a:defRPr/>
              </a:pPr>
              <a:t>33</a:t>
            </a:fld>
            <a:endParaRPr lang="en-US"/>
          </a:p>
        </p:txBody>
      </p:sp>
      <p:sp>
        <p:nvSpPr>
          <p:cNvPr id="95" name="内容占位符 2"/>
          <p:cNvSpPr txBox="1">
            <a:spLocks/>
          </p:cNvSpPr>
          <p:nvPr/>
        </p:nvSpPr>
        <p:spPr>
          <a:xfrm>
            <a:off x="679519" y="1196752"/>
            <a:ext cx="3960813" cy="4176712"/>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charset="2"/>
              <a:buChar char="l"/>
              <a:defRPr/>
            </a:pPr>
            <a:r>
              <a:rPr lang="zh-CN" altLang="en-US" b="1" smtClean="0">
                <a:latin typeface="+mn-ea"/>
              </a:rPr>
              <a:t>移动缸操作</a:t>
            </a:r>
            <a:endParaRPr lang="en-US" altLang="zh-CN" b="1" smtClean="0">
              <a:latin typeface="+mn-ea"/>
            </a:endParaRPr>
          </a:p>
          <a:p>
            <a:pPr>
              <a:buFont typeface="Wingdings" charset="2"/>
              <a:buChar char="l"/>
              <a:defRPr/>
            </a:pPr>
            <a:r>
              <a:rPr lang="zh-CN" altLang="en-US" b="1" smtClean="0">
                <a:latin typeface="+mn-ea"/>
              </a:rPr>
              <a:t>人工操作为主</a:t>
            </a:r>
            <a:endParaRPr lang="en-US" altLang="zh-CN" b="1" dirty="0" smtClean="0">
              <a:latin typeface="+mn-ea"/>
            </a:endParaRPr>
          </a:p>
        </p:txBody>
      </p:sp>
      <p:pic>
        <p:nvPicPr>
          <p:cNvPr id="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8288" y="2852936"/>
            <a:ext cx="2800117"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图片 101" descr="SAM_117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36" y="2827760"/>
            <a:ext cx="2448272" cy="263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内容占位符 2"/>
          <p:cNvSpPr txBox="1">
            <a:spLocks/>
          </p:cNvSpPr>
          <p:nvPr/>
        </p:nvSpPr>
        <p:spPr bwMode="auto">
          <a:xfrm>
            <a:off x="6463246" y="1244347"/>
            <a:ext cx="3843338"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ingdings" pitchFamily="2" charset="2"/>
              <a:buChar char="l"/>
              <a:defRPr sz="4000" b="1">
                <a:solidFill>
                  <a:schemeClr val="accent2"/>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3200" b="1">
                <a:solidFill>
                  <a:schemeClr val="tx1"/>
                </a:solidFill>
                <a:effectLst>
                  <a:outerShdw blurRad="38100" dist="38100" dir="2700000" algn="tl">
                    <a:srgbClr val="C0C0C0"/>
                  </a:outerShdw>
                </a:effectLst>
                <a:latin typeface="+mn-lt"/>
                <a:ea typeface="华文细黑" pitchFamily="2" charset="-122"/>
              </a:defRPr>
            </a:lvl2pPr>
            <a:lvl3pPr marL="1143000" indent="-228600" algn="l" rtl="0" eaLnBrk="0" fontAlgn="base" hangingPunct="0">
              <a:spcBef>
                <a:spcPct val="20000"/>
              </a:spcBef>
              <a:spcAft>
                <a:spcPct val="0"/>
              </a:spcAft>
              <a:buChar char="•"/>
              <a:defRPr sz="3200" b="1">
                <a:solidFill>
                  <a:schemeClr val="tx1"/>
                </a:solidFill>
                <a:effectLst>
                  <a:outerShdw blurRad="38100" dist="38100" dir="2700000" algn="tl">
                    <a:srgbClr val="C0C0C0"/>
                  </a:outerShdw>
                </a:effectLst>
                <a:latin typeface="+mn-lt"/>
                <a:ea typeface="华文细黑" pitchFamily="2" charset="-122"/>
              </a:defRPr>
            </a:lvl3pPr>
            <a:lvl4pPr marL="1600200" indent="-228600" algn="l" rtl="0" eaLnBrk="0" fontAlgn="base" hangingPunct="0">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itchFamily="2" charset="-122"/>
              </a:defRPr>
            </a:lvl4pPr>
            <a:lvl5pPr marL="2057400" indent="-228600" algn="l" rtl="0" eaLnBrk="0" fontAlgn="base" hangingPunct="0">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itchFamily="2" charset="-122"/>
              </a:defRPr>
            </a:lvl5pPr>
            <a:lvl6pPr marL="2514600" indent="-228600" algn="l" rtl="0" fontAlgn="base">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itchFamily="2" charset="-122"/>
              </a:defRPr>
            </a:lvl6pPr>
            <a:lvl7pPr marL="2971800" indent="-228600" algn="l" rtl="0" fontAlgn="base">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itchFamily="2" charset="-122"/>
              </a:defRPr>
            </a:lvl7pPr>
            <a:lvl8pPr marL="3429000" indent="-228600" algn="l" rtl="0" fontAlgn="base">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itchFamily="2" charset="-122"/>
              </a:defRPr>
            </a:lvl8pPr>
            <a:lvl9pPr marL="3886200" indent="-228600" algn="l" rtl="0" fontAlgn="base">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itchFamily="2" charset="-122"/>
              </a:defRPr>
            </a:lvl9pPr>
          </a:lstStyle>
          <a:p>
            <a:pPr>
              <a:defRPr/>
            </a:pPr>
            <a:r>
              <a:rPr lang="zh-CN" altLang="en-US" sz="3200" dirty="0" smtClean="0"/>
              <a:t>连续操作</a:t>
            </a:r>
            <a:endParaRPr lang="en-US" altLang="zh-CN" sz="3200" dirty="0" smtClean="0"/>
          </a:p>
          <a:p>
            <a:pPr>
              <a:defRPr/>
            </a:pPr>
            <a:r>
              <a:rPr lang="zh-CN" altLang="en-US" sz="3200" dirty="0"/>
              <a:t>可以</a:t>
            </a:r>
            <a:r>
              <a:rPr lang="zh-CN" altLang="en-US" sz="3200" dirty="0" smtClean="0"/>
              <a:t>实现自动化</a:t>
            </a:r>
            <a:endParaRPr lang="zh-CN" altLang="en-US" sz="3200" dirty="0"/>
          </a:p>
        </p:txBody>
      </p:sp>
      <p:sp>
        <p:nvSpPr>
          <p:cNvPr id="99" name="Freeform 3"/>
          <p:cNvSpPr/>
          <p:nvPr/>
        </p:nvSpPr>
        <p:spPr bwMode="gray">
          <a:xfrm flipV="1">
            <a:off x="575071" y="5707827"/>
            <a:ext cx="10913334" cy="432048"/>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16" h="2256">
                <a:moveTo>
                  <a:pt x="0" y="2240"/>
                </a:moveTo>
                <a:cubicBezTo>
                  <a:pt x="276" y="2109"/>
                  <a:pt x="1182" y="1474"/>
                  <a:pt x="1122" y="702"/>
                </a:cubicBezTo>
                <a:lnTo>
                  <a:pt x="972" y="744"/>
                </a:lnTo>
                <a:cubicBezTo>
                  <a:pt x="988" y="702"/>
                  <a:pt x="1140" y="436"/>
                  <a:pt x="1140" y="438"/>
                </a:cubicBezTo>
                <a:lnTo>
                  <a:pt x="1422" y="642"/>
                </a:lnTo>
                <a:cubicBezTo>
                  <a:pt x="1422" y="642"/>
                  <a:pt x="1260" y="672"/>
                  <a:pt x="1272" y="672"/>
                </a:cubicBezTo>
                <a:cubicBezTo>
                  <a:pt x="1428" y="1008"/>
                  <a:pt x="1620" y="1350"/>
                  <a:pt x="1968" y="1284"/>
                </a:cubicBezTo>
                <a:cubicBezTo>
                  <a:pt x="2316" y="1218"/>
                  <a:pt x="2460" y="576"/>
                  <a:pt x="2466" y="318"/>
                </a:cubicBezTo>
                <a:lnTo>
                  <a:pt x="2280" y="318"/>
                </a:lnTo>
                <a:lnTo>
                  <a:pt x="2598" y="0"/>
                </a:lnTo>
                <a:lnTo>
                  <a:pt x="2898" y="330"/>
                </a:lnTo>
                <a:lnTo>
                  <a:pt x="2724" y="324"/>
                </a:lnTo>
                <a:cubicBezTo>
                  <a:pt x="2724" y="325"/>
                  <a:pt x="2760" y="1284"/>
                  <a:pt x="3210" y="1302"/>
                </a:cubicBezTo>
                <a:cubicBezTo>
                  <a:pt x="3660" y="1320"/>
                  <a:pt x="3816" y="912"/>
                  <a:pt x="3870" y="654"/>
                </a:cubicBezTo>
                <a:lnTo>
                  <a:pt x="3702" y="642"/>
                </a:lnTo>
                <a:lnTo>
                  <a:pt x="3984" y="420"/>
                </a:lnTo>
                <a:lnTo>
                  <a:pt x="4182" y="678"/>
                </a:lnTo>
                <a:lnTo>
                  <a:pt x="4026" y="672"/>
                </a:lnTo>
                <a:cubicBezTo>
                  <a:pt x="4032" y="678"/>
                  <a:pt x="3960" y="1862"/>
                  <a:pt x="5016" y="2225"/>
                </a:cubicBezTo>
                <a:cubicBezTo>
                  <a:pt x="3438" y="2232"/>
                  <a:pt x="1092" y="2256"/>
                  <a:pt x="0" y="2240"/>
                </a:cubicBezTo>
                <a:close/>
              </a:path>
            </a:pathLst>
          </a:custGeom>
          <a:gradFill flip="none" rotWithShape="1">
            <a:gsLst>
              <a:gs pos="0">
                <a:schemeClr val="bg1">
                  <a:lumMod val="85000"/>
                </a:schemeClr>
              </a:gs>
              <a:gs pos="48000">
                <a:schemeClr val="accent6">
                  <a:lumMod val="97000"/>
                  <a:lumOff val="3000"/>
                </a:schemeClr>
              </a:gs>
              <a:gs pos="100000">
                <a:schemeClr val="accent6">
                  <a:lumMod val="60000"/>
                  <a:lumOff val="40000"/>
                </a:schemeClr>
              </a:gs>
            </a:gsLst>
            <a:lin ang="10800000" scaled="1"/>
            <a:tileRect/>
          </a:gradFill>
          <a:ln>
            <a:noFill/>
          </a:ln>
        </p:spPr>
        <p:txBody>
          <a:bodyPr wrap="none" anchor="ctr"/>
          <a:lstStyle/>
          <a:p>
            <a:pPr eaLnBrk="1" fontAlgn="auto" hangingPunct="1">
              <a:spcBef>
                <a:spcPts val="0"/>
              </a:spcBef>
              <a:spcAft>
                <a:spcPts val="0"/>
              </a:spcAft>
              <a:defRPr/>
            </a:pPr>
            <a:endParaRPr lang="zh-CN" altLang="en-US" kern="0" dirty="0">
              <a:solidFill>
                <a:prstClr val="black"/>
              </a:solidFill>
              <a:latin typeface="黑体" panose="02010609060101010101" pitchFamily="49" charset="-122"/>
              <a:ea typeface="黑体" panose="02010609060101010101" pitchFamily="49" charset="-122"/>
            </a:endParaRPr>
          </a:p>
        </p:txBody>
      </p:sp>
      <p:sp>
        <p:nvSpPr>
          <p:cNvPr id="100" name="文本框 99"/>
          <p:cNvSpPr txBox="1"/>
          <p:nvPr/>
        </p:nvSpPr>
        <p:spPr>
          <a:xfrm>
            <a:off x="1031940" y="6231308"/>
            <a:ext cx="10104620" cy="369332"/>
          </a:xfrm>
          <a:prstGeom prst="rect">
            <a:avLst/>
          </a:prstGeom>
          <a:noFill/>
          <a:ln w="38100">
            <a:solidFill>
              <a:srgbClr val="C00000"/>
            </a:solidFill>
          </a:ln>
        </p:spPr>
        <p:txBody>
          <a:bodyPr wrap="square" lIns="0" tIns="0" rIns="0" bIns="0" rtlCol="0">
            <a:spAutoFit/>
          </a:bodyPr>
          <a:lstStyle/>
          <a:p>
            <a:r>
              <a:rPr lang="zh-CN" altLang="en-US" sz="2400" b="1" dirty="0" smtClean="0">
                <a:solidFill>
                  <a:srgbClr val="FF0000"/>
                </a:solidFill>
                <a:latin typeface="微软雅黑" pitchFamily="34" charset="-122"/>
                <a:ea typeface="微软雅黑" pitchFamily="34" charset="-122"/>
              </a:rPr>
              <a:t>特点</a:t>
            </a:r>
            <a:r>
              <a:rPr lang="zh-CN" altLang="en-US" sz="2400" b="1" dirty="0" smtClean="0">
                <a:solidFill>
                  <a:schemeClr val="accent6"/>
                </a:solidFill>
                <a:latin typeface="微软雅黑" pitchFamily="34" charset="-122"/>
                <a:ea typeface="微软雅黑" pitchFamily="34" charset="-122"/>
              </a:rPr>
              <a:t>：</a:t>
            </a:r>
            <a:r>
              <a:rPr lang="zh-CN" altLang="en-US" sz="2400" b="1" dirty="0" smtClean="0">
                <a:latin typeface="微软雅黑" pitchFamily="34" charset="-122"/>
                <a:ea typeface="微软雅黑" pitchFamily="34" charset="-122"/>
              </a:rPr>
              <a:t>受行业特点所限，移动缸操作仍不可淘汰</a:t>
            </a:r>
          </a:p>
        </p:txBody>
      </p:sp>
      <p:pic>
        <p:nvPicPr>
          <p:cNvPr id="101" name="Picture 8" descr="DSCN26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324" y="2852935"/>
            <a:ext cx="2560191" cy="260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图片 101"/>
          <p:cNvPicPr>
            <a:picLocks noChangeAspect="1" noChangeArrowheads="1"/>
          </p:cNvPicPr>
          <p:nvPr/>
        </p:nvPicPr>
        <p:blipFill>
          <a:blip r:embed="rId6" cstate="print">
            <a:extLst>
              <a:ext uri="{28A0092B-C50C-407E-A947-70E740481C1C}">
                <a14:useLocalDpi xmlns:a14="http://schemas.microsoft.com/office/drawing/2010/main" val="0"/>
              </a:ext>
            </a:extLst>
          </a:blip>
          <a:srcRect l="10265" r="11890"/>
          <a:stretch>
            <a:fillRect/>
          </a:stretch>
        </p:blipFill>
        <p:spPr bwMode="auto">
          <a:xfrm>
            <a:off x="5461218" y="2912059"/>
            <a:ext cx="2808312" cy="2546747"/>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1757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smtClean="0">
                <a:latin typeface="+mj-ea"/>
                <a:sym typeface="Arial" panose="020B0604020202020204" pitchFamily="34" charset="0"/>
              </a:rPr>
              <a:t>2</a:t>
            </a:r>
            <a:r>
              <a:rPr lang="zh-CN" altLang="en-US" dirty="0" smtClean="0">
                <a:latin typeface="+mj-ea"/>
                <a:sym typeface="Arial" panose="020B0604020202020204" pitchFamily="34" charset="0"/>
              </a:rPr>
              <a:t>、</a:t>
            </a:r>
            <a:r>
              <a:rPr lang="zh-CN" altLang="en-US" sz="2800" dirty="0" smtClean="0">
                <a:latin typeface="+mj-ea"/>
                <a:sym typeface="Arial" panose="020B0604020202020204" pitchFamily="34" charset="0"/>
              </a:rPr>
              <a:t>涂料、油墨废气排放环节</a:t>
            </a:r>
            <a:endParaRPr lang="zh-CN" altLang="en-US" sz="2800" dirty="0">
              <a:solidFill>
                <a:srgbClr val="FF0000"/>
              </a:solidFill>
              <a:latin typeface="+mj-ea"/>
            </a:endParaRPr>
          </a:p>
        </p:txBody>
      </p:sp>
      <p:sp>
        <p:nvSpPr>
          <p:cNvPr id="104" name="幻灯片编号占位符 2"/>
          <p:cNvSpPr>
            <a:spLocks noGrp="1"/>
          </p:cNvSpPr>
          <p:nvPr>
            <p:ph type="sldNum" sz="quarter" idx="12"/>
          </p:nvPr>
        </p:nvSpPr>
        <p:spPr>
          <a:xfrm>
            <a:off x="9236818" y="6483375"/>
            <a:ext cx="2743200" cy="365125"/>
          </a:xfrm>
        </p:spPr>
        <p:txBody>
          <a:bodyPr/>
          <a:lstStyle/>
          <a:p>
            <a:pPr>
              <a:defRPr/>
            </a:pPr>
            <a:fld id="{E396BE32-D928-4299-9E4F-D7F8B546F812}" type="slidenum">
              <a:rPr lang="en-US" smtClean="0"/>
              <a:pPr>
                <a:defRPr/>
              </a:pPr>
              <a:t>34</a:t>
            </a:fld>
            <a:endParaRPr lang="en-US"/>
          </a:p>
        </p:txBody>
      </p:sp>
      <p:sp>
        <p:nvSpPr>
          <p:cNvPr id="12" name="内容占位符 2"/>
          <p:cNvSpPr txBox="1">
            <a:spLocks/>
          </p:cNvSpPr>
          <p:nvPr/>
        </p:nvSpPr>
        <p:spPr>
          <a:xfrm>
            <a:off x="551384" y="1452659"/>
            <a:ext cx="4752975" cy="4319587"/>
          </a:xfrm>
          <a:prstGeom prst="rect">
            <a:avLst/>
          </a:prstGeom>
          <a:no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zh-CN" altLang="en-US" sz="2400" dirty="0" smtClean="0"/>
              <a:t>投料：</a:t>
            </a:r>
            <a:endParaRPr lang="en-US" altLang="zh-CN" sz="2400" dirty="0" smtClean="0"/>
          </a:p>
          <a:p>
            <a:pPr lvl="1" fontAlgn="auto">
              <a:spcAft>
                <a:spcPts val="0"/>
              </a:spcAft>
            </a:pPr>
            <a:r>
              <a:rPr lang="zh-CN" altLang="en-US" dirty="0" smtClean="0"/>
              <a:t>粉料、液体、树脂</a:t>
            </a:r>
            <a:endParaRPr lang="en-US" altLang="zh-CN" dirty="0" smtClean="0"/>
          </a:p>
          <a:p>
            <a:pPr fontAlgn="auto">
              <a:spcAft>
                <a:spcPts val="0"/>
              </a:spcAft>
            </a:pPr>
            <a:r>
              <a:rPr lang="zh-CN" altLang="en-US" sz="2400" dirty="0" smtClean="0"/>
              <a:t>计量环节：</a:t>
            </a:r>
            <a:endParaRPr lang="en-US" altLang="zh-CN" sz="2400" dirty="0" smtClean="0"/>
          </a:p>
          <a:p>
            <a:pPr lvl="1" fontAlgn="auto">
              <a:spcAft>
                <a:spcPts val="0"/>
              </a:spcAft>
            </a:pPr>
            <a:r>
              <a:rPr lang="zh-CN" altLang="en-US" dirty="0" smtClean="0"/>
              <a:t>自动化计量配制；</a:t>
            </a:r>
            <a:endParaRPr lang="en-US" altLang="zh-CN" dirty="0" smtClean="0"/>
          </a:p>
          <a:p>
            <a:pPr lvl="1" fontAlgn="auto">
              <a:spcAft>
                <a:spcPts val="0"/>
              </a:spcAft>
            </a:pPr>
            <a:r>
              <a:rPr lang="zh-CN" altLang="en-US" dirty="0" smtClean="0"/>
              <a:t>多数人工计量</a:t>
            </a:r>
            <a:endParaRPr lang="en-US" altLang="zh-CN" dirty="0" smtClean="0"/>
          </a:p>
          <a:p>
            <a:pPr fontAlgn="auto">
              <a:spcAft>
                <a:spcPts val="0"/>
              </a:spcAft>
            </a:pPr>
            <a:r>
              <a:rPr lang="zh-CN" altLang="en-US" sz="2400" dirty="0" smtClean="0"/>
              <a:t>混合</a:t>
            </a:r>
            <a:r>
              <a:rPr lang="en-US" altLang="zh-CN" sz="2400" dirty="0" smtClean="0"/>
              <a:t>/</a:t>
            </a:r>
            <a:r>
              <a:rPr lang="zh-CN" altLang="en-US" sz="2400" dirty="0" smtClean="0"/>
              <a:t>调漆的排放</a:t>
            </a:r>
            <a:endParaRPr lang="en-US" altLang="zh-CN" sz="2400" dirty="0" smtClean="0"/>
          </a:p>
          <a:p>
            <a:pPr lvl="1" fontAlgn="auto">
              <a:spcAft>
                <a:spcPts val="0"/>
              </a:spcAft>
            </a:pPr>
            <a:r>
              <a:rPr lang="zh-CN" altLang="en-US" dirty="0" smtClean="0"/>
              <a:t>敞口、采样</a:t>
            </a:r>
            <a:endParaRPr lang="en-US" altLang="zh-CN" dirty="0" smtClean="0"/>
          </a:p>
          <a:p>
            <a:pPr fontAlgn="auto">
              <a:spcAft>
                <a:spcPts val="0"/>
              </a:spcAft>
            </a:pPr>
            <a:r>
              <a:rPr lang="zh-CN" altLang="en-US" sz="2400" dirty="0" smtClean="0"/>
              <a:t>研磨设备</a:t>
            </a:r>
            <a:endParaRPr lang="en-US" altLang="zh-CN" sz="2400" dirty="0" smtClean="0"/>
          </a:p>
          <a:p>
            <a:pPr lvl="1" fontAlgn="auto">
              <a:spcAft>
                <a:spcPts val="0"/>
              </a:spcAft>
            </a:pPr>
            <a:r>
              <a:rPr lang="zh-CN" altLang="en-US" dirty="0" smtClean="0"/>
              <a:t>三辊研磨机、篮式研磨机</a:t>
            </a:r>
            <a:endParaRPr lang="en-US" altLang="zh-CN" dirty="0" smtClean="0"/>
          </a:p>
          <a:p>
            <a:pPr lvl="1" fontAlgn="auto">
              <a:spcAft>
                <a:spcPts val="0"/>
              </a:spcAft>
            </a:pPr>
            <a:r>
              <a:rPr lang="zh-CN" altLang="en-US" dirty="0" smtClean="0"/>
              <a:t>砂磨机：立式和卧式</a:t>
            </a:r>
            <a:endParaRPr lang="en-US" altLang="zh-CN" dirty="0" smtClean="0"/>
          </a:p>
          <a:p>
            <a:pPr fontAlgn="auto">
              <a:spcAft>
                <a:spcPts val="0"/>
              </a:spcAft>
            </a:pPr>
            <a:endParaRPr lang="en-US" altLang="zh-CN" sz="2400" dirty="0"/>
          </a:p>
        </p:txBody>
      </p:sp>
      <p:sp>
        <p:nvSpPr>
          <p:cNvPr id="13" name="内容占位符 2"/>
          <p:cNvSpPr txBox="1"/>
          <p:nvPr/>
        </p:nvSpPr>
        <p:spPr bwMode="auto">
          <a:xfrm>
            <a:off x="7032104" y="1452658"/>
            <a:ext cx="4752975" cy="4319588"/>
          </a:xfrm>
          <a:prstGeom prst="rect">
            <a:avLst/>
          </a:prstGeom>
          <a:noFill/>
          <a:ln w="9525">
            <a:noFill/>
            <a:miter lim="800000"/>
          </a:ln>
          <a:effectLst/>
        </p:spPr>
        <p:txBody>
          <a:bodyPr/>
          <a:lstStyle>
            <a:lvl1pPr marL="342900" indent="-342900" algn="l" rtl="0" eaLnBrk="0" fontAlgn="base" hangingPunct="0">
              <a:spcBef>
                <a:spcPct val="20000"/>
              </a:spcBef>
              <a:spcAft>
                <a:spcPct val="0"/>
              </a:spcAft>
              <a:buFont typeface="Wingdings" panose="05000000000000000000" pitchFamily="2" charset="2"/>
              <a:buChar char="l"/>
              <a:defRPr sz="4000" b="1">
                <a:solidFill>
                  <a:schemeClr val="accent2"/>
                </a:solidFill>
                <a:effectLst>
                  <a:outerShdw blurRad="38100" dist="38100" dir="2700000" algn="tl">
                    <a:srgbClr val="C0C0C0"/>
                  </a:outerShdw>
                </a:effectLst>
                <a:latin typeface="+mn-lt"/>
                <a:ea typeface="黑体" pitchFamily="2" charset="-122"/>
                <a:cs typeface="+mn-cs"/>
              </a:defRPr>
            </a:lvl1pPr>
            <a:lvl2pPr marL="742950" indent="-285750" algn="l" rtl="0" eaLnBrk="0" fontAlgn="base" hangingPunct="0">
              <a:spcBef>
                <a:spcPct val="20000"/>
              </a:spcBef>
              <a:spcAft>
                <a:spcPct val="0"/>
              </a:spcAft>
              <a:buChar char="–"/>
              <a:defRPr sz="3200" b="1">
                <a:solidFill>
                  <a:schemeClr val="tx1"/>
                </a:solidFill>
                <a:effectLst>
                  <a:outerShdw blurRad="38100" dist="38100" dir="2700000" algn="tl">
                    <a:srgbClr val="C0C0C0"/>
                  </a:outerShdw>
                </a:effectLst>
                <a:latin typeface="+mn-lt"/>
                <a:ea typeface="华文细黑" panose="02010600040101010101" pitchFamily="2" charset="-122"/>
              </a:defRPr>
            </a:lvl2pPr>
            <a:lvl3pPr marL="1143000" indent="-228600" algn="l" rtl="0" eaLnBrk="0" fontAlgn="base" hangingPunct="0">
              <a:spcBef>
                <a:spcPct val="20000"/>
              </a:spcBef>
              <a:spcAft>
                <a:spcPct val="0"/>
              </a:spcAft>
              <a:buChar char="•"/>
              <a:defRPr sz="3200" b="1">
                <a:solidFill>
                  <a:schemeClr val="tx1"/>
                </a:solidFill>
                <a:effectLst>
                  <a:outerShdw blurRad="38100" dist="38100" dir="2700000" algn="tl">
                    <a:srgbClr val="C0C0C0"/>
                  </a:outerShdw>
                </a:effectLst>
                <a:latin typeface="+mn-lt"/>
                <a:ea typeface="华文细黑" panose="02010600040101010101" pitchFamily="2" charset="-122"/>
              </a:defRPr>
            </a:lvl3pPr>
            <a:lvl4pPr marL="1600200" indent="-228600" algn="l" rtl="0" eaLnBrk="0" fontAlgn="base" hangingPunct="0">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anose="02010600040101010101" pitchFamily="2" charset="-122"/>
              </a:defRPr>
            </a:lvl4pPr>
            <a:lvl5pPr marL="2057400" indent="-228600" algn="l" rtl="0" eaLnBrk="0" fontAlgn="base" hangingPunct="0">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anose="02010600040101010101" pitchFamily="2" charset="-122"/>
              </a:defRPr>
            </a:lvl5pPr>
            <a:lvl6pPr marL="2514600" indent="-228600" algn="l" rtl="0" fontAlgn="base">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anose="02010600040101010101" pitchFamily="2" charset="-122"/>
              </a:defRPr>
            </a:lvl6pPr>
            <a:lvl7pPr marL="2971800" indent="-228600" algn="l" rtl="0" fontAlgn="base">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anose="02010600040101010101" pitchFamily="2" charset="-122"/>
              </a:defRPr>
            </a:lvl7pPr>
            <a:lvl8pPr marL="3429000" indent="-228600" algn="l" rtl="0" fontAlgn="base">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anose="02010600040101010101" pitchFamily="2" charset="-122"/>
              </a:defRPr>
            </a:lvl8pPr>
            <a:lvl9pPr marL="3886200" indent="-228600" algn="l" rtl="0" fontAlgn="base">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anose="02010600040101010101" pitchFamily="2" charset="-122"/>
              </a:defRPr>
            </a:lvl9pPr>
          </a:lstStyle>
          <a:p>
            <a:pPr>
              <a:defRPr/>
            </a:pPr>
            <a:r>
              <a:rPr lang="zh-CN" altLang="en-US" sz="2400" kern="0" dirty="0"/>
              <a:t>清洗：</a:t>
            </a:r>
            <a:endParaRPr lang="en-US" altLang="zh-CN" sz="2400" kern="0" dirty="0"/>
          </a:p>
          <a:p>
            <a:pPr lvl="1">
              <a:defRPr/>
            </a:pPr>
            <a:r>
              <a:rPr lang="zh-CN" altLang="en-US" sz="2400" kern="0" dirty="0">
                <a:cs typeface="+mn-cs"/>
              </a:rPr>
              <a:t>移动缸、固定釜</a:t>
            </a:r>
            <a:endParaRPr lang="en-US" altLang="zh-CN" sz="2400" kern="0" dirty="0">
              <a:cs typeface="+mn-cs"/>
            </a:endParaRPr>
          </a:p>
          <a:p>
            <a:pPr>
              <a:defRPr/>
            </a:pPr>
            <a:r>
              <a:rPr lang="zh-CN" altLang="en-US" sz="2400" kern="0" dirty="0"/>
              <a:t>包装：</a:t>
            </a:r>
            <a:endParaRPr lang="en-US" altLang="zh-CN" sz="2400" kern="0" dirty="0"/>
          </a:p>
          <a:p>
            <a:pPr lvl="1">
              <a:defRPr/>
            </a:pPr>
            <a:r>
              <a:rPr lang="zh-CN" altLang="en-US" sz="2400" kern="0" dirty="0">
                <a:cs typeface="+mn-cs"/>
              </a:rPr>
              <a:t>自动、半自动；</a:t>
            </a:r>
            <a:endParaRPr lang="en-US" altLang="zh-CN" sz="2400" kern="0" dirty="0">
              <a:cs typeface="+mn-cs"/>
            </a:endParaRPr>
          </a:p>
          <a:p>
            <a:pPr lvl="1">
              <a:defRPr/>
            </a:pPr>
            <a:r>
              <a:rPr lang="zh-CN" altLang="en-US" sz="2400" kern="0" dirty="0">
                <a:cs typeface="+mn-cs"/>
              </a:rPr>
              <a:t>人工包装</a:t>
            </a:r>
            <a:endParaRPr lang="en-US" altLang="zh-CN" sz="2400" kern="0" dirty="0">
              <a:cs typeface="+mn-cs"/>
            </a:endParaRPr>
          </a:p>
          <a:p>
            <a:pPr>
              <a:defRPr/>
            </a:pPr>
            <a:r>
              <a:rPr lang="zh-CN" altLang="en-US" sz="2400" kern="0" dirty="0"/>
              <a:t>产品检验</a:t>
            </a:r>
            <a:endParaRPr lang="en-US" altLang="zh-CN" sz="2400" kern="0" dirty="0"/>
          </a:p>
          <a:p>
            <a:pPr lvl="1">
              <a:defRPr/>
            </a:pPr>
            <a:r>
              <a:rPr lang="zh-CN" altLang="en-US" sz="2400" kern="0" dirty="0">
                <a:cs typeface="+mn-cs"/>
              </a:rPr>
              <a:t>喷涂试验、印刷试验</a:t>
            </a:r>
            <a:endParaRPr lang="en-US" altLang="zh-CN" sz="2400" kern="0" dirty="0">
              <a:cs typeface="+mn-cs"/>
            </a:endParaRPr>
          </a:p>
          <a:p>
            <a:pPr>
              <a:defRPr/>
            </a:pPr>
            <a:r>
              <a:rPr lang="zh-CN" altLang="en-US" sz="2400" kern="0" dirty="0"/>
              <a:t>辅助材料</a:t>
            </a:r>
            <a:endParaRPr lang="en-US" altLang="zh-CN" sz="2400" kern="0" dirty="0"/>
          </a:p>
          <a:p>
            <a:pPr lvl="1">
              <a:defRPr/>
            </a:pPr>
            <a:r>
              <a:rPr lang="zh-CN" altLang="en-US" sz="2400" kern="0" dirty="0">
                <a:cs typeface="+mn-cs"/>
              </a:rPr>
              <a:t>连接料</a:t>
            </a:r>
            <a:endParaRPr lang="en-US" altLang="zh-CN" sz="2400" kern="0" dirty="0">
              <a:cs typeface="+mn-cs"/>
            </a:endParaRPr>
          </a:p>
          <a:p>
            <a:pPr lvl="1">
              <a:defRPr/>
            </a:pPr>
            <a:r>
              <a:rPr lang="zh-CN" altLang="en-US" sz="2400" kern="0" dirty="0">
                <a:cs typeface="+mn-cs"/>
              </a:rPr>
              <a:t>稀释剂等</a:t>
            </a:r>
            <a:endParaRPr lang="en-US" altLang="zh-CN" sz="2400" kern="0" dirty="0">
              <a:cs typeface="+mn-cs"/>
            </a:endParaRPr>
          </a:p>
          <a:p>
            <a:pPr>
              <a:defRPr/>
            </a:pPr>
            <a:endParaRPr lang="en-US" altLang="zh-CN" sz="2400" kern="0" dirty="0"/>
          </a:p>
        </p:txBody>
      </p:sp>
    </p:spTree>
    <p:extLst>
      <p:ext uri="{BB962C8B-B14F-4D97-AF65-F5344CB8AC3E}">
        <p14:creationId xmlns:p14="http://schemas.microsoft.com/office/powerpoint/2010/main" val="34389462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smtClean="0">
                <a:latin typeface="+mj-ea"/>
                <a:sym typeface="Arial" panose="020B0604020202020204" pitchFamily="34" charset="0"/>
              </a:rPr>
              <a:t>3</a:t>
            </a:r>
            <a:r>
              <a:rPr lang="zh-CN" altLang="en-US" dirty="0" smtClean="0">
                <a:latin typeface="+mj-ea"/>
                <a:sym typeface="Arial" panose="020B0604020202020204" pitchFamily="34" charset="0"/>
              </a:rPr>
              <a:t>、</a:t>
            </a:r>
            <a:r>
              <a:rPr lang="zh-CN" altLang="en-US" sz="2800" dirty="0" smtClean="0">
                <a:latin typeface="+mj-ea"/>
                <a:sym typeface="Arial" panose="020B0604020202020204" pitchFamily="34" charset="0"/>
              </a:rPr>
              <a:t>涂料、油墨生产废气排放</a:t>
            </a:r>
            <a:endParaRPr lang="zh-CN" altLang="en-US" sz="2800" dirty="0">
              <a:solidFill>
                <a:srgbClr val="FF0000"/>
              </a:solidFill>
              <a:latin typeface="+mj-ea"/>
            </a:endParaRPr>
          </a:p>
        </p:txBody>
      </p:sp>
      <p:sp>
        <p:nvSpPr>
          <p:cNvPr id="104" name="幻灯片编号占位符 2"/>
          <p:cNvSpPr>
            <a:spLocks noGrp="1"/>
          </p:cNvSpPr>
          <p:nvPr>
            <p:ph type="sldNum" sz="quarter" idx="12"/>
          </p:nvPr>
        </p:nvSpPr>
        <p:spPr>
          <a:xfrm>
            <a:off x="9236818" y="6483375"/>
            <a:ext cx="2743200" cy="365125"/>
          </a:xfrm>
        </p:spPr>
        <p:txBody>
          <a:bodyPr/>
          <a:lstStyle/>
          <a:p>
            <a:pPr>
              <a:defRPr/>
            </a:pPr>
            <a:fld id="{E396BE32-D928-4299-9E4F-D7F8B546F812}" type="slidenum">
              <a:rPr lang="en-US" smtClean="0"/>
              <a:pPr>
                <a:defRPr/>
              </a:pPr>
              <a:t>35</a:t>
            </a:fld>
            <a:endParaRPr lang="en-US"/>
          </a:p>
        </p:txBody>
      </p:sp>
      <p:sp>
        <p:nvSpPr>
          <p:cNvPr id="105" name="矩形 5"/>
          <p:cNvSpPr/>
          <p:nvPr/>
        </p:nvSpPr>
        <p:spPr>
          <a:xfrm>
            <a:off x="331816" y="1069481"/>
            <a:ext cx="8905002" cy="480131"/>
          </a:xfrm>
          <a:prstGeom prst="rect">
            <a:avLst/>
          </a:prstGeom>
          <a:noFill/>
          <a:ln w="9525">
            <a:noFill/>
          </a:ln>
        </p:spPr>
        <p:txBody>
          <a:bodyPr wrap="none" anchor="t">
            <a:spAutoFit/>
          </a:bodyPr>
          <a:lstStyle/>
          <a:p>
            <a:pPr marL="457200" indent="-457200" eaLnBrk="0" hangingPunct="0">
              <a:lnSpc>
                <a:spcPct val="90000"/>
              </a:lnSpc>
              <a:buClr>
                <a:srgbClr val="FF0000"/>
              </a:buClr>
              <a:buFont typeface="Wingdings" panose="05000000000000000000" charset="0"/>
              <a:buChar char=""/>
            </a:pPr>
            <a:r>
              <a:rPr lang="zh-CN" altLang="en-US" sz="2800" dirty="0">
                <a:latin typeface="微软雅黑" panose="020B0503020204020204" pitchFamily="34" charset="-122"/>
                <a:ea typeface="微软雅黑" panose="020B0503020204020204" pitchFamily="34" charset="-122"/>
              </a:rPr>
              <a:t>无</a:t>
            </a:r>
            <a:r>
              <a:rPr lang="zh-CN" altLang="en-US" sz="2800" dirty="0" smtClean="0">
                <a:latin typeface="微软雅黑" panose="020B0503020204020204" pitchFamily="34" charset="-122"/>
                <a:ea typeface="微软雅黑" panose="020B0503020204020204" pitchFamily="34" charset="-122"/>
              </a:rPr>
              <a:t>组织排放严重，小企业偏多，粗放式生产比例较高</a:t>
            </a:r>
            <a:endParaRPr lang="zh-CN" altLang="en-US" sz="2800" dirty="0">
              <a:latin typeface="微软雅黑" panose="020B0503020204020204" pitchFamily="34" charset="-122"/>
              <a:ea typeface="微软雅黑" panose="020B0503020204020204" pitchFamily="34" charset="-122"/>
            </a:endParaRPr>
          </a:p>
        </p:txBody>
      </p:sp>
      <p:pic>
        <p:nvPicPr>
          <p:cNvPr id="106" name="Picture 8" descr="DSCN2682"/>
          <p:cNvPicPr>
            <a:picLocks noChangeAspect="1"/>
          </p:cNvPicPr>
          <p:nvPr/>
        </p:nvPicPr>
        <p:blipFill>
          <a:blip r:embed="rId3"/>
          <a:stretch>
            <a:fillRect/>
          </a:stretch>
        </p:blipFill>
        <p:spPr>
          <a:xfrm>
            <a:off x="171101" y="2037900"/>
            <a:ext cx="2249487" cy="1703387"/>
          </a:xfrm>
          <a:prstGeom prst="rect">
            <a:avLst/>
          </a:prstGeom>
          <a:noFill/>
          <a:ln w="9525">
            <a:noFill/>
          </a:ln>
        </p:spPr>
      </p:pic>
      <p:pic>
        <p:nvPicPr>
          <p:cNvPr id="107" name="Picture 6" descr="SAM_1141"/>
          <p:cNvPicPr/>
          <p:nvPr/>
        </p:nvPicPr>
        <p:blipFill>
          <a:blip r:embed="rId4"/>
          <a:stretch>
            <a:fillRect/>
          </a:stretch>
        </p:blipFill>
        <p:spPr>
          <a:xfrm>
            <a:off x="1991544" y="4241541"/>
            <a:ext cx="2592387" cy="2005013"/>
          </a:xfrm>
          <a:prstGeom prst="rect">
            <a:avLst/>
          </a:prstGeom>
          <a:noFill/>
          <a:ln w="9525">
            <a:noFill/>
          </a:ln>
        </p:spPr>
      </p:pic>
      <p:pic>
        <p:nvPicPr>
          <p:cNvPr id="108" name="Picture 2" descr="D:\lenovo-钱妮生\E\photos\20141019\IMG_1336.JPG"/>
          <p:cNvPicPr>
            <a:picLocks noChangeAspect="1"/>
          </p:cNvPicPr>
          <p:nvPr/>
        </p:nvPicPr>
        <p:blipFill>
          <a:blip r:embed="rId5"/>
          <a:stretch>
            <a:fillRect/>
          </a:stretch>
        </p:blipFill>
        <p:spPr>
          <a:xfrm>
            <a:off x="171101" y="4152641"/>
            <a:ext cx="1571625" cy="2093913"/>
          </a:xfrm>
          <a:prstGeom prst="rect">
            <a:avLst/>
          </a:prstGeom>
          <a:noFill/>
          <a:ln w="9525">
            <a:noFill/>
          </a:ln>
        </p:spPr>
      </p:pic>
      <p:pic>
        <p:nvPicPr>
          <p:cNvPr id="109" name="Picture 9" descr="IMG_1225"/>
          <p:cNvPicPr>
            <a:picLocks noChangeAspect="1"/>
          </p:cNvPicPr>
          <p:nvPr/>
        </p:nvPicPr>
        <p:blipFill rotWithShape="1">
          <a:blip r:embed="rId6"/>
          <a:srcRect l="37968" t="1" b="-8745"/>
          <a:stretch/>
        </p:blipFill>
        <p:spPr>
          <a:xfrm>
            <a:off x="3116183" y="1988840"/>
            <a:ext cx="1424267" cy="1872208"/>
          </a:xfrm>
          <a:prstGeom prst="rect">
            <a:avLst/>
          </a:prstGeom>
          <a:noFill/>
          <a:ln w="9525">
            <a:noFill/>
          </a:ln>
        </p:spPr>
      </p:pic>
      <p:pic>
        <p:nvPicPr>
          <p:cNvPr id="110" name="图片 109" descr="C:\Users\xiu\AppData\Local\Temp\ksohtml\wps147.tmp.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5375920" y="1988840"/>
            <a:ext cx="2551401" cy="1693929"/>
          </a:xfrm>
          <a:prstGeom prst="rect">
            <a:avLst/>
          </a:prstGeom>
          <a:noFill/>
          <a:ln>
            <a:noFill/>
          </a:ln>
        </p:spPr>
      </p:pic>
      <p:pic>
        <p:nvPicPr>
          <p:cNvPr id="111" name="图片 110" descr="G:\DEBL\01Engagement\04-VOC减排\Z15玫瑰项目\PBC\新光胶水厂\新光资料\新光\新光照片整理\车间1A-甲组产品线\1#房-车间1A-甲组产品反应釜-出料过滤.jpg"/>
          <p:cNvPicPr>
            <a:picLocks noChangeAspect="1" noChangeArrowheads="1"/>
          </p:cNvPicPr>
          <p:nvPr/>
        </p:nvPicPr>
        <p:blipFill>
          <a:blip r:embed="rId8" cstate="screen"/>
          <a:srcRect/>
          <a:stretch>
            <a:fillRect/>
          </a:stretch>
        </p:blipFill>
        <p:spPr>
          <a:xfrm>
            <a:off x="4727848" y="4030310"/>
            <a:ext cx="1615962" cy="2154752"/>
          </a:xfrm>
          <a:prstGeom prst="rect">
            <a:avLst/>
          </a:prstGeom>
          <a:noFill/>
          <a:ln>
            <a:noFill/>
          </a:ln>
        </p:spPr>
      </p:pic>
      <p:pic>
        <p:nvPicPr>
          <p:cNvPr id="112" name="图片 111" descr="G:\DEBL\01Engagement\04-VOC减排\Z15玫瑰项目\PBC\新光胶水厂\新光资料\新光\新光照片整理\车间1A-甲组产品线\1#房-车间1A-甲组产品反应釜2.jpg"/>
          <p:cNvPicPr>
            <a:picLocks noChangeAspect="1" noChangeArrowheads="1"/>
          </p:cNvPicPr>
          <p:nvPr/>
        </p:nvPicPr>
        <p:blipFill>
          <a:blip r:embed="rId9" cstate="screen"/>
          <a:srcRect/>
          <a:stretch>
            <a:fillRect/>
          </a:stretch>
        </p:blipFill>
        <p:spPr>
          <a:xfrm>
            <a:off x="6471413" y="4062606"/>
            <a:ext cx="1637858" cy="2183948"/>
          </a:xfrm>
          <a:prstGeom prst="rect">
            <a:avLst/>
          </a:prstGeom>
          <a:noFill/>
          <a:ln>
            <a:noFill/>
          </a:ln>
        </p:spPr>
      </p:pic>
      <p:pic>
        <p:nvPicPr>
          <p:cNvPr id="113" name="图片 112" descr="SAM_1173"/>
          <p:cNvPicPr/>
          <p:nvPr/>
        </p:nvPicPr>
        <p:blipFill>
          <a:blip r:embed="rId10"/>
          <a:stretch>
            <a:fillRect/>
          </a:stretch>
        </p:blipFill>
        <p:spPr>
          <a:xfrm>
            <a:off x="9984432" y="1916833"/>
            <a:ext cx="1944216" cy="1860324"/>
          </a:xfrm>
          <a:prstGeom prst="rect">
            <a:avLst/>
          </a:prstGeom>
          <a:noFill/>
          <a:ln w="9525">
            <a:noFill/>
          </a:ln>
        </p:spPr>
      </p:pic>
      <p:sp>
        <p:nvSpPr>
          <p:cNvPr id="114" name="内容占位符 2"/>
          <p:cNvSpPr txBox="1"/>
          <p:nvPr/>
        </p:nvSpPr>
        <p:spPr bwMode="auto">
          <a:xfrm>
            <a:off x="8131383" y="4666946"/>
            <a:ext cx="1995810" cy="92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ingdings" panose="05000000000000000000" pitchFamily="2" charset="2"/>
              <a:buChar char="l"/>
              <a:defRPr sz="4000" b="1">
                <a:solidFill>
                  <a:schemeClr val="accent2"/>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3200" b="1">
                <a:solidFill>
                  <a:schemeClr val="tx1"/>
                </a:solidFill>
                <a:effectLst>
                  <a:outerShdw blurRad="38100" dist="38100" dir="2700000" algn="tl">
                    <a:srgbClr val="C0C0C0"/>
                  </a:outerShdw>
                </a:effectLst>
                <a:latin typeface="+mn-lt"/>
                <a:ea typeface="华文细黑" panose="02010600040101010101" pitchFamily="2" charset="-122"/>
              </a:defRPr>
            </a:lvl2pPr>
            <a:lvl3pPr marL="1143000" indent="-228600" algn="l" rtl="0" eaLnBrk="0" fontAlgn="base" hangingPunct="0">
              <a:spcBef>
                <a:spcPct val="20000"/>
              </a:spcBef>
              <a:spcAft>
                <a:spcPct val="0"/>
              </a:spcAft>
              <a:buChar char="•"/>
              <a:defRPr sz="3200" b="1">
                <a:solidFill>
                  <a:schemeClr val="tx1"/>
                </a:solidFill>
                <a:effectLst>
                  <a:outerShdw blurRad="38100" dist="38100" dir="2700000" algn="tl">
                    <a:srgbClr val="C0C0C0"/>
                  </a:outerShdw>
                </a:effectLst>
                <a:latin typeface="+mn-lt"/>
                <a:ea typeface="华文细黑" panose="02010600040101010101" pitchFamily="2" charset="-122"/>
              </a:defRPr>
            </a:lvl3pPr>
            <a:lvl4pPr marL="1600200" indent="-228600" algn="l" rtl="0" eaLnBrk="0" fontAlgn="base" hangingPunct="0">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anose="02010600040101010101" pitchFamily="2" charset="-122"/>
              </a:defRPr>
            </a:lvl4pPr>
            <a:lvl5pPr marL="2057400" indent="-228600" algn="l" rtl="0" eaLnBrk="0" fontAlgn="base" hangingPunct="0">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anose="02010600040101010101" pitchFamily="2" charset="-122"/>
              </a:defRPr>
            </a:lvl5pPr>
            <a:lvl6pPr marL="2514600" indent="-228600" algn="l" rtl="0" fontAlgn="base">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anose="02010600040101010101" pitchFamily="2" charset="-122"/>
              </a:defRPr>
            </a:lvl6pPr>
            <a:lvl7pPr marL="2971800" indent="-228600" algn="l" rtl="0" fontAlgn="base">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anose="02010600040101010101" pitchFamily="2" charset="-122"/>
              </a:defRPr>
            </a:lvl7pPr>
            <a:lvl8pPr marL="3429000" indent="-228600" algn="l" rtl="0" fontAlgn="base">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anose="02010600040101010101" pitchFamily="2" charset="-122"/>
              </a:defRPr>
            </a:lvl8pPr>
            <a:lvl9pPr marL="3886200" indent="-228600" algn="l" rtl="0" fontAlgn="base">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anose="0201060004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None/>
              <a:defRPr/>
            </a:pPr>
            <a:r>
              <a:rPr kumimoji="0" lang="zh-CN" altLang="en-US" sz="2200" b="1" i="0" u="none" strike="noStrike" kern="1200" cap="none" spc="0" normalizeH="0" baseline="0" noProof="0" dirty="0" smtClean="0">
                <a:ln>
                  <a:noFill/>
                </a:ln>
                <a:solidFill>
                  <a:schemeClr val="accent2"/>
                </a:solidFill>
                <a:effectLst>
                  <a:outerShdw blurRad="38100" dist="38100" dir="2700000" algn="tl">
                    <a:srgbClr val="C0C0C0"/>
                  </a:outerShdw>
                </a:effectLst>
                <a:uLnTx/>
                <a:uFillTx/>
                <a:latin typeface="+mn-lt"/>
                <a:ea typeface="+mn-ea"/>
                <a:cs typeface="+mn-cs"/>
              </a:rPr>
              <a:t>连续操作，</a:t>
            </a:r>
            <a:endParaRPr kumimoji="0" lang="en-US" altLang="zh-CN" sz="2200" b="1" i="0" u="none" strike="noStrike" kern="1200" cap="none" spc="0" normalizeH="0" baseline="0" noProof="0" dirty="0" smtClean="0">
              <a:ln>
                <a:noFill/>
              </a:ln>
              <a:solidFill>
                <a:schemeClr val="accent2"/>
              </a:solidFill>
              <a:effectLst>
                <a:outerShdw blurRad="38100" dist="38100" dir="2700000" algn="tl">
                  <a:srgbClr val="C0C0C0"/>
                </a:outerShdw>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Tx/>
              <a:buSzTx/>
              <a:buNone/>
              <a:defRPr/>
            </a:pPr>
            <a:r>
              <a:rPr kumimoji="0" lang="zh-CN" altLang="en-US" sz="2200" b="1" i="0" u="none" strike="noStrike" kern="1200" cap="none" spc="0" normalizeH="0" baseline="0" noProof="0" dirty="0" smtClean="0">
                <a:ln>
                  <a:noFill/>
                </a:ln>
                <a:solidFill>
                  <a:schemeClr val="accent2"/>
                </a:solidFill>
                <a:effectLst>
                  <a:outerShdw blurRad="38100" dist="38100" dir="2700000" algn="tl">
                    <a:srgbClr val="C0C0C0"/>
                  </a:outerShdw>
                </a:effectLst>
                <a:uLnTx/>
                <a:uFillTx/>
                <a:latin typeface="+mn-lt"/>
                <a:ea typeface="+mn-ea"/>
                <a:cs typeface="+mn-cs"/>
              </a:rPr>
              <a:t>可实现自动化</a:t>
            </a:r>
            <a:endParaRPr kumimoji="0" lang="zh-CN" altLang="en-US" sz="2200" b="1" i="0" u="none" strike="noStrike" kern="1200" cap="none" spc="0" normalizeH="0" baseline="0" noProof="0" dirty="0">
              <a:ln>
                <a:noFill/>
              </a:ln>
              <a:solidFill>
                <a:schemeClr val="accent2"/>
              </a:solidFill>
              <a:effectLst>
                <a:outerShdw blurRad="38100" dist="38100" dir="2700000" algn="tl">
                  <a:srgbClr val="C0C0C0"/>
                </a:outerShdw>
              </a:effectLst>
              <a:uLnTx/>
              <a:uFillTx/>
              <a:latin typeface="+mn-lt"/>
              <a:ea typeface="+mn-ea"/>
              <a:cs typeface="+mn-cs"/>
            </a:endParaRPr>
          </a:p>
        </p:txBody>
      </p:sp>
      <p:pic>
        <p:nvPicPr>
          <p:cNvPr id="115" name="Picture 3"/>
          <p:cNvPicPr>
            <a:picLocks noChangeAspect="1"/>
          </p:cNvPicPr>
          <p:nvPr/>
        </p:nvPicPr>
        <p:blipFill>
          <a:blip r:embed="rId11"/>
          <a:stretch>
            <a:fillRect/>
          </a:stretch>
        </p:blipFill>
        <p:spPr>
          <a:xfrm>
            <a:off x="9996753" y="4079995"/>
            <a:ext cx="1944216" cy="1899908"/>
          </a:xfrm>
          <a:prstGeom prst="rect">
            <a:avLst/>
          </a:prstGeom>
          <a:noFill/>
          <a:ln w="9525">
            <a:noFill/>
          </a:ln>
        </p:spPr>
      </p:pic>
      <p:sp>
        <p:nvSpPr>
          <p:cNvPr id="116" name="内容占位符 2"/>
          <p:cNvSpPr txBox="1"/>
          <p:nvPr/>
        </p:nvSpPr>
        <p:spPr bwMode="auto">
          <a:xfrm>
            <a:off x="8173995" y="2162896"/>
            <a:ext cx="1995810" cy="92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Font typeface="Wingdings" panose="05000000000000000000" pitchFamily="2" charset="2"/>
              <a:buChar char="l"/>
              <a:defRPr sz="4000" b="1">
                <a:solidFill>
                  <a:schemeClr val="accent2"/>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3200" b="1">
                <a:solidFill>
                  <a:schemeClr val="tx1"/>
                </a:solidFill>
                <a:effectLst>
                  <a:outerShdw blurRad="38100" dist="38100" dir="2700000" algn="tl">
                    <a:srgbClr val="C0C0C0"/>
                  </a:outerShdw>
                </a:effectLst>
                <a:latin typeface="+mn-lt"/>
                <a:ea typeface="华文细黑" panose="02010600040101010101" pitchFamily="2" charset="-122"/>
              </a:defRPr>
            </a:lvl2pPr>
            <a:lvl3pPr marL="1143000" indent="-228600" algn="l" rtl="0" eaLnBrk="0" fontAlgn="base" hangingPunct="0">
              <a:spcBef>
                <a:spcPct val="20000"/>
              </a:spcBef>
              <a:spcAft>
                <a:spcPct val="0"/>
              </a:spcAft>
              <a:buChar char="•"/>
              <a:defRPr sz="3200" b="1">
                <a:solidFill>
                  <a:schemeClr val="tx1"/>
                </a:solidFill>
                <a:effectLst>
                  <a:outerShdw blurRad="38100" dist="38100" dir="2700000" algn="tl">
                    <a:srgbClr val="C0C0C0"/>
                  </a:outerShdw>
                </a:effectLst>
                <a:latin typeface="+mn-lt"/>
                <a:ea typeface="华文细黑" panose="02010600040101010101" pitchFamily="2" charset="-122"/>
              </a:defRPr>
            </a:lvl3pPr>
            <a:lvl4pPr marL="1600200" indent="-228600" algn="l" rtl="0" eaLnBrk="0" fontAlgn="base" hangingPunct="0">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anose="02010600040101010101" pitchFamily="2" charset="-122"/>
              </a:defRPr>
            </a:lvl4pPr>
            <a:lvl5pPr marL="2057400" indent="-228600" algn="l" rtl="0" eaLnBrk="0" fontAlgn="base" hangingPunct="0">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anose="02010600040101010101" pitchFamily="2" charset="-122"/>
              </a:defRPr>
            </a:lvl5pPr>
            <a:lvl6pPr marL="2514600" indent="-228600" algn="l" rtl="0" fontAlgn="base">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anose="02010600040101010101" pitchFamily="2" charset="-122"/>
              </a:defRPr>
            </a:lvl6pPr>
            <a:lvl7pPr marL="2971800" indent="-228600" algn="l" rtl="0" fontAlgn="base">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anose="02010600040101010101" pitchFamily="2" charset="-122"/>
              </a:defRPr>
            </a:lvl7pPr>
            <a:lvl8pPr marL="3429000" indent="-228600" algn="l" rtl="0" fontAlgn="base">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anose="02010600040101010101" pitchFamily="2" charset="-122"/>
              </a:defRPr>
            </a:lvl8pPr>
            <a:lvl9pPr marL="3886200" indent="-228600" algn="l" rtl="0" fontAlgn="base">
              <a:spcBef>
                <a:spcPct val="20000"/>
              </a:spcBef>
              <a:spcAft>
                <a:spcPct val="0"/>
              </a:spcAft>
              <a:buChar char="»"/>
              <a:defRPr sz="2400" b="1">
                <a:solidFill>
                  <a:schemeClr val="tx1"/>
                </a:solidFill>
                <a:effectLst>
                  <a:outerShdw blurRad="38100" dist="38100" dir="2700000" algn="tl">
                    <a:srgbClr val="C0C0C0"/>
                  </a:outerShdw>
                </a:effectLst>
                <a:latin typeface="+mn-lt"/>
                <a:ea typeface="华文细黑" panose="02010600040101010101" pitchFamily="2" charset="-122"/>
              </a:defRPr>
            </a:lvl9pPr>
          </a:lstStyle>
          <a:p>
            <a:pPr marL="0" marR="0" lvl="0" indent="0" algn="l" defTabSz="914400" rtl="0" eaLnBrk="0" fontAlgn="base" latinLnBrk="0" hangingPunct="0">
              <a:lnSpc>
                <a:spcPct val="100000"/>
              </a:lnSpc>
              <a:spcBef>
                <a:spcPct val="20000"/>
              </a:spcBef>
              <a:spcAft>
                <a:spcPct val="0"/>
              </a:spcAft>
              <a:buClrTx/>
              <a:buSzTx/>
              <a:buNone/>
              <a:defRPr/>
            </a:pPr>
            <a:r>
              <a:rPr kumimoji="0" lang="zh-CN" altLang="en-US" sz="2200" b="1" i="0" u="none" strike="noStrike" kern="1200" cap="none" spc="0" normalizeH="0" baseline="0" noProof="0" dirty="0" smtClean="0">
                <a:ln>
                  <a:noFill/>
                </a:ln>
                <a:solidFill>
                  <a:schemeClr val="accent2"/>
                </a:solidFill>
                <a:effectLst>
                  <a:outerShdw blurRad="38100" dist="38100" dir="2700000" algn="tl">
                    <a:srgbClr val="C0C0C0"/>
                  </a:outerShdw>
                </a:effectLst>
                <a:uLnTx/>
                <a:uFillTx/>
                <a:latin typeface="+mn-lt"/>
                <a:ea typeface="+mn-ea"/>
                <a:cs typeface="+mn-cs"/>
              </a:rPr>
              <a:t>移动缸操作，</a:t>
            </a:r>
            <a:endParaRPr kumimoji="0" lang="en-US" altLang="zh-CN" sz="2200" b="1" i="0" u="none" strike="noStrike" kern="1200" cap="none" spc="0" normalizeH="0" baseline="0" noProof="0" dirty="0" smtClean="0">
              <a:ln>
                <a:noFill/>
              </a:ln>
              <a:solidFill>
                <a:schemeClr val="accent2"/>
              </a:solidFill>
              <a:effectLst>
                <a:outerShdw blurRad="38100" dist="38100" dir="2700000" algn="tl">
                  <a:srgbClr val="C0C0C0"/>
                </a:outerShdw>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Tx/>
              <a:buSzTx/>
              <a:buNone/>
              <a:defRPr/>
            </a:pPr>
            <a:r>
              <a:rPr kumimoji="0" lang="zh-CN" altLang="en-US" sz="2200" b="1" i="0" u="none" strike="noStrike" kern="1200" cap="none" spc="0" normalizeH="0" baseline="0" noProof="0" dirty="0" smtClean="0">
                <a:ln>
                  <a:noFill/>
                </a:ln>
                <a:solidFill>
                  <a:schemeClr val="accent2"/>
                </a:solidFill>
                <a:effectLst>
                  <a:outerShdw blurRad="38100" dist="38100" dir="2700000" algn="tl">
                    <a:srgbClr val="C0C0C0"/>
                  </a:outerShdw>
                </a:effectLst>
                <a:uLnTx/>
                <a:uFillTx/>
                <a:latin typeface="+mn-lt"/>
                <a:ea typeface="+mn-ea"/>
                <a:cs typeface="+mn-cs"/>
              </a:rPr>
              <a:t>无组织严重</a:t>
            </a:r>
            <a:endParaRPr kumimoji="0" lang="zh-CN" altLang="en-US" sz="2200" b="1" i="0" u="none" strike="noStrike" kern="1200" cap="none" spc="0" normalizeH="0" baseline="0" noProof="0" dirty="0">
              <a:ln>
                <a:noFill/>
              </a:ln>
              <a:solidFill>
                <a:schemeClr val="accent2"/>
              </a:solidFill>
              <a:effectLst>
                <a:outerShdw blurRad="38100" dist="38100" dir="2700000" algn="tl">
                  <a:srgbClr val="C0C0C0"/>
                </a:outerShdw>
              </a:effectLst>
              <a:uLnTx/>
              <a:uFillTx/>
              <a:latin typeface="+mn-lt"/>
              <a:ea typeface="+mn-ea"/>
              <a:cs typeface="+mn-cs"/>
            </a:endParaRPr>
          </a:p>
        </p:txBody>
      </p:sp>
    </p:spTree>
    <p:extLst>
      <p:ext uri="{BB962C8B-B14F-4D97-AF65-F5344CB8AC3E}">
        <p14:creationId xmlns:p14="http://schemas.microsoft.com/office/powerpoint/2010/main" val="42248383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smtClean="0">
                <a:latin typeface="+mj-ea"/>
                <a:sym typeface="Arial" panose="020B0604020202020204" pitchFamily="34" charset="0"/>
              </a:rPr>
              <a:t>3</a:t>
            </a:r>
            <a:r>
              <a:rPr lang="zh-CN" altLang="en-US" dirty="0" smtClean="0">
                <a:latin typeface="+mj-ea"/>
                <a:sym typeface="Arial" panose="020B0604020202020204" pitchFamily="34" charset="0"/>
              </a:rPr>
              <a:t>、</a:t>
            </a:r>
            <a:r>
              <a:rPr lang="zh-CN" altLang="en-US" sz="2800" dirty="0" smtClean="0">
                <a:latin typeface="+mj-ea"/>
                <a:sym typeface="Arial" panose="020B0604020202020204" pitchFamily="34" charset="0"/>
              </a:rPr>
              <a:t>涂料、油墨生产废气排放</a:t>
            </a:r>
            <a:endParaRPr lang="zh-CN" altLang="en-US" sz="2800" dirty="0">
              <a:solidFill>
                <a:srgbClr val="FF0000"/>
              </a:solidFill>
              <a:latin typeface="+mj-ea"/>
            </a:endParaRPr>
          </a:p>
        </p:txBody>
      </p:sp>
      <p:sp>
        <p:nvSpPr>
          <p:cNvPr id="104" name="幻灯片编号占位符 2"/>
          <p:cNvSpPr>
            <a:spLocks noGrp="1"/>
          </p:cNvSpPr>
          <p:nvPr>
            <p:ph type="sldNum" sz="quarter" idx="12"/>
          </p:nvPr>
        </p:nvSpPr>
        <p:spPr>
          <a:xfrm>
            <a:off x="9236818" y="6483375"/>
            <a:ext cx="2743200" cy="365125"/>
          </a:xfrm>
        </p:spPr>
        <p:txBody>
          <a:bodyPr/>
          <a:lstStyle/>
          <a:p>
            <a:pPr>
              <a:defRPr/>
            </a:pPr>
            <a:fld id="{E396BE32-D928-4299-9E4F-D7F8B546F812}" type="slidenum">
              <a:rPr lang="en-US" smtClean="0"/>
              <a:pPr>
                <a:defRPr/>
              </a:pPr>
              <a:t>36</a:t>
            </a:fld>
            <a:endParaRPr lang="en-US"/>
          </a:p>
        </p:txBody>
      </p:sp>
      <p:sp>
        <p:nvSpPr>
          <p:cNvPr id="16" name="内容占位符 2"/>
          <p:cNvSpPr txBox="1">
            <a:spLocks/>
          </p:cNvSpPr>
          <p:nvPr/>
        </p:nvSpPr>
        <p:spPr>
          <a:xfrm>
            <a:off x="119336" y="1412776"/>
            <a:ext cx="3686462" cy="4752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zh-CN" altLang="en-US" sz="2200" dirty="0" smtClean="0">
                <a:latin typeface="微软雅黑" panose="020B0503020204020204" pitchFamily="34" charset="-122"/>
                <a:ea typeface="微软雅黑" panose="020B0503020204020204" pitchFamily="34" charset="-122"/>
              </a:rPr>
              <a:t>车间环境（</a:t>
            </a:r>
            <a:r>
              <a:rPr lang="en-US" altLang="zh-CN" sz="2200" dirty="0" smtClean="0">
                <a:latin typeface="微软雅黑" panose="020B0503020204020204" pitchFamily="34" charset="-122"/>
                <a:ea typeface="微软雅黑" panose="020B0503020204020204" pitchFamily="34" charset="-122"/>
              </a:rPr>
              <a:t>NMHC</a:t>
            </a:r>
            <a:r>
              <a:rPr lang="zh-CN" altLang="en-US" sz="2200" dirty="0" smtClean="0">
                <a:latin typeface="微软雅黑" panose="020B0503020204020204" pitchFamily="34" charset="-122"/>
                <a:ea typeface="微软雅黑" panose="020B0503020204020204" pitchFamily="34" charset="-122"/>
              </a:rPr>
              <a:t>）：</a:t>
            </a:r>
            <a:endParaRPr lang="en-US" altLang="zh-CN" sz="2200" dirty="0" smtClean="0">
              <a:latin typeface="微软雅黑" panose="020B0503020204020204" pitchFamily="34" charset="-122"/>
              <a:ea typeface="微软雅黑" panose="020B0503020204020204" pitchFamily="34" charset="-122"/>
            </a:endParaRPr>
          </a:p>
          <a:p>
            <a:pPr lvl="1" fontAlgn="auto">
              <a:spcAft>
                <a:spcPts val="0"/>
              </a:spcAft>
              <a:defRPr/>
            </a:pPr>
            <a:r>
              <a:rPr lang="zh-CN" altLang="en-US" sz="2200" dirty="0" smtClean="0">
                <a:latin typeface="微软雅黑" panose="020B0503020204020204" pitchFamily="34" charset="-122"/>
                <a:ea typeface="微软雅黑" panose="020B0503020204020204" pitchFamily="34" charset="-122"/>
              </a:rPr>
              <a:t>几十到几百</a:t>
            </a:r>
            <a:r>
              <a:rPr lang="en-US" altLang="zh-CN" sz="2200" dirty="0" smtClean="0">
                <a:latin typeface="微软雅黑" panose="020B0503020204020204" pitchFamily="34" charset="-122"/>
                <a:ea typeface="微软雅黑" panose="020B0503020204020204" pitchFamily="34" charset="-122"/>
              </a:rPr>
              <a:t>mg/m</a:t>
            </a:r>
            <a:r>
              <a:rPr lang="en-US" altLang="zh-CN" sz="2200" baseline="30000" dirty="0" smtClean="0">
                <a:latin typeface="微软雅黑" panose="020B0503020204020204" pitchFamily="34" charset="-122"/>
                <a:ea typeface="微软雅黑" panose="020B0503020204020204" pitchFamily="34" charset="-122"/>
              </a:rPr>
              <a:t>3</a:t>
            </a:r>
          </a:p>
          <a:p>
            <a:pPr fontAlgn="auto">
              <a:spcAft>
                <a:spcPts val="0"/>
              </a:spcAft>
              <a:defRPr/>
            </a:pPr>
            <a:r>
              <a:rPr lang="zh-CN" altLang="en-US" sz="2200" dirty="0" smtClean="0">
                <a:latin typeface="微软雅黑" panose="020B0503020204020204" pitchFamily="34" charset="-122"/>
                <a:ea typeface="微软雅黑" panose="020B0503020204020204" pitchFamily="34" charset="-122"/>
              </a:rPr>
              <a:t>分散、研磨、调漆</a:t>
            </a:r>
            <a:endParaRPr lang="en-US" altLang="zh-CN" sz="2200" dirty="0" smtClean="0">
              <a:latin typeface="微软雅黑" panose="020B0503020204020204" pitchFamily="34" charset="-122"/>
              <a:ea typeface="微软雅黑" panose="020B0503020204020204" pitchFamily="34" charset="-122"/>
            </a:endParaRPr>
          </a:p>
          <a:p>
            <a:pPr lvl="1" fontAlgn="auto">
              <a:spcAft>
                <a:spcPts val="0"/>
              </a:spcAft>
              <a:defRPr/>
            </a:pPr>
            <a:r>
              <a:rPr lang="en-US" altLang="zh-CN" sz="2200" dirty="0" smtClean="0">
                <a:latin typeface="微软雅黑" panose="020B0503020204020204" pitchFamily="34" charset="-122"/>
                <a:ea typeface="微软雅黑" panose="020B0503020204020204" pitchFamily="34" charset="-122"/>
              </a:rPr>
              <a:t>300~</a:t>
            </a:r>
            <a:r>
              <a:rPr lang="en-US" altLang="zh-CN" sz="2200" dirty="0" smtClean="0">
                <a:solidFill>
                  <a:srgbClr val="FF0000"/>
                </a:solidFill>
                <a:latin typeface="微软雅黑" panose="020B0503020204020204" pitchFamily="34" charset="-122"/>
                <a:ea typeface="微软雅黑" panose="020B0503020204020204" pitchFamily="34" charset="-122"/>
              </a:rPr>
              <a:t>10000</a:t>
            </a:r>
            <a:r>
              <a:rPr lang="en-US" altLang="zh-CN" sz="2200" dirty="0" smtClean="0">
                <a:latin typeface="微软雅黑" panose="020B0503020204020204" pitchFamily="34" charset="-122"/>
                <a:ea typeface="微软雅黑" panose="020B0503020204020204" pitchFamily="34" charset="-122"/>
              </a:rPr>
              <a:t>mg/m</a:t>
            </a:r>
            <a:r>
              <a:rPr lang="en-US" altLang="zh-CN" sz="2200" baseline="30000" dirty="0" smtClean="0">
                <a:latin typeface="微软雅黑" panose="020B0503020204020204" pitchFamily="34" charset="-122"/>
                <a:ea typeface="微软雅黑" panose="020B0503020204020204" pitchFamily="34" charset="-122"/>
              </a:rPr>
              <a:t>3</a:t>
            </a:r>
          </a:p>
          <a:p>
            <a:pPr fontAlgn="auto">
              <a:spcAft>
                <a:spcPts val="0"/>
              </a:spcAft>
              <a:defRPr/>
            </a:pPr>
            <a:r>
              <a:rPr lang="zh-CN" altLang="en-US" sz="2200" dirty="0" smtClean="0">
                <a:latin typeface="微软雅黑" panose="020B0503020204020204" pitchFamily="34" charset="-122"/>
                <a:ea typeface="微软雅黑" panose="020B0503020204020204" pitchFamily="34" charset="-122"/>
              </a:rPr>
              <a:t>清洗环节： </a:t>
            </a:r>
            <a:endParaRPr lang="en-US" altLang="zh-CN" sz="2200" dirty="0" smtClean="0">
              <a:latin typeface="微软雅黑" panose="020B0503020204020204" pitchFamily="34" charset="-122"/>
              <a:ea typeface="微软雅黑" panose="020B0503020204020204" pitchFamily="34" charset="-122"/>
            </a:endParaRPr>
          </a:p>
          <a:p>
            <a:pPr lvl="1" fontAlgn="auto">
              <a:spcAft>
                <a:spcPts val="0"/>
              </a:spcAft>
              <a:defRPr/>
            </a:pPr>
            <a:r>
              <a:rPr lang="zh-CN" altLang="en-US" sz="2200" dirty="0" smtClean="0">
                <a:latin typeface="微软雅黑" panose="020B0503020204020204" pitchFamily="34" charset="-122"/>
                <a:ea typeface="微软雅黑" panose="020B0503020204020204" pitchFamily="34" charset="-122"/>
              </a:rPr>
              <a:t>几千</a:t>
            </a:r>
            <a:r>
              <a:rPr lang="en-US" altLang="zh-CN" sz="2200" dirty="0" smtClean="0">
                <a:latin typeface="微软雅黑" panose="020B0503020204020204" pitchFamily="34" charset="-122"/>
                <a:ea typeface="微软雅黑" panose="020B0503020204020204" pitchFamily="34" charset="-122"/>
              </a:rPr>
              <a:t>mg/m</a:t>
            </a:r>
            <a:r>
              <a:rPr lang="en-US" altLang="zh-CN" sz="2200" baseline="30000" dirty="0" smtClean="0">
                <a:latin typeface="微软雅黑" panose="020B0503020204020204" pitchFamily="34" charset="-122"/>
                <a:ea typeface="微软雅黑" panose="020B0503020204020204" pitchFamily="34" charset="-122"/>
              </a:rPr>
              <a:t>3</a:t>
            </a:r>
            <a:endParaRPr lang="en-US" altLang="zh-CN" sz="2200" dirty="0" smtClean="0">
              <a:latin typeface="微软雅黑" panose="020B0503020204020204" pitchFamily="34" charset="-122"/>
              <a:ea typeface="微软雅黑" panose="020B0503020204020204" pitchFamily="34" charset="-122"/>
            </a:endParaRPr>
          </a:p>
          <a:p>
            <a:pPr fontAlgn="auto">
              <a:spcAft>
                <a:spcPts val="0"/>
              </a:spcAft>
              <a:defRPr/>
            </a:pPr>
            <a:r>
              <a:rPr lang="zh-CN" altLang="en-US" sz="2200" dirty="0" smtClean="0">
                <a:latin typeface="微软雅黑" panose="020B0503020204020204" pitchFamily="34" charset="-122"/>
                <a:ea typeface="微软雅黑" panose="020B0503020204020204" pitchFamily="34" charset="-122"/>
              </a:rPr>
              <a:t>厂区</a:t>
            </a:r>
            <a:endParaRPr lang="en-US" altLang="zh-CN" sz="2200" dirty="0" smtClean="0">
              <a:latin typeface="微软雅黑" panose="020B0503020204020204" pitchFamily="34" charset="-122"/>
              <a:ea typeface="微软雅黑" panose="020B0503020204020204" pitchFamily="34" charset="-122"/>
            </a:endParaRPr>
          </a:p>
          <a:p>
            <a:pPr lvl="1" fontAlgn="auto">
              <a:spcAft>
                <a:spcPts val="0"/>
              </a:spcAft>
              <a:defRPr/>
            </a:pPr>
            <a:r>
              <a:rPr lang="en-US" altLang="zh-CN" sz="2200" dirty="0" smtClean="0">
                <a:latin typeface="微软雅黑" panose="020B0503020204020204" pitchFamily="34" charset="-122"/>
                <a:ea typeface="微软雅黑" panose="020B0503020204020204" pitchFamily="34" charset="-122"/>
              </a:rPr>
              <a:t>1~400mg/m</a:t>
            </a:r>
            <a:r>
              <a:rPr lang="en-US" altLang="zh-CN" sz="2200" baseline="30000" dirty="0" smtClean="0">
                <a:latin typeface="微软雅黑" panose="020B0503020204020204" pitchFamily="34" charset="-122"/>
                <a:ea typeface="微软雅黑" panose="020B0503020204020204" pitchFamily="34" charset="-122"/>
              </a:rPr>
              <a:t>3</a:t>
            </a:r>
          </a:p>
          <a:p>
            <a:pPr fontAlgn="auto">
              <a:spcAft>
                <a:spcPts val="0"/>
              </a:spcAft>
              <a:defRPr/>
            </a:pPr>
            <a:r>
              <a:rPr lang="zh-CN" altLang="en-US" sz="2200" dirty="0" smtClean="0">
                <a:latin typeface="微软雅黑" panose="020B0503020204020204" pitchFamily="34" charset="-122"/>
                <a:ea typeface="微软雅黑" panose="020B0503020204020204" pitchFamily="34" charset="-122"/>
              </a:rPr>
              <a:t>排放口</a:t>
            </a:r>
            <a:endParaRPr lang="en-US" altLang="zh-CN" sz="2200" dirty="0" smtClean="0">
              <a:latin typeface="微软雅黑" panose="020B0503020204020204" pitchFamily="34" charset="-122"/>
              <a:ea typeface="微软雅黑" panose="020B0503020204020204" pitchFamily="34" charset="-122"/>
            </a:endParaRPr>
          </a:p>
          <a:p>
            <a:pPr lvl="1" fontAlgn="auto">
              <a:spcAft>
                <a:spcPts val="0"/>
              </a:spcAft>
              <a:defRPr/>
            </a:pPr>
            <a:r>
              <a:rPr lang="zh-CN" altLang="en-US" sz="2200" dirty="0" smtClean="0">
                <a:latin typeface="微软雅黑" panose="020B0503020204020204" pitchFamily="34" charset="-122"/>
                <a:ea typeface="微软雅黑" panose="020B0503020204020204" pitchFamily="34" charset="-122"/>
              </a:rPr>
              <a:t>几十</a:t>
            </a:r>
            <a:r>
              <a:rPr lang="en-US" altLang="zh-CN" sz="2200" dirty="0" smtClean="0">
                <a:latin typeface="微软雅黑" panose="020B0503020204020204" pitchFamily="34" charset="-122"/>
                <a:ea typeface="微软雅黑" panose="020B0503020204020204" pitchFamily="34" charset="-122"/>
              </a:rPr>
              <a:t>~</a:t>
            </a:r>
            <a:r>
              <a:rPr lang="zh-CN" altLang="en-US" sz="2200" dirty="0" smtClean="0">
                <a:latin typeface="微软雅黑" panose="020B0503020204020204" pitchFamily="34" charset="-122"/>
                <a:ea typeface="微软雅黑" panose="020B0503020204020204" pitchFamily="34" charset="-122"/>
              </a:rPr>
              <a:t>几千</a:t>
            </a:r>
            <a:r>
              <a:rPr lang="en-US" altLang="zh-CN" sz="2200" dirty="0" smtClean="0">
                <a:latin typeface="微软雅黑" panose="020B0503020204020204" pitchFamily="34" charset="-122"/>
                <a:ea typeface="微软雅黑" panose="020B0503020204020204" pitchFamily="34" charset="-122"/>
              </a:rPr>
              <a:t>mg/m</a:t>
            </a:r>
            <a:r>
              <a:rPr lang="en-US" altLang="zh-CN" sz="2200" baseline="30000" dirty="0" smtClean="0">
                <a:latin typeface="微软雅黑" panose="020B0503020204020204" pitchFamily="34" charset="-122"/>
                <a:ea typeface="微软雅黑" panose="020B0503020204020204" pitchFamily="34" charset="-122"/>
              </a:rPr>
              <a:t>3</a:t>
            </a:r>
          </a:p>
          <a:p>
            <a:pPr lvl="1" fontAlgn="auto">
              <a:spcAft>
                <a:spcPts val="0"/>
              </a:spcAft>
              <a:defRPr/>
            </a:pPr>
            <a:endParaRPr lang="en-US" altLang="zh-CN" sz="2200" dirty="0" smtClean="0">
              <a:latin typeface="微软雅黑" panose="020B0503020204020204" pitchFamily="34" charset="-122"/>
              <a:ea typeface="微软雅黑" panose="020B0503020204020204" pitchFamily="34" charset="-122"/>
            </a:endParaRPr>
          </a:p>
        </p:txBody>
      </p:sp>
      <p:graphicFrame>
        <p:nvGraphicFramePr>
          <p:cNvPr id="17" name="Group 3"/>
          <p:cNvGraphicFramePr>
            <a:graphicFrameLocks noGrp="1"/>
          </p:cNvGraphicFramePr>
          <p:nvPr>
            <p:extLst>
              <p:ext uri="{D42A27DB-BD31-4B8C-83A1-F6EECF244321}">
                <p14:modId xmlns:p14="http://schemas.microsoft.com/office/powerpoint/2010/main" val="671376309"/>
              </p:ext>
            </p:extLst>
          </p:nvPr>
        </p:nvGraphicFramePr>
        <p:xfrm>
          <a:off x="6456040" y="1057369"/>
          <a:ext cx="4348048" cy="2762848"/>
        </p:xfrm>
        <a:graphic>
          <a:graphicData uri="http://schemas.openxmlformats.org/drawingml/2006/table">
            <a:tbl>
              <a:tblPr/>
              <a:tblGrid>
                <a:gridCol w="518148"/>
                <a:gridCol w="2205676"/>
                <a:gridCol w="1624224"/>
              </a:tblGrid>
              <a:tr h="437592">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宋体" pitchFamily="2" charset="-122"/>
                          <a:ea typeface="微软雅黑" pitchFamily="34" charset="-122"/>
                          <a:sym typeface="宋体" pitchFamily="2" charset="-122"/>
                        </a:rPr>
                        <a:t>序号</a:t>
                      </a:r>
                    </a:p>
                  </a:txBody>
                  <a:tcPr marL="90162" marR="90162" marT="46948" marB="46948" anchor="ctr" horzOverflow="overflow">
                    <a:lnL cap="flat">
                      <a:noFill/>
                    </a:lnL>
                    <a:lnR cap="flat">
                      <a:noFill/>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宋体" pitchFamily="2" charset="-122"/>
                          <a:ea typeface="微软雅黑" pitchFamily="34" charset="-122"/>
                          <a:sym typeface="宋体" pitchFamily="2" charset="-122"/>
                        </a:rPr>
                        <a:t>车间区域名称</a:t>
                      </a:r>
                    </a:p>
                  </a:txBody>
                  <a:tcPr marL="90162" marR="90162" marT="46948" marB="46948" anchor="ctr" horzOverflow="overflow">
                    <a:lnL cap="flat">
                      <a:noFill/>
                    </a:lnL>
                    <a:lnR cap="flat">
                      <a:noFill/>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NMHC</a:t>
                      </a:r>
                      <a:r>
                        <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浓度（最大值，</a:t>
                      </a:r>
                      <a:r>
                        <a:rPr kumimoji="0" lang="en-US" altLang="zh-CN"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mg/m</a:t>
                      </a:r>
                      <a:r>
                        <a:rPr kumimoji="0" lang="en-US" altLang="zh-CN" sz="1200" b="0" i="0" u="none" strike="noStrike" cap="none" normalizeH="0" baseline="3000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3</a:t>
                      </a:r>
                      <a:r>
                        <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a:t>
                      </a:r>
                    </a:p>
                  </a:txBody>
                  <a:tcPr marL="90162" marR="90162" marT="46948" marB="46948" anchor="ctr" horzOverflow="overflow">
                    <a:lnL cap="flat">
                      <a:noFill/>
                    </a:lnL>
                    <a:lnR cap="flat">
                      <a:noFill/>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26349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1</a:t>
                      </a:r>
                    </a:p>
                  </a:txBody>
                  <a:tcPr marL="90162" marR="90162" marT="46948" marB="46948" anchor="ctr" horzOverflow="overflow">
                    <a:lnL cap="flat">
                      <a:noFill/>
                    </a:lnL>
                    <a:lnR cap="flat">
                      <a:noFill/>
                    </a:lnR>
                    <a:lnT w="635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宋体" pitchFamily="2" charset="-122"/>
                          <a:ea typeface="微软雅黑" pitchFamily="34" charset="-122"/>
                          <a:sym typeface="宋体" pitchFamily="2" charset="-122"/>
                        </a:rPr>
                        <a:t>车间环境</a:t>
                      </a:r>
                    </a:p>
                  </a:txBody>
                  <a:tcPr marL="90162" marR="90162" marT="46948" marB="46948" anchor="ctr" horzOverflow="overflow">
                    <a:lnL cap="flat">
                      <a:noFill/>
                    </a:lnL>
                    <a:lnR cap="flat">
                      <a:noFill/>
                    </a:lnR>
                    <a:lnT w="635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75</a:t>
                      </a:r>
                      <a:endPar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endParaRPr>
                    </a:p>
                  </a:txBody>
                  <a:tcPr marL="90162" marR="90162" marT="46948" marB="46948" anchor="ctr" horzOverflow="overflow">
                    <a:lnL cap="flat">
                      <a:noFill/>
                    </a:lnL>
                    <a:lnR cap="flat">
                      <a:noFill/>
                    </a:lnR>
                    <a:lnT w="6350" cap="flat" cmpd="sng" algn="ctr">
                      <a:solidFill>
                        <a:schemeClr val="tx1"/>
                      </a:solidFill>
                      <a:prstDash val="solid"/>
                      <a:round/>
                      <a:headEnd type="none" w="med" len="med"/>
                      <a:tailEnd type="none" w="med" len="med"/>
                    </a:lnT>
                    <a:lnB cap="flat">
                      <a:noFill/>
                    </a:lnB>
                    <a:lnTlToBr>
                      <a:noFill/>
                    </a:lnTlToBr>
                    <a:lnBlToTr>
                      <a:noFill/>
                    </a:lnBlToTr>
                    <a:noFill/>
                  </a:tcPr>
                </a:tc>
              </a:tr>
              <a:tr h="26349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2</a:t>
                      </a:r>
                    </a:p>
                  </a:txBody>
                  <a:tcPr marL="90162" marR="90162" marT="46948" marB="46948"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宋体" pitchFamily="2" charset="-122"/>
                          <a:ea typeface="微软雅黑" pitchFamily="34" charset="-122"/>
                          <a:sym typeface="宋体" pitchFamily="2" charset="-122"/>
                        </a:rPr>
                        <a:t>搅拌拉缸排风系统（无治理设施）</a:t>
                      </a:r>
                    </a:p>
                  </a:txBody>
                  <a:tcPr marL="90162" marR="90162" marT="46948" marB="46948"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252</a:t>
                      </a:r>
                      <a:endPar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endParaRPr>
                    </a:p>
                  </a:txBody>
                  <a:tcPr marL="90162" marR="90162" marT="46948" marB="46948" anchor="ctr" horzOverflow="overflow">
                    <a:lnL cap="flat">
                      <a:noFill/>
                    </a:lnL>
                    <a:lnR cap="flat">
                      <a:noFill/>
                    </a:lnR>
                    <a:lnT cap="flat">
                      <a:noFill/>
                    </a:lnT>
                    <a:lnB cap="flat">
                      <a:noFill/>
                    </a:lnB>
                    <a:lnTlToBr>
                      <a:noFill/>
                    </a:lnTlToBr>
                    <a:lnBlToTr>
                      <a:noFill/>
                    </a:lnBlToTr>
                    <a:noFill/>
                  </a:tcPr>
                </a:tc>
              </a:tr>
              <a:tr h="26349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3</a:t>
                      </a:r>
                    </a:p>
                  </a:txBody>
                  <a:tcPr marL="90162" marR="90162" marT="46948" marB="46948"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宋体" pitchFamily="2" charset="-122"/>
                          <a:ea typeface="微软雅黑" pitchFamily="34" charset="-122"/>
                          <a:sym typeface="宋体" pitchFamily="2" charset="-122"/>
                        </a:rPr>
                        <a:t>高分车间作业区</a:t>
                      </a:r>
                    </a:p>
                  </a:txBody>
                  <a:tcPr marL="90162" marR="90162" marT="46948" marB="46948"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13</a:t>
                      </a:r>
                      <a:endPar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endParaRPr>
                    </a:p>
                  </a:txBody>
                  <a:tcPr marL="90162" marR="90162" marT="46948" marB="46948" anchor="ctr" horzOverflow="overflow">
                    <a:lnL cap="flat">
                      <a:noFill/>
                    </a:lnL>
                    <a:lnR cap="flat">
                      <a:noFill/>
                    </a:lnR>
                    <a:lnT cap="flat">
                      <a:noFill/>
                    </a:lnT>
                    <a:lnB cap="flat">
                      <a:noFill/>
                    </a:lnB>
                    <a:lnTlToBr>
                      <a:noFill/>
                    </a:lnTlToBr>
                    <a:lnBlToTr>
                      <a:noFill/>
                    </a:lnBlToTr>
                    <a:noFill/>
                  </a:tcPr>
                </a:tc>
              </a:tr>
              <a:tr h="26349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4</a:t>
                      </a:r>
                    </a:p>
                  </a:txBody>
                  <a:tcPr marL="90162" marR="90162" marT="46948" marB="46948"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宋体" pitchFamily="2" charset="-122"/>
                          <a:ea typeface="微软雅黑" pitchFamily="34" charset="-122"/>
                          <a:sym typeface="宋体" pitchFamily="2" charset="-122"/>
                        </a:rPr>
                        <a:t>罐清洗、灌装作业环境</a:t>
                      </a:r>
                    </a:p>
                  </a:txBody>
                  <a:tcPr marL="90162" marR="90162" marT="46948" marB="46948"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1171.4</a:t>
                      </a:r>
                      <a:endPar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endParaRPr>
                    </a:p>
                  </a:txBody>
                  <a:tcPr marL="90162" marR="90162" marT="46948" marB="46948" anchor="ctr" horzOverflow="overflow">
                    <a:lnL cap="flat">
                      <a:noFill/>
                    </a:lnL>
                    <a:lnR cap="flat">
                      <a:noFill/>
                    </a:lnR>
                    <a:lnT cap="flat">
                      <a:noFill/>
                    </a:lnT>
                    <a:lnB cap="flat">
                      <a:noFill/>
                    </a:lnB>
                    <a:lnTlToBr>
                      <a:noFill/>
                    </a:lnTlToBr>
                    <a:lnBlToTr>
                      <a:noFill/>
                    </a:lnBlToTr>
                    <a:noFill/>
                  </a:tcPr>
                </a:tc>
              </a:tr>
              <a:tr h="26349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5</a:t>
                      </a:r>
                    </a:p>
                  </a:txBody>
                  <a:tcPr marL="90162" marR="90162" marT="46948" marB="46948"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宋体" pitchFamily="2" charset="-122"/>
                          <a:ea typeface="微软雅黑" pitchFamily="34" charset="-122"/>
                          <a:sym typeface="宋体" pitchFamily="2" charset="-122"/>
                        </a:rPr>
                        <a:t>高分子罐清洗作业环境</a:t>
                      </a:r>
                    </a:p>
                  </a:txBody>
                  <a:tcPr marL="90162" marR="90162" marT="46948" marB="46948"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74</a:t>
                      </a:r>
                      <a:endPar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endParaRPr>
                    </a:p>
                  </a:txBody>
                  <a:tcPr marL="90162" marR="90162" marT="46948" marB="46948" anchor="ctr" horzOverflow="overflow">
                    <a:lnL cap="flat">
                      <a:noFill/>
                    </a:lnL>
                    <a:lnR cap="flat">
                      <a:noFill/>
                    </a:lnR>
                    <a:lnT cap="flat">
                      <a:noFill/>
                    </a:lnT>
                    <a:lnB cap="flat">
                      <a:noFill/>
                    </a:lnB>
                    <a:lnTlToBr>
                      <a:noFill/>
                    </a:lnTlToBr>
                    <a:lnBlToTr>
                      <a:noFill/>
                    </a:lnBlToTr>
                    <a:noFill/>
                  </a:tcPr>
                </a:tc>
              </a:tr>
              <a:tr h="26349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6</a:t>
                      </a:r>
                    </a:p>
                  </a:txBody>
                  <a:tcPr marL="90162" marR="90162" marT="46948" marB="46948"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宋体" pitchFamily="2" charset="-122"/>
                          <a:ea typeface="微软雅黑" pitchFamily="34" charset="-122"/>
                          <a:sym typeface="宋体" pitchFamily="2" charset="-122"/>
                        </a:rPr>
                        <a:t>高分子车间</a:t>
                      </a:r>
                      <a:r>
                        <a:rPr kumimoji="0" lang="en-US" altLang="zh-CN" sz="1200" b="0" i="0" u="none" strike="noStrike" cap="none" normalizeH="0" baseline="0" dirty="0" smtClean="0">
                          <a:ln>
                            <a:noFill/>
                          </a:ln>
                          <a:solidFill>
                            <a:schemeClr val="tx1"/>
                          </a:solidFill>
                          <a:effectLst>
                            <a:outerShdw blurRad="38100" dist="38100" dir="2700000" algn="tl">
                              <a:srgbClr val="C0C0C0"/>
                            </a:outerShdw>
                          </a:effectLst>
                          <a:latin typeface="宋体" pitchFamily="2" charset="-122"/>
                          <a:ea typeface="微软雅黑" pitchFamily="34" charset="-122"/>
                          <a:sym typeface="宋体" pitchFamily="2" charset="-122"/>
                        </a:rPr>
                        <a:t>1</a:t>
                      </a:r>
                      <a:r>
                        <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宋体" pitchFamily="2" charset="-122"/>
                          <a:ea typeface="微软雅黑" pitchFamily="34" charset="-122"/>
                          <a:sym typeface="宋体" pitchFamily="2" charset="-122"/>
                        </a:rPr>
                        <a:t>楼</a:t>
                      </a:r>
                    </a:p>
                  </a:txBody>
                  <a:tcPr marL="90162" marR="90162" marT="46948" marB="46948" anchor="ct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54.3</a:t>
                      </a:r>
                      <a:endPar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endParaRPr>
                    </a:p>
                  </a:txBody>
                  <a:tcPr marL="90162" marR="90162" marT="46948" marB="46948" anchor="ctr" horzOverflow="overflow">
                    <a:lnL cap="flat">
                      <a:noFill/>
                    </a:lnL>
                    <a:lnR cap="flat">
                      <a:noFill/>
                    </a:lnR>
                    <a:lnT cap="flat">
                      <a:noFill/>
                    </a:lnT>
                    <a:lnB cap="flat">
                      <a:noFill/>
                    </a:lnB>
                    <a:lnTlToBr>
                      <a:noFill/>
                    </a:lnTlToBr>
                    <a:lnBlToTr>
                      <a:noFill/>
                    </a:lnBlToTr>
                    <a:noFill/>
                  </a:tcPr>
                </a:tc>
              </a:tr>
              <a:tr h="437592">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7</a:t>
                      </a:r>
                    </a:p>
                  </a:txBody>
                  <a:tcPr marL="90162" marR="90162" marT="46948" marB="46948" anchor="ctr" horzOverflow="overflow">
                    <a:lnL cap="flat">
                      <a:noFill/>
                    </a:lnL>
                    <a:lnR cap="flat">
                      <a:noFill/>
                    </a:lnR>
                    <a:lnT cap="fla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宋体" pitchFamily="2" charset="-122"/>
                          <a:ea typeface="微软雅黑" pitchFamily="34" charset="-122"/>
                          <a:sym typeface="宋体" pitchFamily="2" charset="-122"/>
                        </a:rPr>
                        <a:t>车间废气洗涤塔排放（基本无效果）</a:t>
                      </a:r>
                    </a:p>
                  </a:txBody>
                  <a:tcPr marL="90162" marR="90162" marT="46948" marB="46948" anchor="ctr" horzOverflow="overflow">
                    <a:lnL cap="flat">
                      <a:noFill/>
                    </a:lnL>
                    <a:lnR cap="flat">
                      <a:noFill/>
                    </a:lnR>
                    <a:lnT cap="fla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154.3</a:t>
                      </a:r>
                      <a:endPar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endParaRPr>
                    </a:p>
                  </a:txBody>
                  <a:tcPr marL="90162" marR="90162" marT="46948" marB="46948" anchor="ctr" horzOverflow="overflow">
                    <a:lnL cap="flat">
                      <a:noFill/>
                    </a:lnL>
                    <a:lnR cap="flat">
                      <a:noFill/>
                    </a:lnR>
                    <a:lnT cap="flat">
                      <a:noFill/>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8" name="Group 3"/>
          <p:cNvGraphicFramePr>
            <a:graphicFrameLocks noGrp="1"/>
          </p:cNvGraphicFramePr>
          <p:nvPr>
            <p:extLst>
              <p:ext uri="{D42A27DB-BD31-4B8C-83A1-F6EECF244321}">
                <p14:modId xmlns:p14="http://schemas.microsoft.com/office/powerpoint/2010/main" val="1596207472"/>
              </p:ext>
            </p:extLst>
          </p:nvPr>
        </p:nvGraphicFramePr>
        <p:xfrm>
          <a:off x="6456040" y="4111127"/>
          <a:ext cx="4678296" cy="2201220"/>
        </p:xfrm>
        <a:graphic>
          <a:graphicData uri="http://schemas.openxmlformats.org/drawingml/2006/table">
            <a:tbl>
              <a:tblPr/>
              <a:tblGrid>
                <a:gridCol w="470618"/>
                <a:gridCol w="2161657"/>
                <a:gridCol w="2046021"/>
              </a:tblGrid>
              <a:tr h="50208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宋体" pitchFamily="2" charset="-122"/>
                          <a:ea typeface="微软雅黑" pitchFamily="34" charset="-122"/>
                          <a:sym typeface="宋体" pitchFamily="2" charset="-122"/>
                        </a:rPr>
                        <a:t>序号</a:t>
                      </a:r>
                    </a:p>
                  </a:txBody>
                  <a:tcPr marL="90170" marR="90170" marT="46949" marB="46949" anchor="ctr" horzOverflow="overflow">
                    <a:lnL cap="flat">
                      <a:noFill/>
                    </a:lnL>
                    <a:lnR cap="flat">
                      <a:noFill/>
                    </a:lnR>
                    <a:lnT w="6350" cap="flat" cmpd="sng" algn="ctr">
                      <a:solidFill>
                        <a:srgbClr val="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宋体" pitchFamily="2" charset="-122"/>
                          <a:ea typeface="微软雅黑" pitchFamily="34" charset="-122"/>
                          <a:sym typeface="宋体" pitchFamily="2" charset="-122"/>
                        </a:rPr>
                        <a:t>车间区域名称</a:t>
                      </a:r>
                    </a:p>
                  </a:txBody>
                  <a:tcPr marL="90170" marR="90170" marT="46949" marB="46949" anchor="ctr" horzOverflow="overflow">
                    <a:lnL cap="flat">
                      <a:noFill/>
                    </a:lnL>
                    <a:lnR cap="flat">
                      <a:noFill/>
                    </a:lnR>
                    <a:lnT w="6350" cap="flat" cmpd="sng" algn="ctr">
                      <a:solidFill>
                        <a:srgbClr val="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VOCs</a:t>
                      </a:r>
                      <a:r>
                        <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浓度（最大值，</a:t>
                      </a:r>
                      <a:r>
                        <a:rPr kumimoji="0" lang="en-US" altLang="zh-CN"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mg/m</a:t>
                      </a:r>
                      <a:r>
                        <a:rPr kumimoji="0" lang="en-US" altLang="zh-CN" sz="1200" b="0" i="0" u="none" strike="noStrike" cap="none" normalizeH="0" baseline="3000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3</a:t>
                      </a:r>
                      <a:r>
                        <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a:t>
                      </a:r>
                    </a:p>
                  </a:txBody>
                  <a:tcPr marL="90170" marR="90170" marT="46949" marB="46949" anchor="ctr" horzOverflow="overflow">
                    <a:lnL cap="flat">
                      <a:noFill/>
                    </a:lnL>
                    <a:lnR cap="flat">
                      <a:noFill/>
                    </a:lnR>
                    <a:lnT w="6350" cap="flat" cmpd="sng" algn="ctr">
                      <a:solidFill>
                        <a:srgbClr val="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a:noFill/>
                    </a:lnTlToBr>
                    <a:lnBlToTr>
                      <a:noFill/>
                    </a:lnBlToTr>
                    <a:noFill/>
                  </a:tcPr>
                </a:tc>
              </a:tr>
              <a:tr h="28318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1</a:t>
                      </a:r>
                    </a:p>
                  </a:txBody>
                  <a:tcPr marL="90170" marR="90170" marT="46949" marB="46949" anchor="ctr" horzOverflow="overflow">
                    <a:lnL cap="flat">
                      <a:noFill/>
                    </a:lnL>
                    <a:lnR cap="flat">
                      <a:noFill/>
                    </a:lnR>
                    <a:lnT w="6350" cap="flat" cmpd="sng" algn="ctr">
                      <a:solidFill>
                        <a:sysClr val="windowText" lastClr="000000"/>
                      </a:solidFill>
                      <a:prstDash val="solid"/>
                      <a:round/>
                      <a:headEnd type="none" w="med" len="med"/>
                      <a:tailEnd type="none" w="med" len="med"/>
                    </a:lnT>
                    <a:lnB cap="flat">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宋体" pitchFamily="2" charset="-122"/>
                          <a:ea typeface="微软雅黑" pitchFamily="34" charset="-122"/>
                          <a:sym typeface="宋体" pitchFamily="2" charset="-122"/>
                        </a:rPr>
                        <a:t>车间排放口</a:t>
                      </a:r>
                    </a:p>
                  </a:txBody>
                  <a:tcPr marL="90170" marR="90170" marT="46949" marB="46949" anchor="ctr" horzOverflow="overflow">
                    <a:lnL cap="flat">
                      <a:noFill/>
                    </a:lnL>
                    <a:lnR cap="flat">
                      <a:noFill/>
                    </a:lnR>
                    <a:lnT w="6350" cap="flat" cmpd="sng" algn="ctr">
                      <a:solidFill>
                        <a:sysClr val="windowText" lastClr="000000"/>
                      </a:solidFill>
                      <a:prstDash val="solid"/>
                      <a:round/>
                      <a:headEnd type="none" w="med" len="med"/>
                      <a:tailEnd type="none" w="med" len="med"/>
                    </a:lnT>
                    <a:lnB cap="flat">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10~36</a:t>
                      </a:r>
                      <a:endPar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endParaRPr>
                    </a:p>
                  </a:txBody>
                  <a:tcPr marL="90170" marR="90170" marT="46949" marB="46949" anchor="ctr" horzOverflow="overflow">
                    <a:lnL cap="flat">
                      <a:noFill/>
                    </a:lnL>
                    <a:lnR cap="flat">
                      <a:noFill/>
                    </a:lnR>
                    <a:lnT w="6350" cap="flat" cmpd="sng" algn="ctr">
                      <a:solidFill>
                        <a:sysClr val="windowText" lastClr="000000"/>
                      </a:solidFill>
                      <a:prstDash val="solid"/>
                      <a:round/>
                      <a:headEnd type="none" w="med" len="med"/>
                      <a:tailEnd type="none" w="med" len="med"/>
                    </a:lnT>
                    <a:lnB cap="flat">
                      <a:noFill/>
                    </a:lnB>
                    <a:lnTlToBr>
                      <a:noFill/>
                    </a:lnTlToBr>
                    <a:lnBlToTr>
                      <a:noFill/>
                    </a:lnBlToTr>
                    <a:noFill/>
                  </a:tcPr>
                </a:tc>
              </a:tr>
              <a:tr h="28318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2</a:t>
                      </a:r>
                    </a:p>
                  </a:txBody>
                  <a:tcPr marL="90170" marR="90170" marT="46949" marB="46949" anchor="ctr" horzOverflow="overflow">
                    <a:lnL cap="flat">
                      <a:noFill/>
                    </a:lnL>
                    <a:lnR cap="flat">
                      <a:noFill/>
                    </a:lnR>
                    <a:lnT cap="flat">
                      <a:noFill/>
                    </a:lnT>
                    <a:lnB cap="flat">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宋体" pitchFamily="2" charset="-122"/>
                          <a:ea typeface="微软雅黑" pitchFamily="34" charset="-122"/>
                          <a:sym typeface="宋体" pitchFamily="2" charset="-122"/>
                        </a:rPr>
                        <a:t>反应釜排放口</a:t>
                      </a:r>
                    </a:p>
                  </a:txBody>
                  <a:tcPr marL="90170" marR="90170" marT="46949" marB="46949" anchor="ctr" horzOverflow="overflow">
                    <a:lnL cap="flat">
                      <a:noFill/>
                    </a:lnL>
                    <a:lnR cap="flat">
                      <a:noFill/>
                    </a:lnR>
                    <a:lnT cap="flat">
                      <a:noFill/>
                    </a:lnT>
                    <a:lnB cap="flat">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11~12</a:t>
                      </a:r>
                      <a:endPar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endParaRPr>
                    </a:p>
                  </a:txBody>
                  <a:tcPr marL="90170" marR="90170" marT="46949" marB="46949" anchor="ctr" horzOverflow="overflow">
                    <a:lnL cap="flat">
                      <a:noFill/>
                    </a:lnL>
                    <a:lnR cap="flat">
                      <a:noFill/>
                    </a:lnR>
                    <a:lnT cap="flat">
                      <a:noFill/>
                    </a:lnT>
                    <a:lnB cap="flat">
                      <a:noFill/>
                    </a:lnB>
                    <a:lnTlToBr>
                      <a:noFill/>
                    </a:lnTlToBr>
                    <a:lnBlToTr>
                      <a:noFill/>
                    </a:lnBlToTr>
                    <a:noFill/>
                  </a:tcPr>
                </a:tc>
              </a:tr>
              <a:tr h="28318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3</a:t>
                      </a:r>
                    </a:p>
                  </a:txBody>
                  <a:tcPr marL="90170" marR="90170" marT="46949" marB="46949" anchor="ctr" horzOverflow="overflow">
                    <a:lnL cap="flat">
                      <a:noFill/>
                    </a:lnL>
                    <a:lnR cap="flat">
                      <a:noFill/>
                    </a:lnR>
                    <a:lnT cap="flat">
                      <a:noFill/>
                    </a:lnT>
                    <a:lnB cap="flat">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宋体" pitchFamily="2" charset="-122"/>
                          <a:ea typeface="微软雅黑" pitchFamily="34" charset="-122"/>
                          <a:sym typeface="宋体" pitchFamily="2" charset="-122"/>
                        </a:rPr>
                        <a:t>三辊机研磨</a:t>
                      </a:r>
                    </a:p>
                  </a:txBody>
                  <a:tcPr marL="90170" marR="90170" marT="46949" marB="46949" anchor="ctr" horzOverflow="overflow">
                    <a:lnL cap="flat">
                      <a:noFill/>
                    </a:lnL>
                    <a:lnR cap="flat">
                      <a:noFill/>
                    </a:lnR>
                    <a:lnT cap="flat">
                      <a:noFill/>
                    </a:lnT>
                    <a:lnB cap="flat">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50~68</a:t>
                      </a:r>
                      <a:endPar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endParaRPr>
                    </a:p>
                  </a:txBody>
                  <a:tcPr marL="90170" marR="90170" marT="46949" marB="46949" anchor="ctr" horzOverflow="overflow">
                    <a:lnL cap="flat">
                      <a:noFill/>
                    </a:lnL>
                    <a:lnR cap="flat">
                      <a:noFill/>
                    </a:lnR>
                    <a:lnT cap="flat">
                      <a:noFill/>
                    </a:lnT>
                    <a:lnB cap="flat">
                      <a:noFill/>
                    </a:lnB>
                    <a:lnTlToBr>
                      <a:noFill/>
                    </a:lnTlToBr>
                    <a:lnBlToTr>
                      <a:noFill/>
                    </a:lnBlToTr>
                    <a:noFill/>
                  </a:tcPr>
                </a:tc>
              </a:tr>
              <a:tr h="28318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dirty="0" smtClean="0">
                          <a:ln>
                            <a:noFill/>
                          </a:ln>
                          <a:solidFill>
                            <a:srgbClr val="FF0000"/>
                          </a:solidFill>
                          <a:effectLst>
                            <a:outerShdw blurRad="38100" dist="38100" dir="2700000" algn="tl">
                              <a:srgbClr val="C0C0C0"/>
                            </a:outerShdw>
                          </a:effectLst>
                          <a:latin typeface="微软雅黑" pitchFamily="34" charset="-122"/>
                          <a:ea typeface="微软雅黑" pitchFamily="34" charset="-122"/>
                          <a:sym typeface="宋体" pitchFamily="2" charset="-122"/>
                        </a:rPr>
                        <a:t>4</a:t>
                      </a:r>
                    </a:p>
                  </a:txBody>
                  <a:tcPr marL="90170" marR="90170" marT="46949" marB="46949" anchor="ctr" horzOverflow="overflow">
                    <a:lnL cap="flat">
                      <a:noFill/>
                    </a:lnL>
                    <a:lnR cap="flat">
                      <a:noFill/>
                    </a:lnR>
                    <a:lnT cap="flat">
                      <a:noFill/>
                    </a:lnT>
                    <a:lnB cap="flat">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zh-CN" altLang="en-US" sz="1200" b="0" i="0" u="none" strike="noStrike" cap="none" normalizeH="0" baseline="0" dirty="0" smtClean="0">
                          <a:ln>
                            <a:noFill/>
                          </a:ln>
                          <a:solidFill>
                            <a:srgbClr val="FF0000"/>
                          </a:solidFill>
                          <a:effectLst>
                            <a:outerShdw blurRad="38100" dist="38100" dir="2700000" algn="tl">
                              <a:srgbClr val="C0C0C0"/>
                            </a:outerShdw>
                          </a:effectLst>
                          <a:latin typeface="宋体" pitchFamily="2" charset="-122"/>
                          <a:ea typeface="微软雅黑" pitchFamily="34" charset="-122"/>
                          <a:sym typeface="宋体" pitchFamily="2" charset="-122"/>
                        </a:rPr>
                        <a:t>捏合机平衡管</a:t>
                      </a:r>
                    </a:p>
                  </a:txBody>
                  <a:tcPr marL="90170" marR="90170" marT="46949" marB="46949" anchor="ctr" horzOverflow="overflow">
                    <a:lnL cap="flat">
                      <a:noFill/>
                    </a:lnL>
                    <a:lnR cap="flat">
                      <a:noFill/>
                    </a:lnR>
                    <a:lnT cap="flat">
                      <a:noFill/>
                    </a:lnT>
                    <a:lnB cap="flat">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dirty="0" smtClean="0">
                          <a:ln>
                            <a:noFill/>
                          </a:ln>
                          <a:solidFill>
                            <a:srgbClr val="FF0000"/>
                          </a:solidFill>
                          <a:effectLst>
                            <a:outerShdw blurRad="38100" dist="38100" dir="2700000" algn="tl">
                              <a:srgbClr val="C0C0C0"/>
                            </a:outerShdw>
                          </a:effectLst>
                          <a:latin typeface="微软雅黑" pitchFamily="34" charset="-122"/>
                          <a:ea typeface="微软雅黑" pitchFamily="34" charset="-122"/>
                          <a:sym typeface="宋体" pitchFamily="2" charset="-122"/>
                        </a:rPr>
                        <a:t>25~267</a:t>
                      </a:r>
                      <a:endParaRPr kumimoji="0" lang="zh-CN" altLang="en-US" sz="1200" b="0" i="0" u="none" strike="noStrike" cap="none" normalizeH="0" baseline="0" dirty="0" smtClean="0">
                        <a:ln>
                          <a:noFill/>
                        </a:ln>
                        <a:solidFill>
                          <a:srgbClr val="FF0000"/>
                        </a:solidFill>
                        <a:effectLst>
                          <a:outerShdw blurRad="38100" dist="38100" dir="2700000" algn="tl">
                            <a:srgbClr val="C0C0C0"/>
                          </a:outerShdw>
                        </a:effectLst>
                        <a:latin typeface="微软雅黑" pitchFamily="34" charset="-122"/>
                        <a:ea typeface="微软雅黑" pitchFamily="34" charset="-122"/>
                        <a:sym typeface="宋体" pitchFamily="2" charset="-122"/>
                      </a:endParaRPr>
                    </a:p>
                  </a:txBody>
                  <a:tcPr marL="90170" marR="90170" marT="46949" marB="46949" anchor="ctr" horzOverflow="overflow">
                    <a:lnL cap="flat">
                      <a:noFill/>
                    </a:lnL>
                    <a:lnR cap="flat">
                      <a:noFill/>
                    </a:lnR>
                    <a:lnT cap="flat">
                      <a:noFill/>
                    </a:lnT>
                    <a:lnB cap="flat">
                      <a:noFill/>
                    </a:lnB>
                    <a:lnTlToBr>
                      <a:noFill/>
                    </a:lnTlToBr>
                    <a:lnBlToTr>
                      <a:noFill/>
                    </a:lnBlToTr>
                    <a:noFill/>
                  </a:tcPr>
                </a:tc>
              </a:tr>
              <a:tr h="28318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smtClean="0">
                          <a:ln>
                            <a:noFill/>
                          </a:ln>
                          <a:solidFill>
                            <a:srgbClr val="FF0000"/>
                          </a:solidFill>
                          <a:effectLst>
                            <a:outerShdw blurRad="38100" dist="38100" dir="2700000" algn="tl">
                              <a:srgbClr val="C0C0C0"/>
                            </a:outerShdw>
                          </a:effectLst>
                          <a:latin typeface="微软雅黑" pitchFamily="34" charset="-122"/>
                          <a:ea typeface="微软雅黑" pitchFamily="34" charset="-122"/>
                          <a:sym typeface="宋体" pitchFamily="2" charset="-122"/>
                        </a:rPr>
                        <a:t>5</a:t>
                      </a:r>
                    </a:p>
                  </a:txBody>
                  <a:tcPr marL="90170" marR="90170" marT="46949" marB="46949" anchor="ctr" horzOverflow="overflow">
                    <a:lnL cap="flat">
                      <a:noFill/>
                    </a:lnL>
                    <a:lnR cap="flat">
                      <a:noFill/>
                    </a:lnR>
                    <a:lnT cap="flat">
                      <a:noFill/>
                    </a:lnT>
                    <a:lnB cap="flat">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zh-CN" altLang="en-US" sz="1200" b="0" i="0" u="none" strike="noStrike" cap="none" normalizeH="0" baseline="0" dirty="0" smtClean="0">
                          <a:ln>
                            <a:noFill/>
                          </a:ln>
                          <a:solidFill>
                            <a:srgbClr val="FF0000"/>
                          </a:solidFill>
                          <a:effectLst>
                            <a:outerShdw blurRad="38100" dist="38100" dir="2700000" algn="tl">
                              <a:srgbClr val="C0C0C0"/>
                            </a:outerShdw>
                          </a:effectLst>
                          <a:latin typeface="宋体" pitchFamily="2" charset="-122"/>
                          <a:ea typeface="微软雅黑" pitchFamily="34" charset="-122"/>
                          <a:sym typeface="宋体" pitchFamily="2" charset="-122"/>
                        </a:rPr>
                        <a:t>树脂捏合机</a:t>
                      </a:r>
                    </a:p>
                  </a:txBody>
                  <a:tcPr marL="90170" marR="90170" marT="46949" marB="46949" anchor="ctr" horzOverflow="overflow">
                    <a:lnL cap="flat">
                      <a:noFill/>
                    </a:lnL>
                    <a:lnR cap="flat">
                      <a:noFill/>
                    </a:lnR>
                    <a:lnT cap="flat">
                      <a:noFill/>
                    </a:lnT>
                    <a:lnB cap="flat">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dirty="0" smtClean="0">
                          <a:ln>
                            <a:noFill/>
                          </a:ln>
                          <a:solidFill>
                            <a:srgbClr val="FF0000"/>
                          </a:solidFill>
                          <a:effectLst>
                            <a:outerShdw blurRad="38100" dist="38100" dir="2700000" algn="tl">
                              <a:srgbClr val="C0C0C0"/>
                            </a:outerShdw>
                          </a:effectLst>
                          <a:latin typeface="微软雅黑" pitchFamily="34" charset="-122"/>
                          <a:ea typeface="微软雅黑" pitchFamily="34" charset="-122"/>
                          <a:sym typeface="宋体" pitchFamily="2" charset="-122"/>
                        </a:rPr>
                        <a:t>38~110</a:t>
                      </a:r>
                      <a:endParaRPr kumimoji="0" lang="zh-CN" altLang="en-US" sz="1200" b="0" i="0" u="none" strike="noStrike" cap="none" normalizeH="0" baseline="0" dirty="0" smtClean="0">
                        <a:ln>
                          <a:noFill/>
                        </a:ln>
                        <a:solidFill>
                          <a:srgbClr val="FF0000"/>
                        </a:solidFill>
                        <a:effectLst>
                          <a:outerShdw blurRad="38100" dist="38100" dir="2700000" algn="tl">
                            <a:srgbClr val="C0C0C0"/>
                          </a:outerShdw>
                        </a:effectLst>
                        <a:latin typeface="微软雅黑" pitchFamily="34" charset="-122"/>
                        <a:ea typeface="微软雅黑" pitchFamily="34" charset="-122"/>
                        <a:sym typeface="宋体" pitchFamily="2" charset="-122"/>
                      </a:endParaRPr>
                    </a:p>
                  </a:txBody>
                  <a:tcPr marL="90170" marR="90170" marT="46949" marB="46949" anchor="ctr" horzOverflow="overflow">
                    <a:lnL cap="flat">
                      <a:noFill/>
                    </a:lnL>
                    <a:lnR cap="flat">
                      <a:noFill/>
                    </a:lnR>
                    <a:lnT cap="flat">
                      <a:noFill/>
                    </a:lnT>
                    <a:lnB cap="flat">
                      <a:noFill/>
                    </a:lnB>
                    <a:lnTlToBr>
                      <a:noFill/>
                    </a:lnTlToBr>
                    <a:lnBlToTr>
                      <a:noFill/>
                    </a:lnBlToTr>
                    <a:noFill/>
                  </a:tcPr>
                </a:tc>
              </a:tr>
              <a:tr h="28318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6</a:t>
                      </a:r>
                    </a:p>
                  </a:txBody>
                  <a:tcPr marL="90170" marR="90170" marT="46949" marB="46949" anchor="ctr" horzOverflow="overflow">
                    <a:lnL cap="flat">
                      <a:noFill/>
                    </a:lnL>
                    <a:lnR cap="flat">
                      <a:noFill/>
                    </a:lnR>
                    <a:lnT cap="flat">
                      <a:noFill/>
                    </a:lnT>
                    <a:lnB cap="flat">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宋体" pitchFamily="2" charset="-122"/>
                          <a:ea typeface="微软雅黑" pitchFamily="34" charset="-122"/>
                          <a:sym typeface="宋体" pitchFamily="2" charset="-122"/>
                        </a:rPr>
                        <a:t>搅拌釜</a:t>
                      </a:r>
                    </a:p>
                  </a:txBody>
                  <a:tcPr marL="90170" marR="90170" marT="46949" marB="46949" anchor="ctr" horzOverflow="overflow">
                    <a:lnL cap="flat">
                      <a:noFill/>
                    </a:lnL>
                    <a:lnR cap="flat">
                      <a:noFill/>
                    </a:lnR>
                    <a:lnT cap="flat">
                      <a:noFill/>
                    </a:lnT>
                    <a:lnB cap="flat">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altLang="zh-CN"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rPr>
                        <a:t>100</a:t>
                      </a:r>
                      <a:endParaRPr kumimoji="0" lang="zh-CN" altLang="en-US" sz="1200" b="0" i="0" u="none" strike="noStrike" cap="none" normalizeH="0" baseline="0" dirty="0" smtClean="0">
                        <a:ln>
                          <a:noFill/>
                        </a:ln>
                        <a:solidFill>
                          <a:schemeClr val="tx1"/>
                        </a:solidFill>
                        <a:effectLst>
                          <a:outerShdw blurRad="38100" dist="38100" dir="2700000" algn="tl">
                            <a:srgbClr val="C0C0C0"/>
                          </a:outerShdw>
                        </a:effectLst>
                        <a:latin typeface="微软雅黑" pitchFamily="34" charset="-122"/>
                        <a:ea typeface="微软雅黑" pitchFamily="34" charset="-122"/>
                        <a:sym typeface="宋体" pitchFamily="2" charset="-122"/>
                      </a:endParaRPr>
                    </a:p>
                  </a:txBody>
                  <a:tcPr marL="90170" marR="90170" marT="46949" marB="46949" anchor="ctr" horzOverflow="overflow">
                    <a:lnL cap="flat">
                      <a:noFill/>
                    </a:lnL>
                    <a:lnR cap="flat">
                      <a:noFill/>
                    </a:lnR>
                    <a:lnT cap="flat">
                      <a:noFill/>
                    </a:lnT>
                    <a:lnB cap="flat">
                      <a:noFill/>
                    </a:lnB>
                    <a:lnTlToBr>
                      <a:noFill/>
                    </a:lnTlToBr>
                    <a:lnBlToTr>
                      <a:noFill/>
                    </a:lnBlToTr>
                    <a:noFill/>
                  </a:tcPr>
                </a:tc>
              </a:tr>
            </a:tbl>
          </a:graphicData>
        </a:graphic>
      </p:graphicFrame>
      <p:sp>
        <p:nvSpPr>
          <p:cNvPr id="19" name="Rectangle 78"/>
          <p:cNvSpPr>
            <a:spLocks noChangeArrowheads="1"/>
          </p:cNvSpPr>
          <p:nvPr/>
        </p:nvSpPr>
        <p:spPr bwMode="auto">
          <a:xfrm>
            <a:off x="3647728" y="1993580"/>
            <a:ext cx="2808312" cy="321642"/>
          </a:xfrm>
          <a:prstGeom prst="rect">
            <a:avLst/>
          </a:prstGeom>
          <a:solidFill>
            <a:srgbClr val="FFFF00"/>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en-US" sz="2400" b="1" kern="0" dirty="0" smtClean="0">
                <a:latin typeface="黑体" panose="02010600030101010101" pitchFamily="49" charset="-122"/>
                <a:ea typeface="黑体" panose="02010600030101010101" pitchFamily="49" charset="-122"/>
                <a:sym typeface="+mn-ea"/>
              </a:rPr>
              <a:t>溶剂型色漆</a:t>
            </a:r>
          </a:p>
        </p:txBody>
      </p:sp>
      <p:sp>
        <p:nvSpPr>
          <p:cNvPr id="20" name="Rectangle 78"/>
          <p:cNvSpPr>
            <a:spLocks noChangeArrowheads="1"/>
          </p:cNvSpPr>
          <p:nvPr/>
        </p:nvSpPr>
        <p:spPr bwMode="auto">
          <a:xfrm>
            <a:off x="3674584" y="3994860"/>
            <a:ext cx="2523214" cy="369450"/>
          </a:xfrm>
          <a:prstGeom prst="rect">
            <a:avLst/>
          </a:prstGeom>
          <a:solidFill>
            <a:srgbClr val="FFFF00"/>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en-US" sz="2400" b="1" kern="0" dirty="0" smtClean="0">
                <a:latin typeface="黑体" panose="02010600030101010101" pitchFamily="49" charset="-122"/>
                <a:ea typeface="黑体" panose="02010600030101010101" pitchFamily="49" charset="-122"/>
                <a:sym typeface="+mn-ea"/>
              </a:rPr>
              <a:t>胶印油墨</a:t>
            </a:r>
          </a:p>
        </p:txBody>
      </p:sp>
    </p:spTree>
    <p:extLst>
      <p:ext uri="{BB962C8B-B14F-4D97-AF65-F5344CB8AC3E}">
        <p14:creationId xmlns:p14="http://schemas.microsoft.com/office/powerpoint/2010/main" val="31559013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smtClean="0">
                <a:latin typeface="+mj-ea"/>
                <a:sym typeface="Arial" panose="020B0604020202020204" pitchFamily="34" charset="0"/>
              </a:rPr>
              <a:t>3</a:t>
            </a:r>
            <a:r>
              <a:rPr lang="zh-CN" altLang="en-US" dirty="0" smtClean="0">
                <a:latin typeface="+mj-ea"/>
                <a:sym typeface="Arial" panose="020B0604020202020204" pitchFamily="34" charset="0"/>
              </a:rPr>
              <a:t>、</a:t>
            </a:r>
            <a:r>
              <a:rPr lang="zh-CN" altLang="en-US" sz="2800" dirty="0" smtClean="0">
                <a:latin typeface="+mj-ea"/>
                <a:sym typeface="Arial" panose="020B0604020202020204" pitchFamily="34" charset="0"/>
              </a:rPr>
              <a:t>涂料、油墨生产废气排放</a:t>
            </a:r>
            <a:endParaRPr lang="zh-CN" altLang="en-US" sz="2800" dirty="0">
              <a:solidFill>
                <a:srgbClr val="FF0000"/>
              </a:solidFill>
              <a:latin typeface="+mj-ea"/>
            </a:endParaRPr>
          </a:p>
        </p:txBody>
      </p:sp>
      <p:sp>
        <p:nvSpPr>
          <p:cNvPr id="104" name="幻灯片编号占位符 2"/>
          <p:cNvSpPr>
            <a:spLocks noGrp="1"/>
          </p:cNvSpPr>
          <p:nvPr>
            <p:ph type="sldNum" sz="quarter" idx="12"/>
          </p:nvPr>
        </p:nvSpPr>
        <p:spPr>
          <a:xfrm>
            <a:off x="9236818" y="6483375"/>
            <a:ext cx="2743200" cy="365125"/>
          </a:xfrm>
        </p:spPr>
        <p:txBody>
          <a:bodyPr/>
          <a:lstStyle/>
          <a:p>
            <a:pPr>
              <a:defRPr/>
            </a:pPr>
            <a:fld id="{E396BE32-D928-4299-9E4F-D7F8B546F812}" type="slidenum">
              <a:rPr lang="en-US" smtClean="0"/>
              <a:pPr>
                <a:defRPr/>
              </a:pPr>
              <a:t>37</a:t>
            </a:fld>
            <a:endParaRPr lang="en-US"/>
          </a:p>
        </p:txBody>
      </p:sp>
      <p:sp>
        <p:nvSpPr>
          <p:cNvPr id="9" name="Rectangle 3"/>
          <p:cNvSpPr txBox="1">
            <a:spLocks noChangeArrowheads="1"/>
          </p:cNvSpPr>
          <p:nvPr/>
        </p:nvSpPr>
        <p:spPr>
          <a:xfrm>
            <a:off x="384672" y="984161"/>
            <a:ext cx="11280576" cy="52565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defRPr/>
            </a:pPr>
            <a:r>
              <a:rPr lang="zh-CN" altLang="en-US" sz="2200" dirty="0" smtClean="0">
                <a:latin typeface="微软雅黑" panose="020B0503020204020204" pitchFamily="34" charset="-122"/>
                <a:ea typeface="微软雅黑" panose="020B0503020204020204" pitchFamily="34" charset="-122"/>
              </a:rPr>
              <a:t>车间类型：</a:t>
            </a:r>
            <a:endParaRPr lang="en-US" altLang="zh-CN" sz="2200" dirty="0" smtClean="0">
              <a:latin typeface="微软雅黑" panose="020B0503020204020204" pitchFamily="34" charset="-122"/>
              <a:ea typeface="微软雅黑" panose="020B0503020204020204" pitchFamily="34" charset="-122"/>
            </a:endParaRPr>
          </a:p>
          <a:p>
            <a:pPr lvl="1" fontAlgn="auto">
              <a:lnSpc>
                <a:spcPct val="120000"/>
              </a:lnSpc>
              <a:spcAft>
                <a:spcPts val="0"/>
              </a:spcAft>
              <a:defRPr/>
            </a:pPr>
            <a:r>
              <a:rPr lang="zh-CN" altLang="en-US" sz="2200" dirty="0" smtClean="0">
                <a:latin typeface="微软雅黑" panose="020B0503020204020204" pitchFamily="34" charset="-122"/>
                <a:ea typeface="微软雅黑" panose="020B0503020204020204" pitchFamily="34" charset="-122"/>
              </a:rPr>
              <a:t>厂房内、半开放厂房、开放厂房</a:t>
            </a:r>
            <a:endParaRPr lang="en-US" altLang="zh-CN" sz="2200" dirty="0" smtClean="0">
              <a:latin typeface="微软雅黑" panose="020B0503020204020204" pitchFamily="34" charset="-122"/>
              <a:ea typeface="微软雅黑" panose="020B0503020204020204" pitchFamily="34" charset="-122"/>
            </a:endParaRPr>
          </a:p>
          <a:p>
            <a:pPr fontAlgn="auto">
              <a:lnSpc>
                <a:spcPct val="120000"/>
              </a:lnSpc>
              <a:spcAft>
                <a:spcPts val="0"/>
              </a:spcAft>
              <a:defRPr/>
            </a:pPr>
            <a:r>
              <a:rPr lang="zh-CN" altLang="en-US" sz="2200" dirty="0" smtClean="0">
                <a:latin typeface="微软雅黑" panose="020B0503020204020204" pitchFamily="34" charset="-122"/>
                <a:ea typeface="微软雅黑" panose="020B0503020204020204" pitchFamily="34" charset="-122"/>
              </a:rPr>
              <a:t>排气筒高度：绝大多数</a:t>
            </a:r>
            <a:r>
              <a:rPr lang="en-US" altLang="zh-CN" sz="2200" dirty="0" smtClean="0">
                <a:solidFill>
                  <a:srgbClr val="C00000"/>
                </a:solidFill>
                <a:latin typeface="微软雅黑" panose="020B0503020204020204" pitchFamily="34" charset="-122"/>
                <a:ea typeface="微软雅黑" panose="020B0503020204020204" pitchFamily="34" charset="-122"/>
              </a:rPr>
              <a:t>15m~20m</a:t>
            </a:r>
            <a:r>
              <a:rPr lang="zh-CN" altLang="en-US" sz="2200" dirty="0" smtClean="0">
                <a:latin typeface="微软雅黑" panose="020B0503020204020204" pitchFamily="34" charset="-122"/>
                <a:ea typeface="微软雅黑" panose="020B0503020204020204" pitchFamily="34" charset="-122"/>
              </a:rPr>
              <a:t>之间；</a:t>
            </a:r>
            <a:endParaRPr lang="en-US" altLang="zh-CN" sz="2200" dirty="0" smtClean="0">
              <a:latin typeface="微软雅黑" panose="020B0503020204020204" pitchFamily="34" charset="-122"/>
              <a:ea typeface="微软雅黑" panose="020B0503020204020204" pitchFamily="34" charset="-122"/>
            </a:endParaRPr>
          </a:p>
          <a:p>
            <a:pPr lvl="3" fontAlgn="auto">
              <a:lnSpc>
                <a:spcPct val="120000"/>
              </a:lnSpc>
              <a:spcAft>
                <a:spcPts val="0"/>
              </a:spcAft>
              <a:defRPr/>
            </a:pPr>
            <a:r>
              <a:rPr lang="zh-CN" altLang="en-US" sz="2000" dirty="0">
                <a:solidFill>
                  <a:srgbClr val="FF0000"/>
                </a:solidFill>
                <a:latin typeface="微软雅黑" panose="020B0503020204020204" pitchFamily="34" charset="-122"/>
                <a:ea typeface="微软雅黑" panose="020B0503020204020204" pitchFamily="34" charset="-122"/>
              </a:rPr>
              <a:t>储</a:t>
            </a:r>
            <a:r>
              <a:rPr lang="zh-CN" altLang="en-US" sz="2000" dirty="0" smtClean="0">
                <a:solidFill>
                  <a:srgbClr val="FF0000"/>
                </a:solidFill>
                <a:latin typeface="微软雅黑" panose="020B0503020204020204" pitchFamily="34" charset="-122"/>
                <a:ea typeface="微软雅黑" panose="020B0503020204020204" pitchFamily="34" charset="-122"/>
              </a:rPr>
              <a:t>罐？废水处理单元？</a:t>
            </a:r>
          </a:p>
          <a:p>
            <a:pPr fontAlgn="auto">
              <a:lnSpc>
                <a:spcPct val="120000"/>
              </a:lnSpc>
              <a:spcAft>
                <a:spcPts val="0"/>
              </a:spcAft>
              <a:defRPr/>
            </a:pPr>
            <a:r>
              <a:rPr lang="zh-CN" altLang="en-US" sz="2200" dirty="0" smtClean="0">
                <a:latin typeface="微软雅黑" panose="020B0503020204020204" pitchFamily="34" charset="-122"/>
                <a:ea typeface="微软雅黑" panose="020B0503020204020204" pitchFamily="34" charset="-122"/>
              </a:rPr>
              <a:t>单一排气筒的排气量：</a:t>
            </a:r>
          </a:p>
          <a:p>
            <a:pPr lvl="1" fontAlgn="auto">
              <a:lnSpc>
                <a:spcPct val="120000"/>
              </a:lnSpc>
              <a:spcAft>
                <a:spcPts val="0"/>
              </a:spcAft>
              <a:defRPr/>
            </a:pPr>
            <a:r>
              <a:rPr lang="en-US" altLang="zh-CN" sz="2200" dirty="0" smtClean="0">
                <a:latin typeface="微软雅黑" panose="020B0503020204020204" pitchFamily="34" charset="-122"/>
                <a:ea typeface="微软雅黑" panose="020B0503020204020204" pitchFamily="34" charset="-122"/>
              </a:rPr>
              <a:t>5000~30000m</a:t>
            </a:r>
            <a:r>
              <a:rPr lang="en-US" altLang="zh-CN" sz="2200" baseline="30000" dirty="0" smtClean="0">
                <a:latin typeface="微软雅黑" panose="020B0503020204020204" pitchFamily="34" charset="-122"/>
                <a:ea typeface="微软雅黑" panose="020B0503020204020204" pitchFamily="34" charset="-122"/>
              </a:rPr>
              <a:t>3</a:t>
            </a:r>
            <a:r>
              <a:rPr lang="en-US" altLang="zh-CN" sz="2200" dirty="0" smtClean="0">
                <a:latin typeface="微软雅黑" panose="020B0503020204020204" pitchFamily="34" charset="-122"/>
                <a:ea typeface="微软雅黑" panose="020B0503020204020204" pitchFamily="34" charset="-122"/>
              </a:rPr>
              <a:t>/h</a:t>
            </a:r>
            <a:r>
              <a:rPr lang="zh-CN" altLang="en-US" sz="2200" dirty="0" smtClean="0">
                <a:latin typeface="微软雅黑" panose="020B0503020204020204" pitchFamily="34" charset="-122"/>
                <a:ea typeface="微软雅黑" panose="020B0503020204020204" pitchFamily="34" charset="-122"/>
              </a:rPr>
              <a:t>；</a:t>
            </a:r>
            <a:endParaRPr lang="en-US" altLang="zh-CN" sz="2200" dirty="0" smtClean="0">
              <a:latin typeface="微软雅黑" panose="020B0503020204020204" pitchFamily="34" charset="-122"/>
              <a:ea typeface="微软雅黑" panose="020B0503020204020204" pitchFamily="34" charset="-122"/>
            </a:endParaRPr>
          </a:p>
          <a:p>
            <a:pPr lvl="1" fontAlgn="auto">
              <a:lnSpc>
                <a:spcPct val="120000"/>
              </a:lnSpc>
              <a:spcAft>
                <a:spcPts val="0"/>
              </a:spcAft>
              <a:defRPr/>
            </a:pPr>
            <a:r>
              <a:rPr lang="en-US" altLang="zh-CN" sz="2200" dirty="0" smtClean="0">
                <a:latin typeface="微软雅黑" panose="020B0503020204020204" pitchFamily="34" charset="-122"/>
                <a:ea typeface="微软雅黑" panose="020B0503020204020204" pitchFamily="34" charset="-122"/>
              </a:rPr>
              <a:t>2000~3000m</a:t>
            </a:r>
            <a:r>
              <a:rPr lang="en-US" altLang="zh-CN" sz="2200" baseline="30000" dirty="0" smtClean="0">
                <a:latin typeface="微软雅黑" panose="020B0503020204020204" pitchFamily="34" charset="-122"/>
                <a:ea typeface="微软雅黑" panose="020B0503020204020204" pitchFamily="34" charset="-122"/>
              </a:rPr>
              <a:t>3</a:t>
            </a:r>
            <a:r>
              <a:rPr lang="en-US" altLang="zh-CN" sz="2200" dirty="0" smtClean="0">
                <a:latin typeface="微软雅黑" panose="020B0503020204020204" pitchFamily="34" charset="-122"/>
                <a:ea typeface="微软雅黑" panose="020B0503020204020204" pitchFamily="34" charset="-122"/>
              </a:rPr>
              <a:t>/h</a:t>
            </a:r>
            <a:r>
              <a:rPr lang="zh-CN" altLang="en-US" sz="2200" dirty="0" smtClean="0">
                <a:latin typeface="微软雅黑" panose="020B0503020204020204" pitchFamily="34" charset="-122"/>
                <a:ea typeface="微软雅黑" panose="020B0503020204020204" pitchFamily="34" charset="-122"/>
              </a:rPr>
              <a:t>（辅助车间）</a:t>
            </a:r>
            <a:endParaRPr lang="en-US" altLang="zh-CN" sz="2200" dirty="0" smtClean="0">
              <a:latin typeface="微软雅黑" panose="020B0503020204020204" pitchFamily="34" charset="-122"/>
              <a:ea typeface="微软雅黑" panose="020B0503020204020204" pitchFamily="34" charset="-122"/>
            </a:endParaRPr>
          </a:p>
          <a:p>
            <a:pPr lvl="1" fontAlgn="auto">
              <a:lnSpc>
                <a:spcPct val="120000"/>
              </a:lnSpc>
              <a:spcAft>
                <a:spcPts val="0"/>
              </a:spcAft>
              <a:defRPr/>
            </a:pPr>
            <a:r>
              <a:rPr lang="zh-CN" altLang="en-US" sz="2200" dirty="0" smtClean="0">
                <a:latin typeface="微软雅黑" panose="020B0503020204020204" pitchFamily="34" charset="-122"/>
                <a:ea typeface="微软雅黑" panose="020B0503020204020204" pitchFamily="34" charset="-122"/>
              </a:rPr>
              <a:t>平均</a:t>
            </a:r>
            <a:r>
              <a:rPr lang="en-US" altLang="zh-CN" sz="2200" dirty="0" smtClean="0">
                <a:latin typeface="微软雅黑" panose="020B0503020204020204" pitchFamily="34" charset="-122"/>
                <a:ea typeface="微软雅黑" panose="020B0503020204020204" pitchFamily="34" charset="-122"/>
              </a:rPr>
              <a:t>10000m</a:t>
            </a:r>
            <a:r>
              <a:rPr lang="en-US" altLang="zh-CN" sz="2200" baseline="30000" dirty="0" smtClean="0">
                <a:latin typeface="微软雅黑" panose="020B0503020204020204" pitchFamily="34" charset="-122"/>
                <a:ea typeface="微软雅黑" panose="020B0503020204020204" pitchFamily="34" charset="-122"/>
              </a:rPr>
              <a:t>3</a:t>
            </a:r>
            <a:r>
              <a:rPr lang="en-US" altLang="zh-CN" sz="2200" dirty="0">
                <a:latin typeface="微软雅黑" panose="020B0503020204020204" pitchFamily="34" charset="-122"/>
                <a:ea typeface="微软雅黑" panose="020B0503020204020204" pitchFamily="34" charset="-122"/>
              </a:rPr>
              <a:t>/h~20000m</a:t>
            </a:r>
            <a:r>
              <a:rPr lang="en-US" altLang="zh-CN" sz="2200" baseline="30000" dirty="0">
                <a:latin typeface="微软雅黑" panose="020B0503020204020204" pitchFamily="34" charset="-122"/>
                <a:ea typeface="微软雅黑" panose="020B0503020204020204" pitchFamily="34" charset="-122"/>
              </a:rPr>
              <a:t>3</a:t>
            </a:r>
            <a:r>
              <a:rPr lang="en-US" altLang="zh-CN" sz="2200" dirty="0">
                <a:latin typeface="微软雅黑" panose="020B0503020204020204" pitchFamily="34" charset="-122"/>
                <a:ea typeface="微软雅黑" panose="020B0503020204020204" pitchFamily="34" charset="-122"/>
              </a:rPr>
              <a:t>/h</a:t>
            </a:r>
            <a:r>
              <a:rPr lang="zh-CN" altLang="en-US" sz="2200" dirty="0" smtClean="0">
                <a:latin typeface="微软雅黑" panose="020B0503020204020204" pitchFamily="34" charset="-122"/>
                <a:ea typeface="微软雅黑" panose="020B0503020204020204" pitchFamily="34" charset="-122"/>
              </a:rPr>
              <a:t>左右</a:t>
            </a:r>
          </a:p>
          <a:p>
            <a:pPr fontAlgn="auto">
              <a:lnSpc>
                <a:spcPct val="120000"/>
              </a:lnSpc>
              <a:spcAft>
                <a:spcPts val="0"/>
              </a:spcAft>
              <a:defRPr/>
            </a:pPr>
            <a:r>
              <a:rPr lang="zh-CN" altLang="en-US" sz="2200" dirty="0" smtClean="0">
                <a:latin typeface="微软雅黑" panose="020B0503020204020204" pitchFamily="34" charset="-122"/>
                <a:ea typeface="微软雅黑" panose="020B0503020204020204" pitchFamily="34" charset="-122"/>
              </a:rPr>
              <a:t>排气筒个数：</a:t>
            </a:r>
            <a:r>
              <a:rPr lang="en-US" altLang="zh-CN" sz="2200" dirty="0" smtClean="0">
                <a:latin typeface="微软雅黑" panose="020B0503020204020204" pitchFamily="34" charset="-122"/>
                <a:ea typeface="微软雅黑" panose="020B0503020204020204" pitchFamily="34" charset="-122"/>
              </a:rPr>
              <a:t>4</a:t>
            </a:r>
            <a:r>
              <a:rPr lang="zh-CN" altLang="en-US" sz="2200" dirty="0" smtClean="0">
                <a:latin typeface="微软雅黑" panose="020B0503020204020204" pitchFamily="34" charset="-122"/>
                <a:ea typeface="微软雅黑" panose="020B0503020204020204" pitchFamily="34" charset="-122"/>
              </a:rPr>
              <a:t>个左右</a:t>
            </a:r>
            <a:r>
              <a:rPr lang="en-US" altLang="zh-CN" sz="2200" dirty="0" smtClean="0">
                <a:latin typeface="微软雅黑" panose="020B0503020204020204" pitchFamily="34" charset="-122"/>
                <a:ea typeface="微软雅黑" panose="020B0503020204020204" pitchFamily="34" charset="-122"/>
              </a:rPr>
              <a:t>+</a:t>
            </a:r>
            <a:r>
              <a:rPr lang="zh-CN" altLang="en-US" sz="2200" dirty="0" smtClean="0">
                <a:latin typeface="微软雅黑" panose="020B0503020204020204" pitchFamily="34" charset="-122"/>
                <a:ea typeface="微软雅黑" panose="020B0503020204020204" pitchFamily="34" charset="-122"/>
              </a:rPr>
              <a:t>通风排气口若干</a:t>
            </a:r>
          </a:p>
          <a:p>
            <a:pPr fontAlgn="auto">
              <a:lnSpc>
                <a:spcPct val="120000"/>
              </a:lnSpc>
              <a:spcAft>
                <a:spcPts val="0"/>
              </a:spcAft>
              <a:defRPr/>
            </a:pPr>
            <a:r>
              <a:rPr lang="zh-CN" altLang="en-US" sz="2200" dirty="0" smtClean="0">
                <a:latin typeface="微软雅黑" panose="020B0503020204020204" pitchFamily="34" charset="-122"/>
                <a:ea typeface="微软雅黑" panose="020B0503020204020204" pitchFamily="34" charset="-122"/>
              </a:rPr>
              <a:t>排放方式：</a:t>
            </a:r>
          </a:p>
          <a:p>
            <a:pPr lvl="1" fontAlgn="auto">
              <a:lnSpc>
                <a:spcPct val="120000"/>
              </a:lnSpc>
              <a:spcAft>
                <a:spcPts val="0"/>
              </a:spcAft>
              <a:defRPr/>
            </a:pPr>
            <a:r>
              <a:rPr lang="zh-CN" altLang="en-US" sz="2200" dirty="0" smtClean="0">
                <a:latin typeface="微软雅黑" panose="020B0503020204020204" pitchFamily="34" charset="-122"/>
                <a:ea typeface="微软雅黑" panose="020B0503020204020204" pitchFamily="34" charset="-122"/>
              </a:rPr>
              <a:t>单独排气筒</a:t>
            </a:r>
          </a:p>
          <a:p>
            <a:pPr lvl="1" fontAlgn="auto">
              <a:lnSpc>
                <a:spcPct val="120000"/>
              </a:lnSpc>
              <a:spcAft>
                <a:spcPts val="0"/>
              </a:spcAft>
              <a:defRPr/>
            </a:pPr>
            <a:r>
              <a:rPr lang="zh-CN" altLang="en-US" sz="2200" dirty="0" smtClean="0">
                <a:latin typeface="微软雅黑" panose="020B0503020204020204" pitchFamily="34" charset="-122"/>
                <a:ea typeface="微软雅黑" panose="020B0503020204020204" pitchFamily="34" charset="-122"/>
              </a:rPr>
              <a:t>合并排气筒</a:t>
            </a:r>
          </a:p>
        </p:txBody>
      </p:sp>
    </p:spTree>
    <p:extLst>
      <p:ext uri="{BB962C8B-B14F-4D97-AF65-F5344CB8AC3E}">
        <p14:creationId xmlns:p14="http://schemas.microsoft.com/office/powerpoint/2010/main" val="11686680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title"/>
          </p:nvPr>
        </p:nvSpPr>
        <p:spPr>
          <a:xfrm>
            <a:off x="1981200" y="127001"/>
            <a:ext cx="8229600" cy="709613"/>
          </a:xfrm>
        </p:spPr>
        <p:txBody>
          <a:bodyPr/>
          <a:lstStyle/>
          <a:p>
            <a:pPr algn="ctr" eaLnBrk="1" hangingPunct="1"/>
            <a:r>
              <a:rPr lang="zh-CN" altLang="zh-CN" sz="3600"/>
              <a:t>主</a:t>
            </a:r>
            <a:r>
              <a:rPr lang="en-US" altLang="zh-CN" sz="3600"/>
              <a:t> </a:t>
            </a:r>
            <a:r>
              <a:rPr lang="zh-CN" altLang="zh-CN" sz="3600"/>
              <a:t>要</a:t>
            </a:r>
            <a:r>
              <a:rPr lang="en-US" altLang="zh-CN" sz="3600"/>
              <a:t> </a:t>
            </a:r>
            <a:r>
              <a:rPr lang="zh-CN" altLang="zh-CN" sz="3600"/>
              <a:t>内</a:t>
            </a:r>
            <a:r>
              <a:rPr lang="en-US" altLang="zh-CN" sz="3600"/>
              <a:t> </a:t>
            </a:r>
            <a:r>
              <a:rPr lang="zh-CN" altLang="zh-CN" sz="3600"/>
              <a:t>容</a:t>
            </a:r>
            <a:endParaRPr lang="zh-CN" altLang="en-US" sz="3600"/>
          </a:p>
        </p:txBody>
      </p:sp>
      <p:sp>
        <p:nvSpPr>
          <p:cNvPr id="11270" name="幻灯片编号占位符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buNone/>
              <a:defRPr/>
            </a:pPr>
            <a:fld id="{821AF9DB-AFE8-474A-A99B-2B5FFB6F7E8E}" type="slidenum">
              <a:rPr lang="zh-CN" altLang="en-US" sz="1200">
                <a:solidFill>
                  <a:prstClr val="black"/>
                </a:solidFill>
                <a:cs typeface="+mn-cs"/>
              </a:rPr>
              <a:pPr>
                <a:spcBef>
                  <a:spcPct val="0"/>
                </a:spcBef>
                <a:buNone/>
                <a:defRPr/>
              </a:pPr>
              <a:t>38</a:t>
            </a:fld>
            <a:endParaRPr lang="en-US" altLang="zh-CN" sz="1200">
              <a:solidFill>
                <a:prstClr val="black"/>
              </a:solidFill>
              <a:cs typeface="+mn-cs"/>
            </a:endParaRPr>
          </a:p>
        </p:txBody>
      </p:sp>
      <p:sp>
        <p:nvSpPr>
          <p:cNvPr id="16" name="矩形 15"/>
          <p:cNvSpPr/>
          <p:nvPr/>
        </p:nvSpPr>
        <p:spPr>
          <a:xfrm>
            <a:off x="3359696" y="1494855"/>
            <a:ext cx="6048672" cy="710009"/>
          </a:xfrm>
          <a:prstGeom prst="rect">
            <a:avLst/>
          </a:prstGeom>
          <a:solidFill>
            <a:schemeClr val="accent6">
              <a:lumMod val="40000"/>
              <a:lumOff val="6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1" i="0" u="none" strike="noStrike" kern="1200" cap="none" spc="0" normalizeH="0" baseline="0" noProof="1" smtClean="0">
                <a:ln>
                  <a:noFill/>
                </a:ln>
                <a:solidFill>
                  <a:srgbClr val="C00000"/>
                </a:solidFill>
                <a:effectLst/>
                <a:uLnTx/>
                <a:uFillTx/>
                <a:latin typeface="微软雅黑" panose="020B0503020204020204" pitchFamily="34" charset="-122"/>
                <a:ea typeface="微软雅黑" panose="020B0503020204020204" pitchFamily="34" charset="-122"/>
                <a:cs typeface="+mn-cs"/>
              </a:rPr>
              <a:t>2</a:t>
            </a:r>
            <a:r>
              <a:rPr kumimoji="0" lang="zh-CN" altLang="en-US" sz="3200" b="1" i="0" u="none" strike="noStrike" kern="1200" cap="none" spc="0" normalizeH="0" baseline="0" noProof="1" smtClean="0">
                <a:ln>
                  <a:noFill/>
                </a:ln>
                <a:solidFill>
                  <a:srgbClr val="C00000"/>
                </a:solidFill>
                <a:effectLst/>
                <a:uLnTx/>
                <a:uFillTx/>
                <a:latin typeface="微软雅黑" panose="020B0503020204020204" pitchFamily="34" charset="-122"/>
                <a:ea typeface="微软雅黑" panose="020B0503020204020204" pitchFamily="34" charset="-122"/>
                <a:cs typeface="+mn-cs"/>
              </a:rPr>
              <a:t>、工艺与排放水平</a:t>
            </a:r>
            <a:endParaRPr kumimoji="0" lang="zh-CN" altLang="en-US" sz="3200" b="0" i="0" u="none" strike="noStrike" kern="1200" cap="none" spc="0" normalizeH="0" baseline="0" noProof="1" smtClean="0">
              <a:ln>
                <a:noFill/>
              </a:ln>
              <a:solidFill>
                <a:srgbClr val="C00000"/>
              </a:solidFill>
              <a:effectLst/>
              <a:uLnTx/>
              <a:uFillTx/>
              <a:latin typeface="Arial" panose="020B0604020202020204" pitchFamily="34" charset="0"/>
              <a:ea typeface="微软雅黑" panose="020B0503020204020204" pitchFamily="34" charset="-122"/>
              <a:cs typeface="+mn-cs"/>
            </a:endParaRPr>
          </a:p>
        </p:txBody>
      </p:sp>
      <p:sp>
        <p:nvSpPr>
          <p:cNvPr id="17" name="矩形 16"/>
          <p:cNvSpPr/>
          <p:nvPr/>
        </p:nvSpPr>
        <p:spPr>
          <a:xfrm>
            <a:off x="3359696" y="2399764"/>
            <a:ext cx="6048672" cy="648071"/>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buNone/>
              <a:defRPr/>
            </a:pPr>
            <a:r>
              <a:rPr kumimoji="0" lang="zh-CN" altLang="en-US" sz="3200" b="1" i="0" u="none" strike="noStrike" kern="1200" cap="none" spc="0" normalizeH="0" baseline="0" noProof="1" smtClean="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lang="zh-CN" altLang="en-US" b="1" noProof="1">
                <a:solidFill>
                  <a:schemeClr val="accent1">
                    <a:lumMod val="20000"/>
                    <a:lumOff val="80000"/>
                  </a:schemeClr>
                </a:solidFill>
                <a:latin typeface="Times New Roman" panose="02020603050405020304" pitchFamily="18" charset="0"/>
                <a:cs typeface="+mn-cs"/>
              </a:rPr>
              <a:t>涂料、油墨制造</a:t>
            </a:r>
          </a:p>
        </p:txBody>
      </p:sp>
      <p:sp>
        <p:nvSpPr>
          <p:cNvPr id="18" name="矩形 17"/>
          <p:cNvSpPr/>
          <p:nvPr/>
        </p:nvSpPr>
        <p:spPr>
          <a:xfrm>
            <a:off x="3359696" y="3241039"/>
            <a:ext cx="6048672" cy="698953"/>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defTabSz="914400" eaLnBrk="1" latinLnBrk="0" hangingPunct="1">
              <a:lnSpc>
                <a:spcPct val="100000"/>
              </a:lnSpc>
              <a:spcBef>
                <a:spcPct val="0"/>
              </a:spcBef>
              <a:buClrTx/>
              <a:buSzTx/>
              <a:buNone/>
              <a:defRPr/>
            </a:pPr>
            <a:r>
              <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3200" b="1" i="0" u="none" strike="noStrike" kern="1200" cap="none" spc="0" normalizeH="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lang="zh-CN" altLang="en-US" b="1" noProof="1">
                <a:solidFill>
                  <a:prstClr val="black"/>
                </a:solidFill>
                <a:latin typeface="Times New Roman" panose="02020603050405020304" pitchFamily="18" charset="0"/>
                <a:cs typeface="+mn-cs"/>
              </a:rPr>
              <a:t>胶粘剂制造</a:t>
            </a:r>
          </a:p>
        </p:txBody>
      </p:sp>
    </p:spTree>
    <p:extLst>
      <p:ext uri="{BB962C8B-B14F-4D97-AF65-F5344CB8AC3E}">
        <p14:creationId xmlns:p14="http://schemas.microsoft.com/office/powerpoint/2010/main" val="2809277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smtClean="0">
                <a:latin typeface="+mj-ea"/>
                <a:sym typeface="Arial" panose="020B0604020202020204" pitchFamily="34" charset="0"/>
              </a:rPr>
              <a:t>1</a:t>
            </a:r>
            <a:r>
              <a:rPr lang="zh-CN" altLang="en-US" dirty="0" smtClean="0">
                <a:latin typeface="+mj-ea"/>
                <a:sym typeface="Arial" panose="020B0604020202020204" pitchFamily="34" charset="0"/>
              </a:rPr>
              <a:t>、</a:t>
            </a:r>
            <a:r>
              <a:rPr lang="zh-CN" altLang="en-US" sz="2800" dirty="0" smtClean="0">
                <a:latin typeface="+mj-ea"/>
                <a:sym typeface="Arial" panose="020B0604020202020204" pitchFamily="34" charset="0"/>
              </a:rPr>
              <a:t>胶粘剂工业生产工艺流程</a:t>
            </a:r>
            <a:endParaRPr lang="zh-CN" altLang="en-US" sz="2800" dirty="0">
              <a:solidFill>
                <a:srgbClr val="FF0000"/>
              </a:solidFill>
              <a:latin typeface="+mj-ea"/>
            </a:endParaRPr>
          </a:p>
        </p:txBody>
      </p:sp>
      <p:sp>
        <p:nvSpPr>
          <p:cNvPr id="13315" name="幻灯片编号占位符 3"/>
          <p:cNvSpPr txBox="1">
            <a:spLocks noGrp="1" noChangeArrowheads="1"/>
          </p:cNvSpPr>
          <p:nvPr/>
        </p:nvSpPr>
        <p:spPr bwMode="auto">
          <a:xfrm>
            <a:off x="9689744" y="6377819"/>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39</a:t>
            </a:fld>
            <a:endParaRPr lang="en-US" altLang="zh-CN" sz="1200" b="1">
              <a:latin typeface="微软雅黑" panose="020B0503020204020204" pitchFamily="34" charset="-122"/>
            </a:endParaRPr>
          </a:p>
        </p:txBody>
      </p:sp>
      <p:sp>
        <p:nvSpPr>
          <p:cNvPr id="37" name="内容占位符 2"/>
          <p:cNvSpPr txBox="1">
            <a:spLocks/>
          </p:cNvSpPr>
          <p:nvPr/>
        </p:nvSpPr>
        <p:spPr>
          <a:xfrm>
            <a:off x="273249" y="1129750"/>
            <a:ext cx="8870751" cy="4844904"/>
          </a:xfrm>
          <a:prstGeom prst="rect">
            <a:avLst/>
          </a:prstGeom>
        </p:spPr>
        <p:txBody>
          <a:bodyPr vert="horz" wrap="square" lIns="91440" tIns="45720" rIns="91440" bIns="45720" anchor="t"/>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400" dirty="0" smtClean="0">
                <a:latin typeface="微软雅黑" panose="020B0503020204020204" pitchFamily="34" charset="-122"/>
                <a:ea typeface="微软雅黑" panose="020B0503020204020204" pitchFamily="34" charset="-122"/>
              </a:rPr>
              <a:t>合成树脂类工艺：固定缸； 混合类工艺：移动缸</a:t>
            </a:r>
            <a:endParaRPr lang="zh-CN" altLang="en-US" sz="2400" dirty="0">
              <a:latin typeface="微软雅黑" panose="020B0503020204020204" pitchFamily="34" charset="-122"/>
              <a:ea typeface="微软雅黑" panose="020B0503020204020204" pitchFamily="34" charset="-122"/>
            </a:endParaRPr>
          </a:p>
        </p:txBody>
      </p:sp>
      <p:sp>
        <p:nvSpPr>
          <p:cNvPr id="38" name="文本框 37"/>
          <p:cNvSpPr txBox="1"/>
          <p:nvPr/>
        </p:nvSpPr>
        <p:spPr>
          <a:xfrm>
            <a:off x="1115862" y="2222367"/>
            <a:ext cx="1224085" cy="646331"/>
          </a:xfrm>
          <a:prstGeom prst="rect">
            <a:avLst/>
          </a:prstGeom>
          <a:noFill/>
          <a:ln w="38100">
            <a:noFill/>
          </a:ln>
        </p:spPr>
        <p:txBody>
          <a:bodyPr wrap="square" rtlCol="0">
            <a:spAutoFit/>
          </a:bodyPr>
          <a:lstStyle/>
          <a:p>
            <a:pPr algn="ctr"/>
            <a:r>
              <a:rPr lang="zh-CN" altLang="en-US" dirty="0" smtClean="0"/>
              <a:t>树脂、颜料等</a:t>
            </a:r>
            <a:endParaRPr lang="zh-CN" altLang="en-US" dirty="0"/>
          </a:p>
        </p:txBody>
      </p:sp>
      <p:sp>
        <p:nvSpPr>
          <p:cNvPr id="39" name="文本框 38"/>
          <p:cNvSpPr txBox="1"/>
          <p:nvPr/>
        </p:nvSpPr>
        <p:spPr>
          <a:xfrm>
            <a:off x="2771977" y="2360866"/>
            <a:ext cx="1224085" cy="369332"/>
          </a:xfrm>
          <a:prstGeom prst="rect">
            <a:avLst/>
          </a:prstGeom>
          <a:noFill/>
          <a:ln w="38100">
            <a:solidFill>
              <a:srgbClr val="000000"/>
            </a:solidFill>
          </a:ln>
        </p:spPr>
        <p:txBody>
          <a:bodyPr wrap="square" rtlCol="0">
            <a:spAutoFit/>
          </a:bodyPr>
          <a:lstStyle/>
          <a:p>
            <a:pPr algn="ctr"/>
            <a:r>
              <a:rPr lang="zh-CN" altLang="en-US" dirty="0" smtClean="0"/>
              <a:t>改性反应</a:t>
            </a:r>
            <a:endParaRPr lang="zh-CN" altLang="en-US" dirty="0"/>
          </a:p>
        </p:txBody>
      </p:sp>
      <p:cxnSp>
        <p:nvCxnSpPr>
          <p:cNvPr id="40" name="直接箭头连接符 39"/>
          <p:cNvCxnSpPr>
            <a:stCxn id="38" idx="3"/>
            <a:endCxn id="39" idx="1"/>
          </p:cNvCxnSpPr>
          <p:nvPr/>
        </p:nvCxnSpPr>
        <p:spPr>
          <a:xfrm flipV="1">
            <a:off x="2339947" y="2545532"/>
            <a:ext cx="43203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4472176" y="2360866"/>
            <a:ext cx="1224085" cy="369332"/>
          </a:xfrm>
          <a:prstGeom prst="rect">
            <a:avLst/>
          </a:prstGeom>
          <a:noFill/>
          <a:ln w="38100">
            <a:solidFill>
              <a:srgbClr val="000000"/>
            </a:solidFill>
          </a:ln>
        </p:spPr>
        <p:txBody>
          <a:bodyPr wrap="square" rtlCol="0">
            <a:spAutoFit/>
          </a:bodyPr>
          <a:lstStyle/>
          <a:p>
            <a:pPr algn="ctr"/>
            <a:r>
              <a:rPr lang="zh-CN" altLang="en-US" dirty="0" smtClean="0"/>
              <a:t>溶解</a:t>
            </a:r>
            <a:r>
              <a:rPr lang="en-US" altLang="zh-CN" dirty="0" smtClean="0"/>
              <a:t>/</a:t>
            </a:r>
            <a:r>
              <a:rPr lang="zh-CN" altLang="en-US" dirty="0" smtClean="0"/>
              <a:t>兑稀</a:t>
            </a:r>
            <a:endParaRPr lang="zh-CN" altLang="en-US" dirty="0"/>
          </a:p>
        </p:txBody>
      </p:sp>
      <p:sp>
        <p:nvSpPr>
          <p:cNvPr id="42" name="文本框 41"/>
          <p:cNvSpPr txBox="1"/>
          <p:nvPr/>
        </p:nvSpPr>
        <p:spPr>
          <a:xfrm>
            <a:off x="4234119" y="1672165"/>
            <a:ext cx="1224085" cy="369332"/>
          </a:xfrm>
          <a:prstGeom prst="rect">
            <a:avLst/>
          </a:prstGeom>
          <a:noFill/>
          <a:ln w="38100">
            <a:noFill/>
          </a:ln>
        </p:spPr>
        <p:txBody>
          <a:bodyPr wrap="square" rtlCol="0">
            <a:spAutoFit/>
          </a:bodyPr>
          <a:lstStyle/>
          <a:p>
            <a:pPr algn="ctr"/>
            <a:r>
              <a:rPr lang="zh-CN" altLang="en-US" dirty="0" smtClean="0"/>
              <a:t>溶剂</a:t>
            </a:r>
            <a:endParaRPr lang="zh-CN" altLang="en-US" dirty="0"/>
          </a:p>
        </p:txBody>
      </p:sp>
      <p:cxnSp>
        <p:nvCxnSpPr>
          <p:cNvPr id="43" name="直接箭头连接符 42"/>
          <p:cNvCxnSpPr>
            <a:stCxn id="42" idx="2"/>
          </p:cNvCxnSpPr>
          <p:nvPr/>
        </p:nvCxnSpPr>
        <p:spPr>
          <a:xfrm flipH="1">
            <a:off x="4846161" y="2041497"/>
            <a:ext cx="1" cy="319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a:stCxn id="39" idx="3"/>
            <a:endCxn id="41" idx="1"/>
          </p:cNvCxnSpPr>
          <p:nvPr/>
        </p:nvCxnSpPr>
        <p:spPr>
          <a:xfrm>
            <a:off x="3996062" y="2545532"/>
            <a:ext cx="4761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文本框 77"/>
          <p:cNvSpPr txBox="1"/>
          <p:nvPr/>
        </p:nvSpPr>
        <p:spPr>
          <a:xfrm>
            <a:off x="6253208" y="2360866"/>
            <a:ext cx="1224085" cy="369332"/>
          </a:xfrm>
          <a:prstGeom prst="rect">
            <a:avLst/>
          </a:prstGeom>
          <a:noFill/>
          <a:ln w="38100">
            <a:solidFill>
              <a:srgbClr val="000000"/>
            </a:solidFill>
          </a:ln>
        </p:spPr>
        <p:txBody>
          <a:bodyPr wrap="square" rtlCol="0">
            <a:spAutoFit/>
          </a:bodyPr>
          <a:lstStyle/>
          <a:p>
            <a:pPr algn="ctr"/>
            <a:r>
              <a:rPr lang="zh-CN" altLang="en-US" dirty="0" smtClean="0"/>
              <a:t>成品包装</a:t>
            </a:r>
            <a:endParaRPr lang="zh-CN" altLang="en-US" dirty="0"/>
          </a:p>
        </p:txBody>
      </p:sp>
      <p:cxnSp>
        <p:nvCxnSpPr>
          <p:cNvPr id="79" name="直接箭头连接符 78"/>
          <p:cNvCxnSpPr>
            <a:stCxn id="41" idx="3"/>
            <a:endCxn id="78" idx="1"/>
          </p:cNvCxnSpPr>
          <p:nvPr/>
        </p:nvCxnSpPr>
        <p:spPr>
          <a:xfrm>
            <a:off x="5696261" y="2545532"/>
            <a:ext cx="5569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直接箭头连接符 79"/>
          <p:cNvCxnSpPr>
            <a:stCxn id="39" idx="0"/>
          </p:cNvCxnSpPr>
          <p:nvPr/>
        </p:nvCxnSpPr>
        <p:spPr>
          <a:xfrm flipH="1" flipV="1">
            <a:off x="3384019" y="2072847"/>
            <a:ext cx="1" cy="28801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81" name="文本框 80"/>
          <p:cNvSpPr txBox="1"/>
          <p:nvPr/>
        </p:nvSpPr>
        <p:spPr>
          <a:xfrm>
            <a:off x="2411952" y="1692951"/>
            <a:ext cx="1944135" cy="369332"/>
          </a:xfrm>
          <a:prstGeom prst="rect">
            <a:avLst/>
          </a:prstGeom>
          <a:noFill/>
          <a:ln w="38100">
            <a:noFill/>
          </a:ln>
        </p:spPr>
        <p:txBody>
          <a:bodyPr wrap="square" rtlCol="0">
            <a:spAutoFit/>
          </a:bodyPr>
          <a:lstStyle/>
          <a:p>
            <a:pPr algn="ctr"/>
            <a:r>
              <a:rPr lang="en-US" altLang="zh-CN" dirty="0" smtClean="0"/>
              <a:t>VOCs, </a:t>
            </a:r>
            <a:r>
              <a:rPr lang="zh-CN" altLang="en-US" dirty="0" smtClean="0"/>
              <a:t>颗粒物</a:t>
            </a:r>
            <a:endParaRPr lang="zh-CN" altLang="en-US" dirty="0"/>
          </a:p>
        </p:txBody>
      </p:sp>
      <p:cxnSp>
        <p:nvCxnSpPr>
          <p:cNvPr id="82" name="直接箭头连接符 81"/>
          <p:cNvCxnSpPr/>
          <p:nvPr/>
        </p:nvCxnSpPr>
        <p:spPr>
          <a:xfrm flipH="1" flipV="1">
            <a:off x="5444244" y="2034753"/>
            <a:ext cx="1" cy="28801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83" name="文本框 82"/>
          <p:cNvSpPr txBox="1"/>
          <p:nvPr/>
        </p:nvSpPr>
        <p:spPr>
          <a:xfrm>
            <a:off x="4872972" y="1686407"/>
            <a:ext cx="1224085" cy="369332"/>
          </a:xfrm>
          <a:prstGeom prst="rect">
            <a:avLst/>
          </a:prstGeom>
          <a:noFill/>
          <a:ln w="38100">
            <a:noFill/>
          </a:ln>
        </p:spPr>
        <p:txBody>
          <a:bodyPr wrap="square" rtlCol="0">
            <a:spAutoFit/>
          </a:bodyPr>
          <a:lstStyle/>
          <a:p>
            <a:pPr algn="ctr"/>
            <a:r>
              <a:rPr lang="en-US" altLang="zh-CN" dirty="0" smtClean="0"/>
              <a:t>VOCs</a:t>
            </a:r>
            <a:endParaRPr lang="zh-CN" altLang="en-US" dirty="0"/>
          </a:p>
        </p:txBody>
      </p:sp>
      <p:sp>
        <p:nvSpPr>
          <p:cNvPr id="84" name="文本框 83"/>
          <p:cNvSpPr txBox="1"/>
          <p:nvPr/>
        </p:nvSpPr>
        <p:spPr>
          <a:xfrm>
            <a:off x="6300192" y="1665421"/>
            <a:ext cx="1224085" cy="369332"/>
          </a:xfrm>
          <a:prstGeom prst="rect">
            <a:avLst/>
          </a:prstGeom>
          <a:noFill/>
          <a:ln w="38100">
            <a:noFill/>
          </a:ln>
        </p:spPr>
        <p:txBody>
          <a:bodyPr wrap="square" rtlCol="0">
            <a:spAutoFit/>
          </a:bodyPr>
          <a:lstStyle/>
          <a:p>
            <a:pPr algn="ctr"/>
            <a:r>
              <a:rPr lang="en-US" altLang="zh-CN" dirty="0" smtClean="0"/>
              <a:t>VOCs</a:t>
            </a:r>
            <a:endParaRPr lang="zh-CN" altLang="en-US" dirty="0"/>
          </a:p>
        </p:txBody>
      </p:sp>
      <p:cxnSp>
        <p:nvCxnSpPr>
          <p:cNvPr id="85" name="直接箭头连接符 84"/>
          <p:cNvCxnSpPr/>
          <p:nvPr/>
        </p:nvCxnSpPr>
        <p:spPr>
          <a:xfrm flipH="1" flipV="1">
            <a:off x="6939045" y="2022122"/>
            <a:ext cx="1" cy="28801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86" name="文本框 85"/>
          <p:cNvSpPr txBox="1"/>
          <p:nvPr/>
        </p:nvSpPr>
        <p:spPr>
          <a:xfrm>
            <a:off x="657763" y="4066250"/>
            <a:ext cx="1224085" cy="369332"/>
          </a:xfrm>
          <a:prstGeom prst="rect">
            <a:avLst/>
          </a:prstGeom>
          <a:noFill/>
          <a:ln w="38100">
            <a:noFill/>
          </a:ln>
        </p:spPr>
        <p:txBody>
          <a:bodyPr wrap="square" rtlCol="0">
            <a:spAutoFit/>
          </a:bodyPr>
          <a:lstStyle/>
          <a:p>
            <a:pPr algn="ctr"/>
            <a:r>
              <a:rPr lang="zh-CN" altLang="en-US" dirty="0"/>
              <a:t>化学品</a:t>
            </a:r>
            <a:r>
              <a:rPr lang="zh-CN" altLang="en-US" dirty="0" smtClean="0"/>
              <a:t>等</a:t>
            </a:r>
            <a:endParaRPr lang="zh-CN" altLang="en-US" dirty="0"/>
          </a:p>
        </p:txBody>
      </p:sp>
      <p:sp>
        <p:nvSpPr>
          <p:cNvPr id="87" name="文本框 86"/>
          <p:cNvSpPr txBox="1"/>
          <p:nvPr/>
        </p:nvSpPr>
        <p:spPr>
          <a:xfrm>
            <a:off x="2798787" y="4071887"/>
            <a:ext cx="1224085" cy="369332"/>
          </a:xfrm>
          <a:prstGeom prst="rect">
            <a:avLst/>
          </a:prstGeom>
          <a:noFill/>
          <a:ln w="38100">
            <a:solidFill>
              <a:srgbClr val="000000"/>
            </a:solidFill>
          </a:ln>
        </p:spPr>
        <p:txBody>
          <a:bodyPr wrap="square" rtlCol="0">
            <a:spAutoFit/>
          </a:bodyPr>
          <a:lstStyle/>
          <a:p>
            <a:pPr algn="ctr"/>
            <a:r>
              <a:rPr lang="zh-CN" altLang="en-US" dirty="0" smtClean="0"/>
              <a:t>反应合成</a:t>
            </a:r>
            <a:endParaRPr lang="zh-CN" altLang="en-US" dirty="0"/>
          </a:p>
        </p:txBody>
      </p:sp>
      <p:cxnSp>
        <p:nvCxnSpPr>
          <p:cNvPr id="88" name="直接箭头连接符 87"/>
          <p:cNvCxnSpPr>
            <a:endCxn id="87" idx="1"/>
          </p:cNvCxnSpPr>
          <p:nvPr/>
        </p:nvCxnSpPr>
        <p:spPr>
          <a:xfrm>
            <a:off x="1727904" y="4256553"/>
            <a:ext cx="10708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文本框 88"/>
          <p:cNvSpPr txBox="1"/>
          <p:nvPr/>
        </p:nvSpPr>
        <p:spPr>
          <a:xfrm>
            <a:off x="4498986" y="4071887"/>
            <a:ext cx="1224085" cy="369332"/>
          </a:xfrm>
          <a:prstGeom prst="rect">
            <a:avLst/>
          </a:prstGeom>
          <a:noFill/>
          <a:ln w="38100">
            <a:solidFill>
              <a:srgbClr val="000000"/>
            </a:solidFill>
          </a:ln>
        </p:spPr>
        <p:txBody>
          <a:bodyPr wrap="square" rtlCol="0">
            <a:spAutoFit/>
          </a:bodyPr>
          <a:lstStyle/>
          <a:p>
            <a:pPr algn="ctr"/>
            <a:r>
              <a:rPr lang="zh-CN" altLang="en-US" dirty="0" smtClean="0"/>
              <a:t>溶解</a:t>
            </a:r>
            <a:r>
              <a:rPr lang="en-US" altLang="zh-CN" dirty="0" smtClean="0"/>
              <a:t>/</a:t>
            </a:r>
            <a:r>
              <a:rPr lang="zh-CN" altLang="en-US" dirty="0" smtClean="0"/>
              <a:t>兑稀</a:t>
            </a:r>
            <a:endParaRPr lang="zh-CN" altLang="en-US" dirty="0"/>
          </a:p>
        </p:txBody>
      </p:sp>
      <p:sp>
        <p:nvSpPr>
          <p:cNvPr id="90" name="文本框 89"/>
          <p:cNvSpPr txBox="1"/>
          <p:nvPr/>
        </p:nvSpPr>
        <p:spPr>
          <a:xfrm>
            <a:off x="4260929" y="3383186"/>
            <a:ext cx="1224085" cy="369332"/>
          </a:xfrm>
          <a:prstGeom prst="rect">
            <a:avLst/>
          </a:prstGeom>
          <a:noFill/>
          <a:ln w="38100">
            <a:noFill/>
          </a:ln>
        </p:spPr>
        <p:txBody>
          <a:bodyPr wrap="square" rtlCol="0">
            <a:spAutoFit/>
          </a:bodyPr>
          <a:lstStyle/>
          <a:p>
            <a:pPr algn="ctr"/>
            <a:r>
              <a:rPr lang="zh-CN" altLang="en-US" dirty="0" smtClean="0"/>
              <a:t>溶剂</a:t>
            </a:r>
            <a:endParaRPr lang="zh-CN" altLang="en-US" dirty="0"/>
          </a:p>
        </p:txBody>
      </p:sp>
      <p:cxnSp>
        <p:nvCxnSpPr>
          <p:cNvPr id="91" name="直接箭头连接符 90"/>
          <p:cNvCxnSpPr>
            <a:stCxn id="90" idx="2"/>
          </p:cNvCxnSpPr>
          <p:nvPr/>
        </p:nvCxnSpPr>
        <p:spPr>
          <a:xfrm flipH="1">
            <a:off x="4872971" y="3752518"/>
            <a:ext cx="1" cy="319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直接箭头连接符 91"/>
          <p:cNvCxnSpPr>
            <a:stCxn id="87" idx="3"/>
            <a:endCxn id="89" idx="1"/>
          </p:cNvCxnSpPr>
          <p:nvPr/>
        </p:nvCxnSpPr>
        <p:spPr>
          <a:xfrm>
            <a:off x="4022872" y="4256553"/>
            <a:ext cx="4761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文本框 92"/>
          <p:cNvSpPr txBox="1"/>
          <p:nvPr/>
        </p:nvSpPr>
        <p:spPr>
          <a:xfrm>
            <a:off x="6280018" y="4071887"/>
            <a:ext cx="1224085" cy="369332"/>
          </a:xfrm>
          <a:prstGeom prst="rect">
            <a:avLst/>
          </a:prstGeom>
          <a:noFill/>
          <a:ln w="38100">
            <a:solidFill>
              <a:srgbClr val="000000"/>
            </a:solidFill>
          </a:ln>
        </p:spPr>
        <p:txBody>
          <a:bodyPr wrap="square" rtlCol="0">
            <a:spAutoFit/>
          </a:bodyPr>
          <a:lstStyle/>
          <a:p>
            <a:pPr algn="ctr"/>
            <a:r>
              <a:rPr lang="zh-CN" altLang="en-US" dirty="0" smtClean="0"/>
              <a:t>成品包装</a:t>
            </a:r>
            <a:endParaRPr lang="zh-CN" altLang="en-US" dirty="0"/>
          </a:p>
        </p:txBody>
      </p:sp>
      <p:cxnSp>
        <p:nvCxnSpPr>
          <p:cNvPr id="94" name="直接箭头连接符 93"/>
          <p:cNvCxnSpPr>
            <a:stCxn id="89" idx="3"/>
            <a:endCxn id="93" idx="1"/>
          </p:cNvCxnSpPr>
          <p:nvPr/>
        </p:nvCxnSpPr>
        <p:spPr>
          <a:xfrm>
            <a:off x="5723071" y="4256553"/>
            <a:ext cx="5569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直接箭头连接符 94"/>
          <p:cNvCxnSpPr>
            <a:stCxn id="87" idx="0"/>
          </p:cNvCxnSpPr>
          <p:nvPr/>
        </p:nvCxnSpPr>
        <p:spPr>
          <a:xfrm flipV="1">
            <a:off x="3410830" y="3783869"/>
            <a:ext cx="0" cy="288018"/>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96" name="文本框 95"/>
          <p:cNvSpPr txBox="1"/>
          <p:nvPr/>
        </p:nvSpPr>
        <p:spPr>
          <a:xfrm>
            <a:off x="2438762" y="3403972"/>
            <a:ext cx="1944135" cy="369332"/>
          </a:xfrm>
          <a:prstGeom prst="rect">
            <a:avLst/>
          </a:prstGeom>
          <a:noFill/>
          <a:ln w="38100">
            <a:noFill/>
          </a:ln>
        </p:spPr>
        <p:txBody>
          <a:bodyPr wrap="square" rtlCol="0">
            <a:spAutoFit/>
          </a:bodyPr>
          <a:lstStyle/>
          <a:p>
            <a:pPr algn="ctr"/>
            <a:r>
              <a:rPr lang="en-US" altLang="zh-CN" dirty="0" smtClean="0"/>
              <a:t>VOCs</a:t>
            </a:r>
            <a:endParaRPr lang="zh-CN" altLang="en-US" dirty="0"/>
          </a:p>
        </p:txBody>
      </p:sp>
      <p:cxnSp>
        <p:nvCxnSpPr>
          <p:cNvPr id="97" name="直接箭头连接符 96"/>
          <p:cNvCxnSpPr/>
          <p:nvPr/>
        </p:nvCxnSpPr>
        <p:spPr>
          <a:xfrm flipH="1" flipV="1">
            <a:off x="5471054" y="3745774"/>
            <a:ext cx="1" cy="28801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98" name="文本框 97"/>
          <p:cNvSpPr txBox="1"/>
          <p:nvPr/>
        </p:nvSpPr>
        <p:spPr>
          <a:xfrm>
            <a:off x="4899782" y="3397428"/>
            <a:ext cx="1224085" cy="369332"/>
          </a:xfrm>
          <a:prstGeom prst="rect">
            <a:avLst/>
          </a:prstGeom>
          <a:noFill/>
          <a:ln w="38100">
            <a:noFill/>
          </a:ln>
        </p:spPr>
        <p:txBody>
          <a:bodyPr wrap="square" rtlCol="0">
            <a:spAutoFit/>
          </a:bodyPr>
          <a:lstStyle/>
          <a:p>
            <a:pPr algn="ctr"/>
            <a:r>
              <a:rPr lang="en-US" altLang="zh-CN" dirty="0" smtClean="0"/>
              <a:t>VOCs</a:t>
            </a:r>
            <a:endParaRPr lang="zh-CN" altLang="en-US" dirty="0"/>
          </a:p>
        </p:txBody>
      </p:sp>
      <p:sp>
        <p:nvSpPr>
          <p:cNvPr id="99" name="文本框 98"/>
          <p:cNvSpPr txBox="1"/>
          <p:nvPr/>
        </p:nvSpPr>
        <p:spPr>
          <a:xfrm>
            <a:off x="6327002" y="3376442"/>
            <a:ext cx="1224085" cy="369332"/>
          </a:xfrm>
          <a:prstGeom prst="rect">
            <a:avLst/>
          </a:prstGeom>
          <a:noFill/>
          <a:ln w="38100">
            <a:noFill/>
          </a:ln>
        </p:spPr>
        <p:txBody>
          <a:bodyPr wrap="square" rtlCol="0">
            <a:spAutoFit/>
          </a:bodyPr>
          <a:lstStyle/>
          <a:p>
            <a:pPr algn="ctr"/>
            <a:r>
              <a:rPr lang="en-US" altLang="zh-CN" dirty="0" smtClean="0"/>
              <a:t>VOCs</a:t>
            </a:r>
            <a:endParaRPr lang="zh-CN" altLang="en-US" dirty="0"/>
          </a:p>
        </p:txBody>
      </p:sp>
      <p:cxnSp>
        <p:nvCxnSpPr>
          <p:cNvPr id="100" name="直接箭头连接符 99"/>
          <p:cNvCxnSpPr/>
          <p:nvPr/>
        </p:nvCxnSpPr>
        <p:spPr>
          <a:xfrm flipH="1" flipV="1">
            <a:off x="6965855" y="3733143"/>
            <a:ext cx="1" cy="28801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616595" y="3447681"/>
            <a:ext cx="1944135" cy="369332"/>
          </a:xfrm>
          <a:prstGeom prst="rect">
            <a:avLst/>
          </a:prstGeom>
          <a:noFill/>
          <a:ln w="38100">
            <a:noFill/>
          </a:ln>
        </p:spPr>
        <p:txBody>
          <a:bodyPr wrap="square" rtlCol="0">
            <a:spAutoFit/>
          </a:bodyPr>
          <a:lstStyle/>
          <a:p>
            <a:pPr algn="ctr"/>
            <a:r>
              <a:rPr lang="en-US" altLang="zh-CN" dirty="0" smtClean="0"/>
              <a:t>VOCs, </a:t>
            </a:r>
            <a:r>
              <a:rPr lang="zh-CN" altLang="en-US" dirty="0" smtClean="0"/>
              <a:t>颗粒物</a:t>
            </a:r>
            <a:endParaRPr lang="zh-CN" altLang="en-US" dirty="0"/>
          </a:p>
        </p:txBody>
      </p:sp>
      <p:cxnSp>
        <p:nvCxnSpPr>
          <p:cNvPr id="102" name="直接箭头连接符 101"/>
          <p:cNvCxnSpPr/>
          <p:nvPr/>
        </p:nvCxnSpPr>
        <p:spPr>
          <a:xfrm flipV="1">
            <a:off x="1999752" y="3817013"/>
            <a:ext cx="0" cy="43954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103" name="图片 102"/>
          <p:cNvPicPr/>
          <p:nvPr/>
        </p:nvPicPr>
        <p:blipFill>
          <a:blip r:embed="rId3">
            <a:extLst>
              <a:ext uri="{28A0092B-C50C-407E-A947-70E740481C1C}">
                <a14:useLocalDpi xmlns:a14="http://schemas.microsoft.com/office/drawing/2010/main" val="0"/>
              </a:ext>
            </a:extLst>
          </a:blip>
          <a:srcRect/>
          <a:stretch>
            <a:fillRect/>
          </a:stretch>
        </p:blipFill>
        <p:spPr bwMode="auto">
          <a:xfrm>
            <a:off x="2207568" y="4582009"/>
            <a:ext cx="5888631" cy="1795810"/>
          </a:xfrm>
          <a:prstGeom prst="rect">
            <a:avLst/>
          </a:prstGeom>
          <a:noFill/>
          <a:ln>
            <a:noFill/>
          </a:ln>
        </p:spPr>
      </p:pic>
      <p:sp>
        <p:nvSpPr>
          <p:cNvPr id="104" name="矩形 103"/>
          <p:cNvSpPr/>
          <p:nvPr/>
        </p:nvSpPr>
        <p:spPr>
          <a:xfrm>
            <a:off x="921613" y="5568087"/>
            <a:ext cx="877163" cy="369332"/>
          </a:xfrm>
          <a:prstGeom prst="rect">
            <a:avLst/>
          </a:prstGeom>
        </p:spPr>
        <p:txBody>
          <a:bodyPr wrap="none">
            <a:spAutoFit/>
          </a:bodyPr>
          <a:lstStyle/>
          <a:p>
            <a:r>
              <a:rPr lang="zh-CN" altLang="en-US" dirty="0" smtClean="0">
                <a:latin typeface="微软雅黑" panose="020B0503020204020204" pitchFamily="34" charset="-122"/>
                <a:ea typeface="微软雅黑" panose="020B0503020204020204" pitchFamily="34" charset="-122"/>
              </a:rPr>
              <a:t>热熔胶</a:t>
            </a:r>
            <a:endParaRPr lang="zh-CN" altLang="en-US" dirty="0">
              <a:latin typeface="微软雅黑" panose="020B0503020204020204" pitchFamily="34" charset="-122"/>
              <a:ea typeface="微软雅黑" panose="020B0503020204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1876163256"/>
              </p:ext>
            </p:extLst>
          </p:nvPr>
        </p:nvGraphicFramePr>
        <p:xfrm>
          <a:off x="7904797" y="2224614"/>
          <a:ext cx="4349973" cy="3750764"/>
        </p:xfrm>
        <a:graphic>
          <a:graphicData uri="http://schemas.openxmlformats.org/drawingml/2006/table">
            <a:tbl>
              <a:tblPr firstRow="1" bandRow="1">
                <a:tableStyleId>{5C22544A-7EE6-4342-B048-85BDC9FD1C3A}</a:tableStyleId>
              </a:tblPr>
              <a:tblGrid>
                <a:gridCol w="1449991"/>
                <a:gridCol w="1449991"/>
                <a:gridCol w="1449991"/>
              </a:tblGrid>
              <a:tr h="617651">
                <a:tc>
                  <a:txBody>
                    <a:bodyPr/>
                    <a:lstStyle/>
                    <a:p>
                      <a:endParaRPr lang="zh-CN" altLang="en-US" dirty="0"/>
                    </a:p>
                  </a:txBody>
                  <a:tcPr/>
                </a:tc>
                <a:tc>
                  <a:txBody>
                    <a:bodyPr/>
                    <a:lstStyle/>
                    <a:p>
                      <a:r>
                        <a:rPr lang="zh-CN" altLang="en-US" dirty="0" smtClean="0"/>
                        <a:t>进口</a:t>
                      </a:r>
                      <a:r>
                        <a:rPr lang="en-US" altLang="zh-CN" dirty="0" smtClean="0"/>
                        <a:t>NMHC</a:t>
                      </a:r>
                      <a:endParaRPr lang="zh-CN" altLang="en-US" dirty="0"/>
                    </a:p>
                  </a:txBody>
                  <a:tcPr/>
                </a:tc>
                <a:tc>
                  <a:txBody>
                    <a:bodyPr/>
                    <a:lstStyle/>
                    <a:p>
                      <a:r>
                        <a:rPr lang="zh-CN" altLang="en-US" dirty="0" smtClean="0"/>
                        <a:t>出口</a:t>
                      </a:r>
                      <a:r>
                        <a:rPr lang="en-US" altLang="zh-CN" dirty="0" smtClean="0"/>
                        <a:t>NMHC</a:t>
                      </a:r>
                      <a:endParaRPr lang="zh-CN" altLang="en-US" dirty="0"/>
                    </a:p>
                  </a:txBody>
                  <a:tcPr/>
                </a:tc>
              </a:tr>
              <a:tr h="617651">
                <a:tc>
                  <a:txBody>
                    <a:bodyPr/>
                    <a:lstStyle/>
                    <a:p>
                      <a:r>
                        <a:rPr lang="zh-CN" altLang="en-US" dirty="0" smtClean="0"/>
                        <a:t>丙烯酸树脂投料</a:t>
                      </a:r>
                      <a:endParaRPr lang="zh-CN" altLang="en-US" dirty="0"/>
                    </a:p>
                  </a:txBody>
                  <a:tcPr/>
                </a:tc>
                <a:tc>
                  <a:txBody>
                    <a:bodyPr/>
                    <a:lstStyle/>
                    <a:p>
                      <a:r>
                        <a:rPr lang="en-US" altLang="zh-CN" dirty="0" smtClean="0"/>
                        <a:t>4000</a:t>
                      </a:r>
                      <a:endParaRPr lang="zh-CN" altLang="en-US" dirty="0"/>
                    </a:p>
                  </a:txBody>
                  <a:tcPr/>
                </a:tc>
                <a:tc>
                  <a:txBody>
                    <a:bodyPr/>
                    <a:lstStyle/>
                    <a:p>
                      <a:r>
                        <a:rPr lang="en-US" altLang="zh-CN" dirty="0" smtClean="0"/>
                        <a:t>1295</a:t>
                      </a:r>
                      <a:endParaRPr lang="zh-CN" altLang="en-US" dirty="0"/>
                    </a:p>
                  </a:txBody>
                  <a:tcPr/>
                </a:tc>
              </a:tr>
              <a:tr h="617651">
                <a:tc>
                  <a:txBody>
                    <a:bodyPr/>
                    <a:lstStyle/>
                    <a:p>
                      <a:r>
                        <a:rPr lang="zh-CN" altLang="en-US" dirty="0" smtClean="0"/>
                        <a:t>丙烯酸树脂反应</a:t>
                      </a:r>
                      <a:endParaRPr lang="zh-CN" altLang="en-US" dirty="0"/>
                    </a:p>
                  </a:txBody>
                  <a:tcPr/>
                </a:tc>
                <a:tc>
                  <a:txBody>
                    <a:bodyPr/>
                    <a:lstStyle/>
                    <a:p>
                      <a:r>
                        <a:rPr lang="en-US" altLang="zh-CN" dirty="0" smtClean="0"/>
                        <a:t>1600</a:t>
                      </a:r>
                      <a:endParaRPr lang="zh-CN" altLang="en-US" dirty="0"/>
                    </a:p>
                  </a:txBody>
                  <a:tcPr/>
                </a:tc>
                <a:tc>
                  <a:txBody>
                    <a:bodyPr/>
                    <a:lstStyle/>
                    <a:p>
                      <a:r>
                        <a:rPr lang="en-US" altLang="zh-CN" dirty="0" smtClean="0"/>
                        <a:t>4.30</a:t>
                      </a:r>
                      <a:endParaRPr lang="zh-CN" altLang="en-US" dirty="0"/>
                    </a:p>
                  </a:txBody>
                  <a:tcPr/>
                </a:tc>
              </a:tr>
              <a:tr h="617651">
                <a:tc>
                  <a:txBody>
                    <a:bodyPr/>
                    <a:lstStyle/>
                    <a:p>
                      <a:r>
                        <a:rPr lang="zh-CN" altLang="en-US" dirty="0" smtClean="0"/>
                        <a:t>混合搅拌</a:t>
                      </a:r>
                      <a:endParaRPr lang="zh-CN" altLang="en-US" dirty="0"/>
                    </a:p>
                  </a:txBody>
                  <a:tcPr/>
                </a:tc>
                <a:tc>
                  <a:txBody>
                    <a:bodyPr/>
                    <a:lstStyle/>
                    <a:p>
                      <a:r>
                        <a:rPr lang="en-US" altLang="zh-CN" dirty="0" smtClean="0"/>
                        <a:t>72</a:t>
                      </a:r>
                      <a:endParaRPr lang="zh-CN" altLang="en-US" dirty="0"/>
                    </a:p>
                  </a:txBody>
                  <a:tcPr/>
                </a:tc>
                <a:tc>
                  <a:txBody>
                    <a:bodyPr/>
                    <a:lstStyle/>
                    <a:p>
                      <a:r>
                        <a:rPr lang="en-US" altLang="zh-CN" dirty="0" smtClean="0"/>
                        <a:t>52</a:t>
                      </a:r>
                      <a:endParaRPr lang="zh-CN" altLang="en-US" dirty="0"/>
                    </a:p>
                  </a:txBody>
                  <a:tcPr/>
                </a:tc>
              </a:tr>
              <a:tr h="617651">
                <a:tc>
                  <a:txBody>
                    <a:bodyPr/>
                    <a:lstStyle/>
                    <a:p>
                      <a:r>
                        <a:rPr lang="zh-CN" altLang="en-US" dirty="0" smtClean="0"/>
                        <a:t>反应</a:t>
                      </a:r>
                      <a:endParaRPr lang="zh-CN" altLang="en-US" dirty="0"/>
                    </a:p>
                  </a:txBody>
                  <a:tcPr/>
                </a:tc>
                <a:tc>
                  <a:txBody>
                    <a:bodyPr/>
                    <a:lstStyle/>
                    <a:p>
                      <a:r>
                        <a:rPr lang="en-US" altLang="zh-CN" dirty="0" smtClean="0"/>
                        <a:t>857</a:t>
                      </a:r>
                      <a:endParaRPr lang="zh-CN" altLang="en-US" dirty="0"/>
                    </a:p>
                  </a:txBody>
                  <a:tcPr/>
                </a:tc>
                <a:tc>
                  <a:txBody>
                    <a:bodyPr/>
                    <a:lstStyle/>
                    <a:p>
                      <a:r>
                        <a:rPr lang="en-US" altLang="zh-CN" dirty="0" smtClean="0"/>
                        <a:t>14</a:t>
                      </a:r>
                      <a:endParaRPr lang="zh-CN" altLang="en-US" dirty="0"/>
                    </a:p>
                  </a:txBody>
                  <a:tcPr/>
                </a:tc>
              </a:tr>
              <a:tr h="617651">
                <a:tc>
                  <a:txBody>
                    <a:bodyPr/>
                    <a:lstStyle/>
                    <a:p>
                      <a:r>
                        <a:rPr lang="zh-CN" altLang="en-US" dirty="0" smtClean="0"/>
                        <a:t>投料</a:t>
                      </a:r>
                      <a:endParaRPr lang="zh-CN" altLang="en-US" dirty="0"/>
                    </a:p>
                  </a:txBody>
                  <a:tcPr/>
                </a:tc>
                <a:tc>
                  <a:txBody>
                    <a:bodyPr/>
                    <a:lstStyle/>
                    <a:p>
                      <a:r>
                        <a:rPr lang="en-US" altLang="zh-CN" dirty="0" smtClean="0"/>
                        <a:t>1715</a:t>
                      </a:r>
                      <a:endParaRPr lang="zh-CN" altLang="en-US" dirty="0"/>
                    </a:p>
                  </a:txBody>
                  <a:tcPr/>
                </a:tc>
                <a:tc>
                  <a:txBody>
                    <a:bodyPr/>
                    <a:lstStyle/>
                    <a:p>
                      <a:r>
                        <a:rPr lang="en-US" altLang="zh-CN" dirty="0" smtClean="0"/>
                        <a:t>214</a:t>
                      </a:r>
                      <a:endParaRPr lang="zh-CN" altLang="en-US" dirty="0"/>
                    </a:p>
                  </a:txBody>
                  <a:tcPr/>
                </a:tc>
              </a:tr>
            </a:tbl>
          </a:graphicData>
        </a:graphic>
      </p:graphicFrame>
      <p:sp>
        <p:nvSpPr>
          <p:cNvPr id="44" name="Rectangle 78"/>
          <p:cNvSpPr>
            <a:spLocks noChangeArrowheads="1"/>
          </p:cNvSpPr>
          <p:nvPr/>
        </p:nvSpPr>
        <p:spPr bwMode="auto">
          <a:xfrm>
            <a:off x="8875587" y="1393269"/>
            <a:ext cx="2220801" cy="538162"/>
          </a:xfrm>
          <a:prstGeom prst="rect">
            <a:avLst/>
          </a:prstGeom>
          <a:solidFill>
            <a:srgbClr val="FFFF00"/>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zh-CN" altLang="en-US" sz="2400" b="1" kern="0" dirty="0" smtClean="0">
                <a:latin typeface="黑体" panose="02010600030101010101" pitchFamily="49" charset="-122"/>
                <a:ea typeface="黑体" panose="02010600030101010101" pitchFamily="49" charset="-122"/>
                <a:sym typeface="+mn-ea"/>
              </a:rPr>
              <a:t>某企业为例</a:t>
            </a:r>
          </a:p>
        </p:txBody>
      </p:sp>
    </p:spTree>
    <p:extLst>
      <p:ext uri="{BB962C8B-B14F-4D97-AF65-F5344CB8AC3E}">
        <p14:creationId xmlns:p14="http://schemas.microsoft.com/office/powerpoint/2010/main" val="31742397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38" name="标题 1"/>
          <p:cNvSpPr txBox="1">
            <a:spLocks noChangeArrowheads="1"/>
          </p:cNvSpPr>
          <p:nvPr/>
        </p:nvSpPr>
        <p:spPr bwMode="auto">
          <a:xfrm>
            <a:off x="173038" y="118270"/>
            <a:ext cx="9883401"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eaLnBrk="1" hangingPunct="1">
              <a:spcBef>
                <a:spcPct val="0"/>
              </a:spcBef>
              <a:buFontTx/>
              <a:buNone/>
            </a:pPr>
            <a:r>
              <a:rPr lang="en-US" altLang="zh-CN" sz="3600" b="1" dirty="0">
                <a:solidFill>
                  <a:schemeClr val="tx2"/>
                </a:solidFill>
                <a:latin typeface="微软雅黑" panose="020B0503020204020204" pitchFamily="34" charset="-122"/>
              </a:rPr>
              <a:t>2</a:t>
            </a:r>
            <a:r>
              <a:rPr lang="zh-CN" altLang="en-US" sz="3600" b="1" dirty="0" smtClean="0">
                <a:solidFill>
                  <a:schemeClr val="tx2"/>
                </a:solidFill>
                <a:latin typeface="微软雅黑" panose="020B0503020204020204" pitchFamily="34" charset="-122"/>
              </a:rPr>
              <a:t>、</a:t>
            </a:r>
            <a:r>
              <a:rPr lang="zh-CN" altLang="en-US" sz="3600" b="1" dirty="0">
                <a:solidFill>
                  <a:schemeClr val="tx2"/>
                </a:solidFill>
                <a:latin typeface="微软雅黑" panose="020B0503020204020204" pitchFamily="34" charset="-122"/>
              </a:rPr>
              <a:t>东北</a:t>
            </a:r>
            <a:r>
              <a:rPr lang="zh-CN" altLang="en-US" sz="3600" b="1" dirty="0" smtClean="0">
                <a:solidFill>
                  <a:schemeClr val="tx2"/>
                </a:solidFill>
                <a:latin typeface="微软雅黑" panose="020B0503020204020204" pitchFamily="34" charset="-122"/>
              </a:rPr>
              <a:t>地区环境质量现状：臭氧</a:t>
            </a:r>
            <a:endParaRPr lang="zh-CN" altLang="en-US" sz="3600" b="1" dirty="0">
              <a:solidFill>
                <a:schemeClr val="tx2"/>
              </a:solidFill>
              <a:latin typeface="微软雅黑" panose="020B0503020204020204" pitchFamily="34" charset="-122"/>
            </a:endParaRPr>
          </a:p>
        </p:txBody>
      </p:sp>
      <p:graphicFrame>
        <p:nvGraphicFramePr>
          <p:cNvPr id="2" name="表格 1"/>
          <p:cNvGraphicFramePr>
            <a:graphicFrameLocks noGrp="1"/>
          </p:cNvGraphicFramePr>
          <p:nvPr>
            <p:extLst/>
          </p:nvPr>
        </p:nvGraphicFramePr>
        <p:xfrm>
          <a:off x="263352" y="1196752"/>
          <a:ext cx="11665298" cy="1876915"/>
        </p:xfrm>
        <a:graphic>
          <a:graphicData uri="http://schemas.openxmlformats.org/drawingml/2006/table">
            <a:tbl>
              <a:tblPr firstRow="1" bandRow="1">
                <a:tableStyleId>{5C22544A-7EE6-4342-B048-85BDC9FD1C3A}</a:tableStyleId>
              </a:tblPr>
              <a:tblGrid>
                <a:gridCol w="1402551"/>
                <a:gridCol w="1930392"/>
                <a:gridCol w="1666471"/>
                <a:gridCol w="1666471"/>
                <a:gridCol w="1666471"/>
                <a:gridCol w="1666471"/>
                <a:gridCol w="1666471"/>
              </a:tblGrid>
              <a:tr h="779635">
                <a:tc>
                  <a:txBody>
                    <a:bodyPr/>
                    <a:lstStyle/>
                    <a:p>
                      <a:pPr algn="ctr"/>
                      <a:r>
                        <a:rPr lang="zh-CN" altLang="en-US" dirty="0" smtClean="0"/>
                        <a:t>省</a:t>
                      </a:r>
                      <a:endParaRPr lang="zh-CN" altLang="en-US" dirty="0"/>
                    </a:p>
                  </a:txBody>
                  <a:tcPr/>
                </a:tc>
                <a:tc>
                  <a:txBody>
                    <a:bodyPr/>
                    <a:lstStyle/>
                    <a:p>
                      <a:pPr algn="ctr"/>
                      <a:r>
                        <a:rPr lang="zh-CN" altLang="en-US" dirty="0" smtClean="0"/>
                        <a:t>二氧化硫</a:t>
                      </a:r>
                      <a:endParaRPr lang="zh-CN" altLang="en-US" dirty="0"/>
                    </a:p>
                  </a:txBody>
                  <a:tcPr/>
                </a:tc>
                <a:tc>
                  <a:txBody>
                    <a:bodyPr/>
                    <a:lstStyle/>
                    <a:p>
                      <a:pPr algn="ctr"/>
                      <a:r>
                        <a:rPr lang="zh-CN" altLang="en-US" dirty="0" smtClean="0"/>
                        <a:t>二氧化氮</a:t>
                      </a:r>
                      <a:endParaRPr lang="zh-CN" altLang="en-US" dirty="0"/>
                    </a:p>
                  </a:txBody>
                  <a:tcPr/>
                </a:tc>
                <a:tc>
                  <a:txBody>
                    <a:bodyPr/>
                    <a:lstStyle/>
                    <a:p>
                      <a:pPr algn="ctr"/>
                      <a:r>
                        <a:rPr lang="zh-CN" altLang="en-US" dirty="0" smtClean="0"/>
                        <a:t>一氧化碳（</a:t>
                      </a:r>
                      <a:r>
                        <a:rPr lang="en-US" altLang="zh-CN" dirty="0" smtClean="0"/>
                        <a:t>95%</a:t>
                      </a:r>
                      <a:r>
                        <a:rPr lang="zh-CN" altLang="en-US" dirty="0" smtClean="0"/>
                        <a:t>分位）</a:t>
                      </a:r>
                      <a:endParaRPr lang="zh-CN" altLang="en-US" dirty="0"/>
                    </a:p>
                  </a:txBody>
                  <a:tcPr/>
                </a:tc>
                <a:tc>
                  <a:txBody>
                    <a:bodyPr/>
                    <a:lstStyle/>
                    <a:p>
                      <a:pPr algn="ctr"/>
                      <a:r>
                        <a:rPr lang="en-US" altLang="zh-CN" dirty="0" smtClean="0"/>
                        <a:t>PM</a:t>
                      </a:r>
                      <a:r>
                        <a:rPr lang="en-US" altLang="zh-CN" baseline="-25000" dirty="0" smtClean="0"/>
                        <a:t>10</a:t>
                      </a:r>
                      <a:endParaRPr lang="zh-CN" altLang="en-US" baseline="-25000" dirty="0"/>
                    </a:p>
                  </a:txBody>
                  <a:tcPr/>
                </a:tc>
                <a:tc>
                  <a:txBody>
                    <a:bodyPr/>
                    <a:lstStyle/>
                    <a:p>
                      <a:pPr algn="ctr"/>
                      <a:r>
                        <a:rPr lang="en-US" altLang="zh-CN" dirty="0" smtClean="0"/>
                        <a:t>PM</a:t>
                      </a:r>
                      <a:r>
                        <a:rPr lang="en-US" altLang="zh-CN" baseline="-25000" dirty="0" smtClean="0"/>
                        <a:t>2.5</a:t>
                      </a:r>
                      <a:endParaRPr lang="zh-CN" altLang="en-US" baseline="-25000" dirty="0"/>
                    </a:p>
                  </a:txBody>
                  <a:tcPr/>
                </a:tc>
                <a:tc>
                  <a:txBody>
                    <a:bodyPr/>
                    <a:lstStyle/>
                    <a:p>
                      <a:pPr algn="ctr"/>
                      <a:r>
                        <a:rPr lang="zh-CN" altLang="en-US" dirty="0" smtClean="0"/>
                        <a:t>臭氧</a:t>
                      </a:r>
                      <a:endParaRPr lang="en-US" altLang="zh-CN" dirty="0" smtClean="0"/>
                    </a:p>
                    <a:p>
                      <a:pPr algn="ctr"/>
                      <a:r>
                        <a:rPr lang="zh-CN" altLang="en-US" dirty="0" smtClean="0"/>
                        <a:t>（</a:t>
                      </a:r>
                      <a:r>
                        <a:rPr lang="en-US" altLang="zh-CN" dirty="0" smtClean="0"/>
                        <a:t>90%</a:t>
                      </a:r>
                      <a:r>
                        <a:rPr lang="zh-CN" altLang="en-US" dirty="0" smtClean="0"/>
                        <a:t>分位）</a:t>
                      </a:r>
                      <a:endParaRPr lang="zh-CN" altLang="en-US" dirty="0"/>
                    </a:p>
                  </a:txBody>
                  <a:tcPr/>
                </a:tc>
              </a:tr>
              <a:tr h="316186">
                <a:tc>
                  <a:txBody>
                    <a:bodyPr/>
                    <a:lstStyle/>
                    <a:p>
                      <a:r>
                        <a:rPr lang="zh-CN" altLang="en-US" dirty="0" smtClean="0"/>
                        <a:t>吉林省</a:t>
                      </a:r>
                      <a:endParaRPr lang="zh-CN" altLang="en-US" dirty="0"/>
                    </a:p>
                  </a:txBody>
                  <a:tcPr/>
                </a:tc>
                <a:tc>
                  <a:txBody>
                    <a:bodyPr/>
                    <a:lstStyle/>
                    <a:p>
                      <a:r>
                        <a:rPr lang="en-US" altLang="zh-CN" dirty="0" smtClean="0"/>
                        <a:t>-30%</a:t>
                      </a:r>
                      <a:endParaRPr lang="zh-CN" altLang="en-US" dirty="0"/>
                    </a:p>
                  </a:txBody>
                  <a:tcPr/>
                </a:tc>
                <a:tc>
                  <a:txBody>
                    <a:bodyPr/>
                    <a:lstStyle/>
                    <a:p>
                      <a:r>
                        <a:rPr lang="en-US" altLang="zh-CN" dirty="0" smtClean="0"/>
                        <a:t>-14.3</a:t>
                      </a:r>
                      <a:endParaRPr lang="zh-CN" altLang="en-US" dirty="0"/>
                    </a:p>
                  </a:txBody>
                  <a:tcPr/>
                </a:tc>
                <a:tc>
                  <a:txBody>
                    <a:bodyPr/>
                    <a:lstStyle/>
                    <a:p>
                      <a:r>
                        <a:rPr lang="en-US" altLang="zh-CN" dirty="0" smtClean="0"/>
                        <a:t>-17.6%</a:t>
                      </a:r>
                      <a:endParaRPr lang="zh-CN" altLang="en-US" dirty="0"/>
                    </a:p>
                  </a:txBody>
                  <a:tcPr/>
                </a:tc>
                <a:tc>
                  <a:txBody>
                    <a:bodyPr/>
                    <a:lstStyle/>
                    <a:p>
                      <a:r>
                        <a:rPr lang="en-US" altLang="zh-CN" dirty="0" smtClean="0"/>
                        <a:t>-14.9%</a:t>
                      </a:r>
                      <a:endParaRPr lang="zh-CN" altLang="en-US" dirty="0"/>
                    </a:p>
                  </a:txBody>
                  <a:tcPr/>
                </a:tc>
                <a:tc>
                  <a:txBody>
                    <a:bodyPr/>
                    <a:lstStyle/>
                    <a:p>
                      <a:r>
                        <a:rPr lang="en-US" altLang="zh-CN" dirty="0" smtClean="0"/>
                        <a:t>-20%</a:t>
                      </a:r>
                      <a:endParaRPr lang="zh-CN" altLang="en-US" dirty="0"/>
                    </a:p>
                  </a:txBody>
                  <a:tcPr/>
                </a:tc>
                <a:tc>
                  <a:txBody>
                    <a:bodyPr/>
                    <a:lstStyle/>
                    <a:p>
                      <a:r>
                        <a:rPr lang="en-US" altLang="zh-CN" dirty="0" smtClean="0"/>
                        <a:t>+4.4%</a:t>
                      </a:r>
                      <a:endParaRPr lang="zh-CN" altLang="en-US" dirty="0"/>
                    </a:p>
                  </a:txBody>
                  <a:tcPr/>
                </a:tc>
              </a:tr>
              <a:tr h="316186">
                <a:tc>
                  <a:txBody>
                    <a:bodyPr/>
                    <a:lstStyle/>
                    <a:p>
                      <a:r>
                        <a:rPr lang="zh-CN" altLang="en-US" dirty="0" smtClean="0"/>
                        <a:t>黑龙江</a:t>
                      </a:r>
                      <a:endParaRPr lang="zh-CN" altLang="en-US" dirty="0"/>
                    </a:p>
                  </a:txBody>
                  <a:tcPr/>
                </a:tc>
                <a:tc>
                  <a:txBody>
                    <a:bodyPr/>
                    <a:lstStyle/>
                    <a:p>
                      <a:r>
                        <a:rPr lang="en-US" altLang="zh-CN" dirty="0" smtClean="0"/>
                        <a:t>-20%</a:t>
                      </a:r>
                      <a:endParaRPr lang="zh-CN" altLang="en-US" dirty="0"/>
                    </a:p>
                  </a:txBody>
                  <a:tcPr/>
                </a:tc>
                <a:tc>
                  <a:txBody>
                    <a:bodyPr/>
                    <a:lstStyle/>
                    <a:p>
                      <a:r>
                        <a:rPr lang="en-US" altLang="zh-CN" dirty="0" smtClean="0"/>
                        <a:t>-8.7%</a:t>
                      </a:r>
                      <a:endParaRPr lang="zh-CN" altLang="en-US" dirty="0"/>
                    </a:p>
                  </a:txBody>
                  <a:tcPr/>
                </a:tc>
                <a:tc>
                  <a:txBody>
                    <a:bodyPr/>
                    <a:lstStyle/>
                    <a:p>
                      <a:r>
                        <a:rPr lang="en-US" altLang="zh-CN" dirty="0" smtClean="0"/>
                        <a:t>-14.3%</a:t>
                      </a:r>
                      <a:endParaRPr lang="zh-CN" altLang="en-US" dirty="0"/>
                    </a:p>
                  </a:txBody>
                  <a:tcPr/>
                </a:tc>
                <a:tc>
                  <a:txBody>
                    <a:bodyPr/>
                    <a:lstStyle/>
                    <a:p>
                      <a:r>
                        <a:rPr lang="en-US" altLang="zh-CN" dirty="0" smtClean="0"/>
                        <a:t>-11.9%</a:t>
                      </a:r>
                      <a:endParaRPr lang="zh-CN" altLang="en-US" dirty="0"/>
                    </a:p>
                  </a:txBody>
                  <a:tcPr/>
                </a:tc>
                <a:tc>
                  <a:txBody>
                    <a:bodyPr/>
                    <a:lstStyle/>
                    <a:p>
                      <a:r>
                        <a:rPr lang="en-US" altLang="zh-CN" dirty="0" smtClean="0"/>
                        <a:t>-22.2%</a:t>
                      </a:r>
                      <a:endParaRPr lang="zh-CN" altLang="en-US" dirty="0"/>
                    </a:p>
                  </a:txBody>
                  <a:tcPr/>
                </a:tc>
                <a:tc>
                  <a:txBody>
                    <a:bodyPr/>
                    <a:lstStyle/>
                    <a:p>
                      <a:r>
                        <a:rPr lang="en-US" altLang="zh-CN" dirty="0" smtClean="0"/>
                        <a:t>+13.2%</a:t>
                      </a:r>
                      <a:endParaRPr lang="zh-CN" altLang="en-US" dirty="0"/>
                    </a:p>
                  </a:txBody>
                  <a:tcPr/>
                </a:tc>
              </a:tr>
              <a:tr h="316186">
                <a:tc>
                  <a:txBody>
                    <a:bodyPr/>
                    <a:lstStyle/>
                    <a:p>
                      <a:r>
                        <a:rPr lang="zh-CN" altLang="en-US" dirty="0" smtClean="0"/>
                        <a:t>辽宁省</a:t>
                      </a:r>
                      <a:endParaRPr lang="zh-CN" altLang="en-US" dirty="0"/>
                    </a:p>
                  </a:txBody>
                  <a:tcPr/>
                </a:tc>
                <a:tc>
                  <a:txBody>
                    <a:bodyPr/>
                    <a:lstStyle/>
                    <a:p>
                      <a:r>
                        <a:rPr lang="en-US" altLang="zh-CN" dirty="0" smtClean="0"/>
                        <a:t>-17.9%</a:t>
                      </a:r>
                      <a:endParaRPr lang="zh-CN" altLang="en-US" dirty="0"/>
                    </a:p>
                  </a:txBody>
                  <a:tcPr/>
                </a:tc>
                <a:tc>
                  <a:txBody>
                    <a:bodyPr/>
                    <a:lstStyle/>
                    <a:p>
                      <a:r>
                        <a:rPr lang="en-US" altLang="zh-CN" dirty="0" smtClean="0"/>
                        <a:t>-3.2%</a:t>
                      </a:r>
                      <a:endParaRPr lang="zh-CN" altLang="en-US" dirty="0"/>
                    </a:p>
                  </a:txBody>
                  <a:tcPr/>
                </a:tc>
                <a:tc>
                  <a:txBody>
                    <a:bodyPr/>
                    <a:lstStyle/>
                    <a:p>
                      <a:r>
                        <a:rPr lang="en-US" altLang="zh-CN" dirty="0" smtClean="0"/>
                        <a:t>-5.6%</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-10.4%</a:t>
                      </a:r>
                      <a:endParaRPr lang="zh-CN" altLang="en-US"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-13.6%</a:t>
                      </a:r>
                      <a:endParaRPr lang="zh-CN" altLang="en-US" dirty="0" smtClean="0"/>
                    </a:p>
                  </a:txBody>
                  <a:tcPr/>
                </a:tc>
                <a:tc>
                  <a:txBody>
                    <a:bodyPr/>
                    <a:lstStyle/>
                    <a:p>
                      <a:r>
                        <a:rPr lang="zh-CN" altLang="en-US" dirty="0" smtClean="0"/>
                        <a:t>持平</a:t>
                      </a:r>
                      <a:endParaRPr lang="zh-CN" altLang="en-US" dirty="0"/>
                    </a:p>
                  </a:txBody>
                  <a:tcPr/>
                </a:tc>
              </a:tr>
            </a:tbl>
          </a:graphicData>
        </a:graphic>
      </p:graphicFrame>
      <p:pic>
        <p:nvPicPr>
          <p:cNvPr id="4" name="图片 3"/>
          <p:cNvPicPr>
            <a:picLocks noChangeAspect="1"/>
          </p:cNvPicPr>
          <p:nvPr/>
        </p:nvPicPr>
        <p:blipFill>
          <a:blip r:embed="rId3"/>
          <a:stretch>
            <a:fillRect/>
          </a:stretch>
        </p:blipFill>
        <p:spPr>
          <a:xfrm>
            <a:off x="-96688" y="3442536"/>
            <a:ext cx="5663952" cy="2900686"/>
          </a:xfrm>
          <a:prstGeom prst="rect">
            <a:avLst/>
          </a:prstGeom>
        </p:spPr>
      </p:pic>
      <p:sp>
        <p:nvSpPr>
          <p:cNvPr id="12" name="Rectangle 78"/>
          <p:cNvSpPr>
            <a:spLocks noChangeArrowheads="1"/>
          </p:cNvSpPr>
          <p:nvPr/>
        </p:nvSpPr>
        <p:spPr bwMode="auto">
          <a:xfrm>
            <a:off x="1271464" y="6438646"/>
            <a:ext cx="2304256" cy="395120"/>
          </a:xfrm>
          <a:prstGeom prst="rect">
            <a:avLst/>
          </a:prstGeom>
          <a:solidFill>
            <a:schemeClr val="accent4"/>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2000" b="1" dirty="0" smtClean="0">
                <a:latin typeface="微软雅黑" panose="020B0503020204020204" pitchFamily="34" charset="-122"/>
                <a:ea typeface="微软雅黑" panose="020B0503020204020204" pitchFamily="34" charset="-122"/>
              </a:rPr>
              <a:t>辽宁省</a:t>
            </a:r>
            <a:endParaRPr lang="en-US" altLang="zh-CN" sz="2000" b="1" dirty="0" smtClean="0">
              <a:latin typeface="微软雅黑" panose="020B0503020204020204" pitchFamily="34" charset="-122"/>
              <a:ea typeface="微软雅黑" panose="020B0503020204020204" pitchFamily="34" charset="-122"/>
            </a:endParaRPr>
          </a:p>
        </p:txBody>
      </p:sp>
      <p:sp>
        <p:nvSpPr>
          <p:cNvPr id="13" name="Rectangle 78"/>
          <p:cNvSpPr>
            <a:spLocks noChangeArrowheads="1"/>
          </p:cNvSpPr>
          <p:nvPr/>
        </p:nvSpPr>
        <p:spPr bwMode="auto">
          <a:xfrm>
            <a:off x="7752183" y="6308021"/>
            <a:ext cx="2304256" cy="395120"/>
          </a:xfrm>
          <a:prstGeom prst="rect">
            <a:avLst/>
          </a:prstGeom>
          <a:solidFill>
            <a:schemeClr val="accent4"/>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2000" b="1" dirty="0" smtClean="0">
                <a:latin typeface="微软雅黑" panose="020B0503020204020204" pitchFamily="34" charset="-122"/>
                <a:ea typeface="微软雅黑" panose="020B0503020204020204" pitchFamily="34" charset="-122"/>
              </a:rPr>
              <a:t>黑龙江省</a:t>
            </a:r>
            <a:endParaRPr lang="en-US" altLang="zh-CN" sz="2000" b="1" dirty="0" smtClean="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4"/>
          <a:stretch>
            <a:fillRect/>
          </a:stretch>
        </p:blipFill>
        <p:spPr>
          <a:xfrm>
            <a:off x="6023992" y="3442535"/>
            <a:ext cx="5544616" cy="2699623"/>
          </a:xfrm>
          <a:prstGeom prst="rect">
            <a:avLst/>
          </a:prstGeom>
        </p:spPr>
      </p:pic>
    </p:spTree>
    <p:extLst>
      <p:ext uri="{BB962C8B-B14F-4D97-AF65-F5344CB8AC3E}">
        <p14:creationId xmlns:p14="http://schemas.microsoft.com/office/powerpoint/2010/main" val="26214391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en-US" altLang="zh-CN" dirty="0" smtClean="0">
                <a:latin typeface="+mj-ea"/>
                <a:sym typeface="Arial" panose="020B0604020202020204" pitchFamily="34" charset="0"/>
              </a:rPr>
              <a:t>2</a:t>
            </a:r>
            <a:r>
              <a:rPr lang="zh-CN" altLang="en-US" dirty="0" smtClean="0">
                <a:latin typeface="+mj-ea"/>
                <a:sym typeface="Arial" panose="020B0604020202020204" pitchFamily="34" charset="0"/>
              </a:rPr>
              <a:t>、</a:t>
            </a:r>
            <a:r>
              <a:rPr lang="zh-CN" altLang="en-US" sz="2800" dirty="0" smtClean="0">
                <a:latin typeface="+mj-ea"/>
                <a:sym typeface="Arial" panose="020B0604020202020204" pitchFamily="34" charset="0"/>
              </a:rPr>
              <a:t>胶粘剂工业生产工艺流程</a:t>
            </a:r>
            <a:endParaRPr lang="zh-CN" altLang="en-US" sz="2800" dirty="0">
              <a:solidFill>
                <a:srgbClr val="FF0000"/>
              </a:solidFill>
              <a:latin typeface="+mj-ea"/>
            </a:endParaRPr>
          </a:p>
        </p:txBody>
      </p:sp>
      <p:sp>
        <p:nvSpPr>
          <p:cNvPr id="13315" name="幻灯片编号占位符 3"/>
          <p:cNvSpPr txBox="1">
            <a:spLocks noGrp="1" noChangeArrowheads="1"/>
          </p:cNvSpPr>
          <p:nvPr/>
        </p:nvSpPr>
        <p:spPr bwMode="auto">
          <a:xfrm>
            <a:off x="9689744" y="6377819"/>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40</a:t>
            </a:fld>
            <a:endParaRPr lang="en-US" altLang="zh-CN" sz="1200" b="1">
              <a:latin typeface="微软雅黑" panose="020B0503020204020204" pitchFamily="34" charset="-122"/>
            </a:endParaRPr>
          </a:p>
        </p:txBody>
      </p:sp>
      <p:pic>
        <p:nvPicPr>
          <p:cNvPr id="44" name="图片 16" descr="G:\DEBL\01Engagement\04-VOC减排\Z15玫瑰项目\PBC\新光胶水厂\新光资料\新光\新光照片整理\车间1A-甲组产品线\1#房-车间1A-甲组产品反应釜-出料过滤.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156" y="1068537"/>
            <a:ext cx="2592289" cy="235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descr="G:\DEBL\01Engagement\04-VOC减排\Z15玫瑰项目\PBC\新光胶水厂\新光资料\新光\新光照片整理\车间1A-甲组产品线\1#房-车间1A-甲组产品反应釜2.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62229" y="3721266"/>
            <a:ext cx="2312426" cy="2532375"/>
          </a:xfrm>
          <a:prstGeom prst="rect">
            <a:avLst/>
          </a:prstGeom>
          <a:noFill/>
          <a:ln>
            <a:noFill/>
          </a:ln>
        </p:spPr>
      </p:pic>
      <p:pic>
        <p:nvPicPr>
          <p:cNvPr id="46" name="图片 45" descr="G:\DEBL\01Engagement\04-VOC减排\Z15玫瑰项目\PBC\新光胶水厂\新光资料\新光\新光照片整理\车间1A-甲组产品线\1#房-车间1A-甲组产品反应釜-出料口3.jpg"/>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97018" y="3625250"/>
            <a:ext cx="1656184" cy="2604383"/>
          </a:xfrm>
          <a:prstGeom prst="rect">
            <a:avLst/>
          </a:prstGeom>
          <a:noFill/>
          <a:ln>
            <a:noFill/>
          </a:ln>
        </p:spPr>
      </p:pic>
      <p:pic>
        <p:nvPicPr>
          <p:cNvPr id="47" name="图片 46" descr="G:\DEBL\01Engagement\04-VOC减排\Z15玫瑰项目\PBC\新光胶水厂\新光资料\新光\新光照片整理\车间1A-甲组产品线\1#房-车间1A-甲组产品反应釜1.jpg"/>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4879" y="1101151"/>
            <a:ext cx="2329017" cy="2326681"/>
          </a:xfrm>
          <a:prstGeom prst="rect">
            <a:avLst/>
          </a:prstGeom>
          <a:noFill/>
          <a:ln>
            <a:noFill/>
          </a:ln>
        </p:spPr>
      </p:pic>
      <p:pic>
        <p:nvPicPr>
          <p:cNvPr id="48" name="图片 47" descr="G:\DEBL\01Engagement\04-VOC减排\Z15玫瑰项目\PBC\新光胶水厂\新光资料\新光\新光照片整理\车间1A-甲组产品线\1#房-车间1A-甲组产品反应釜-进料管.jpg"/>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0409" y="3655826"/>
            <a:ext cx="1857564" cy="2711713"/>
          </a:xfrm>
          <a:prstGeom prst="rect">
            <a:avLst/>
          </a:prstGeom>
          <a:noFill/>
          <a:ln>
            <a:noFill/>
          </a:ln>
        </p:spPr>
      </p:pic>
      <p:pic>
        <p:nvPicPr>
          <p:cNvPr id="49" name="图片 48" descr="G:\DEBL\01Engagement\04-VOC减排\Z15玫瑰项目\PBC\新光胶水厂\新光资料\新光\新光照片整理\车间1A-甲组产品线\1#房-车间1A-甲组产品线-室外排空管2.jpg"/>
          <p:cNvPicPr/>
          <p:nvPr/>
        </p:nvPicPr>
        <p:blipFill>
          <a:blip r:embed="rId8" cstate="screen">
            <a:extLst>
              <a:ext uri="{28A0092B-C50C-407E-A947-70E740481C1C}">
                <a14:useLocalDpi xmlns:a14="http://schemas.microsoft.com/office/drawing/2010/main"/>
              </a:ext>
            </a:extLst>
          </a:blip>
          <a:srcRect/>
          <a:stretch>
            <a:fillRect/>
          </a:stretch>
        </p:blipFill>
        <p:spPr bwMode="auto">
          <a:xfrm>
            <a:off x="2709220" y="3659141"/>
            <a:ext cx="1800860" cy="2627540"/>
          </a:xfrm>
          <a:prstGeom prst="rect">
            <a:avLst/>
          </a:prstGeom>
          <a:noFill/>
          <a:ln>
            <a:noFill/>
          </a:ln>
        </p:spPr>
      </p:pic>
      <p:pic>
        <p:nvPicPr>
          <p:cNvPr id="50" name="图片 49" descr="G:\DEBL\01Engagement\04-VOC减排\Z15玫瑰项目\PBC\新光胶水厂\新光资料\新光\新光照片整理\车间1B-乙组产品线和其他类\1#房-车间1B-乙组产品反应釜-进料槽.jpg"/>
          <p:cNvPicPr/>
          <p:nvPr/>
        </p:nvPicPr>
        <p:blipFill>
          <a:blip r:embed="rId9" cstate="screen">
            <a:extLst>
              <a:ext uri="{28A0092B-C50C-407E-A947-70E740481C1C}">
                <a14:useLocalDpi xmlns:a14="http://schemas.microsoft.com/office/drawing/2010/main"/>
              </a:ext>
            </a:extLst>
          </a:blip>
          <a:srcRect/>
          <a:stretch>
            <a:fillRect/>
          </a:stretch>
        </p:blipFill>
        <p:spPr bwMode="auto">
          <a:xfrm>
            <a:off x="9083682" y="3956123"/>
            <a:ext cx="2519680" cy="1889760"/>
          </a:xfrm>
          <a:prstGeom prst="rect">
            <a:avLst/>
          </a:prstGeom>
          <a:noFill/>
          <a:ln>
            <a:noFill/>
          </a:ln>
        </p:spPr>
      </p:pic>
      <p:pic>
        <p:nvPicPr>
          <p:cNvPr id="23554" name="Picture 2" descr="树脂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74455" y="1025957"/>
            <a:ext cx="3600400" cy="2398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2889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230056" y="19720"/>
            <a:ext cx="11593288" cy="708025"/>
          </a:xfrm>
        </p:spPr>
        <p:txBody>
          <a:bodyPr anchor="b">
            <a:normAutofit/>
          </a:bodyPr>
          <a:lstStyle/>
          <a:p>
            <a:r>
              <a:rPr lang="en-US" altLang="zh-CN" dirty="0">
                <a:latin typeface="+mj-ea"/>
                <a:sym typeface="Arial" panose="020B0604020202020204" pitchFamily="34" charset="0"/>
              </a:rPr>
              <a:t>3</a:t>
            </a:r>
            <a:r>
              <a:rPr lang="zh-CN" altLang="en-US" dirty="0" smtClean="0">
                <a:latin typeface="+mj-ea"/>
                <a:sym typeface="Arial" panose="020B0604020202020204" pitchFamily="34" charset="0"/>
              </a:rPr>
              <a:t>、</a:t>
            </a:r>
            <a:r>
              <a:rPr lang="zh-CN" altLang="en-US" sz="2800" dirty="0" smtClean="0">
                <a:latin typeface="+mj-ea"/>
                <a:sym typeface="Arial" panose="020B0604020202020204" pitchFamily="34" charset="0"/>
              </a:rPr>
              <a:t>胶粘剂工业生产工艺流程</a:t>
            </a:r>
            <a:endParaRPr lang="zh-CN" altLang="en-US" sz="2800" dirty="0">
              <a:solidFill>
                <a:srgbClr val="FF0000"/>
              </a:solidFill>
              <a:latin typeface="+mj-ea"/>
            </a:endParaRPr>
          </a:p>
        </p:txBody>
      </p:sp>
      <p:sp>
        <p:nvSpPr>
          <p:cNvPr id="13315" name="幻灯片编号占位符 3"/>
          <p:cNvSpPr txBox="1">
            <a:spLocks noGrp="1" noChangeArrowheads="1"/>
          </p:cNvSpPr>
          <p:nvPr/>
        </p:nvSpPr>
        <p:spPr bwMode="auto">
          <a:xfrm>
            <a:off x="9689744" y="6377819"/>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41</a:t>
            </a:fld>
            <a:endParaRPr lang="en-US" altLang="zh-CN" sz="1200" b="1">
              <a:latin typeface="微软雅黑" panose="020B0503020204020204" pitchFamily="34" charset="-122"/>
            </a:endParaRPr>
          </a:p>
        </p:txBody>
      </p:sp>
      <p:sp>
        <p:nvSpPr>
          <p:cNvPr id="11" name="内容占位符 2"/>
          <p:cNvSpPr txBox="1">
            <a:spLocks/>
          </p:cNvSpPr>
          <p:nvPr/>
        </p:nvSpPr>
        <p:spPr>
          <a:xfrm>
            <a:off x="467544" y="1124744"/>
            <a:ext cx="7993062" cy="4319587"/>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altLang="zh-CN" sz="2800" smtClean="0"/>
              <a:t>72%≤ 80mg/m</a:t>
            </a:r>
            <a:r>
              <a:rPr lang="en-US" altLang="zh-CN" sz="2800" baseline="30000" smtClean="0"/>
              <a:t>3</a:t>
            </a:r>
            <a:r>
              <a:rPr lang="en-US" altLang="zh-CN" sz="2800" smtClean="0"/>
              <a:t>; 60%≤ 50mg/m</a:t>
            </a:r>
            <a:r>
              <a:rPr lang="en-US" altLang="zh-CN" sz="2800" baseline="30000" smtClean="0"/>
              <a:t>3</a:t>
            </a:r>
            <a:r>
              <a:rPr lang="en-US" altLang="zh-CN" sz="2800" smtClean="0"/>
              <a:t>;</a:t>
            </a:r>
            <a:endParaRPr lang="zh-CN" altLang="en-US" sz="2800" smtClean="0"/>
          </a:p>
          <a:p>
            <a:pPr>
              <a:defRPr/>
            </a:pPr>
            <a:endParaRPr lang="zh-CN" altLang="en-US" sz="2800" dirty="0"/>
          </a:p>
        </p:txBody>
      </p:sp>
      <p:graphicFrame>
        <p:nvGraphicFramePr>
          <p:cNvPr id="12" name="图表 3"/>
          <p:cNvGraphicFramePr>
            <a:graphicFrameLocks/>
          </p:cNvGraphicFramePr>
          <p:nvPr>
            <p:extLst>
              <p:ext uri="{D42A27DB-BD31-4B8C-83A1-F6EECF244321}">
                <p14:modId xmlns:p14="http://schemas.microsoft.com/office/powerpoint/2010/main" val="2464129765"/>
              </p:ext>
            </p:extLst>
          </p:nvPr>
        </p:nvGraphicFramePr>
        <p:xfrm>
          <a:off x="839416" y="1844824"/>
          <a:ext cx="8226425" cy="4225925"/>
        </p:xfrm>
        <a:graphic>
          <a:graphicData uri="http://schemas.openxmlformats.org/presentationml/2006/ole">
            <mc:AlternateContent xmlns:mc="http://schemas.openxmlformats.org/markup-compatibility/2006">
              <mc:Choice xmlns:v="urn:schemas-microsoft-com:vml" Requires="v">
                <p:oleObj spid="_x0000_s21564" r:id="rId4" imgW="8230313" imgH="4230991" progId="Excel.Chart.8">
                  <p:embed/>
                </p:oleObj>
              </mc:Choice>
              <mc:Fallback>
                <p:oleObj r:id="rId4" imgW="8230313" imgH="4230991"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416" y="1844824"/>
                        <a:ext cx="8226425"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093827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title"/>
          </p:nvPr>
        </p:nvSpPr>
        <p:spPr>
          <a:xfrm>
            <a:off x="1981200" y="127001"/>
            <a:ext cx="8229600" cy="709613"/>
          </a:xfrm>
        </p:spPr>
        <p:txBody>
          <a:bodyPr/>
          <a:lstStyle/>
          <a:p>
            <a:pPr algn="ctr" eaLnBrk="1" hangingPunct="1"/>
            <a:r>
              <a:rPr lang="zh-CN" altLang="zh-CN" sz="3600"/>
              <a:t>主</a:t>
            </a:r>
            <a:r>
              <a:rPr lang="en-US" altLang="zh-CN" sz="3600"/>
              <a:t> </a:t>
            </a:r>
            <a:r>
              <a:rPr lang="zh-CN" altLang="zh-CN" sz="3600"/>
              <a:t>要</a:t>
            </a:r>
            <a:r>
              <a:rPr lang="en-US" altLang="zh-CN" sz="3600"/>
              <a:t> </a:t>
            </a:r>
            <a:r>
              <a:rPr lang="zh-CN" altLang="zh-CN" sz="3600"/>
              <a:t>内</a:t>
            </a:r>
            <a:r>
              <a:rPr lang="en-US" altLang="zh-CN" sz="3600"/>
              <a:t> </a:t>
            </a:r>
            <a:r>
              <a:rPr lang="zh-CN" altLang="zh-CN" sz="3600"/>
              <a:t>容</a:t>
            </a:r>
            <a:endParaRPr lang="zh-CN" altLang="en-US" sz="3600"/>
          </a:p>
        </p:txBody>
      </p:sp>
      <p:sp>
        <p:nvSpPr>
          <p:cNvPr id="11270" name="幻灯片编号占位符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buNone/>
              <a:defRPr/>
            </a:pPr>
            <a:fld id="{821AF9DB-AFE8-474A-A99B-2B5FFB6F7E8E}" type="slidenum">
              <a:rPr lang="zh-CN" altLang="en-US" sz="1200">
                <a:solidFill>
                  <a:prstClr val="black"/>
                </a:solidFill>
                <a:cs typeface="+mn-cs"/>
              </a:rPr>
              <a:pPr>
                <a:spcBef>
                  <a:spcPct val="0"/>
                </a:spcBef>
                <a:buNone/>
                <a:defRPr/>
              </a:pPr>
              <a:t>42</a:t>
            </a:fld>
            <a:endParaRPr lang="en-US" altLang="zh-CN" sz="1200">
              <a:solidFill>
                <a:prstClr val="black"/>
              </a:solidFill>
              <a:cs typeface="+mn-cs"/>
            </a:endParaRPr>
          </a:p>
        </p:txBody>
      </p:sp>
      <p:sp>
        <p:nvSpPr>
          <p:cNvPr id="16" name="矩形 15"/>
          <p:cNvSpPr/>
          <p:nvPr/>
        </p:nvSpPr>
        <p:spPr>
          <a:xfrm>
            <a:off x="3359696" y="1494855"/>
            <a:ext cx="6048672" cy="710009"/>
          </a:xfrm>
          <a:prstGeom prst="rect">
            <a:avLst/>
          </a:prstGeom>
          <a:solidFill>
            <a:schemeClr val="accent6">
              <a:lumMod val="40000"/>
              <a:lumOff val="6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1" i="0" u="none" strike="noStrike" kern="1200" cap="none" spc="0" normalizeH="0" baseline="0" noProof="1" smtClean="0">
                <a:ln>
                  <a:noFill/>
                </a:ln>
                <a:solidFill>
                  <a:srgbClr val="C00000"/>
                </a:solidFill>
                <a:effectLst/>
                <a:uLnTx/>
                <a:uFillTx/>
                <a:latin typeface="微软雅黑" panose="020B0503020204020204" pitchFamily="34" charset="-122"/>
                <a:ea typeface="微软雅黑" panose="020B0503020204020204" pitchFamily="34" charset="-122"/>
                <a:cs typeface="+mn-cs"/>
              </a:rPr>
              <a:t>3</a:t>
            </a:r>
            <a:r>
              <a:rPr kumimoji="0" lang="zh-CN" altLang="en-US" sz="3200" b="1" i="0" u="none" strike="noStrike" kern="1200" cap="none" spc="0" normalizeH="0" baseline="0" noProof="1" smtClean="0">
                <a:ln>
                  <a:noFill/>
                </a:ln>
                <a:solidFill>
                  <a:srgbClr val="C00000"/>
                </a:solidFill>
                <a:effectLst/>
                <a:uLnTx/>
                <a:uFillTx/>
                <a:latin typeface="微软雅黑" panose="020B0503020204020204" pitchFamily="34" charset="-122"/>
                <a:ea typeface="微软雅黑" panose="020B0503020204020204" pitchFamily="34" charset="-122"/>
                <a:cs typeface="+mn-cs"/>
              </a:rPr>
              <a:t>、国内外</a:t>
            </a:r>
            <a:r>
              <a:rPr lang="zh-CN" altLang="en-US" b="1" noProof="1">
                <a:solidFill>
                  <a:srgbClr val="C00000"/>
                </a:solidFill>
                <a:latin typeface="微软雅黑" panose="020B0503020204020204" pitchFamily="34" charset="-122"/>
                <a:cs typeface="+mn-cs"/>
              </a:rPr>
              <a:t>相关标准</a:t>
            </a:r>
            <a:endParaRPr kumimoji="0" lang="zh-CN" altLang="en-US" sz="3200" b="0" i="0" u="none" strike="noStrike" kern="1200" cap="none" spc="0" normalizeH="0" baseline="0" noProof="1" smtClean="0">
              <a:ln>
                <a:noFill/>
              </a:ln>
              <a:solidFill>
                <a:srgbClr val="C00000"/>
              </a:solidFill>
              <a:effectLst/>
              <a:uLnTx/>
              <a:uFillTx/>
              <a:latin typeface="Arial" panose="020B0604020202020204" pitchFamily="34" charset="0"/>
              <a:ea typeface="微软雅黑" panose="020B0503020204020204" pitchFamily="34" charset="-122"/>
              <a:cs typeface="+mn-cs"/>
            </a:endParaRPr>
          </a:p>
        </p:txBody>
      </p:sp>
      <p:sp>
        <p:nvSpPr>
          <p:cNvPr id="17" name="矩形 16"/>
          <p:cNvSpPr/>
          <p:nvPr/>
        </p:nvSpPr>
        <p:spPr>
          <a:xfrm>
            <a:off x="3359696" y="2399764"/>
            <a:ext cx="6048672" cy="648071"/>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buNone/>
              <a:defRPr/>
            </a:pPr>
            <a:r>
              <a:rPr kumimoji="0" lang="zh-CN" altLang="en-US" sz="3200" b="1" i="0" u="none" strike="noStrike" kern="1200" cap="none" spc="0" normalizeH="0" baseline="0" noProof="1" smtClean="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lang="zh-CN" altLang="en-US" b="1" noProof="1" smtClean="0">
                <a:solidFill>
                  <a:prstClr val="black"/>
                </a:solidFill>
                <a:latin typeface="Times New Roman" panose="02020603050405020304" pitchFamily="18" charset="0"/>
                <a:cs typeface="+mn-cs"/>
              </a:rPr>
              <a:t>国内地方标准</a:t>
            </a:r>
            <a:endParaRPr lang="zh-CN" altLang="en-US" b="1" noProof="1">
              <a:solidFill>
                <a:prstClr val="black"/>
              </a:solidFill>
              <a:latin typeface="Times New Roman" panose="02020603050405020304" pitchFamily="18" charset="0"/>
              <a:cs typeface="+mn-cs"/>
            </a:endParaRPr>
          </a:p>
        </p:txBody>
      </p:sp>
      <p:sp>
        <p:nvSpPr>
          <p:cNvPr id="18" name="矩形 17"/>
          <p:cNvSpPr/>
          <p:nvPr/>
        </p:nvSpPr>
        <p:spPr>
          <a:xfrm>
            <a:off x="3359696" y="3241039"/>
            <a:ext cx="6048672" cy="698953"/>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defTabSz="914400" eaLnBrk="1" latinLnBrk="0" hangingPunct="1">
              <a:lnSpc>
                <a:spcPct val="100000"/>
              </a:lnSpc>
              <a:spcBef>
                <a:spcPct val="0"/>
              </a:spcBef>
              <a:buClrTx/>
              <a:buSzTx/>
              <a:buNone/>
              <a:defRPr/>
            </a:pPr>
            <a:r>
              <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3200" b="1" i="0" u="none" strike="noStrike" kern="1200" cap="none" spc="0" normalizeH="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lang="zh-CN" altLang="en-US" b="1" noProof="1" smtClean="0">
                <a:solidFill>
                  <a:schemeClr val="accent1">
                    <a:lumMod val="20000"/>
                    <a:lumOff val="80000"/>
                  </a:schemeClr>
                </a:solidFill>
                <a:latin typeface="Times New Roman" panose="02020603050405020304" pitchFamily="18" charset="0"/>
                <a:cs typeface="+mn-cs"/>
              </a:rPr>
              <a:t>国外标准</a:t>
            </a:r>
            <a:endParaRPr lang="zh-CN" altLang="en-US" b="1" noProof="1">
              <a:solidFill>
                <a:schemeClr val="accent1">
                  <a:lumMod val="20000"/>
                  <a:lumOff val="80000"/>
                </a:schemeClr>
              </a:solidFill>
              <a:latin typeface="Times New Roman" panose="02020603050405020304" pitchFamily="18" charset="0"/>
              <a:cs typeface="+mn-cs"/>
            </a:endParaRPr>
          </a:p>
        </p:txBody>
      </p:sp>
    </p:spTree>
    <p:extLst>
      <p:ext uri="{BB962C8B-B14F-4D97-AF65-F5344CB8AC3E}">
        <p14:creationId xmlns:p14="http://schemas.microsoft.com/office/powerpoint/2010/main" val="8688340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zh-CN" altLang="en-US" dirty="0" smtClean="0">
                <a:latin typeface="+mj-ea"/>
                <a:sym typeface="Arial" panose="020B0604020202020204" pitchFamily="34" charset="0"/>
              </a:rPr>
              <a:t>国家和</a:t>
            </a:r>
            <a:r>
              <a:rPr lang="zh-CN" altLang="en-US" sz="2800" dirty="0" smtClean="0">
                <a:latin typeface="+mj-ea"/>
                <a:sym typeface="Arial" panose="020B0604020202020204" pitchFamily="34" charset="0"/>
              </a:rPr>
              <a:t>地方</a:t>
            </a:r>
            <a:r>
              <a:rPr lang="zh-CN" altLang="en-US" sz="2800" dirty="0">
                <a:latin typeface="+mj-ea"/>
                <a:sym typeface="Arial" panose="020B0604020202020204" pitchFamily="34" charset="0"/>
              </a:rPr>
              <a:t>相关</a:t>
            </a:r>
            <a:r>
              <a:rPr lang="zh-CN" altLang="en-US" sz="2800" dirty="0" smtClean="0">
                <a:latin typeface="+mj-ea"/>
                <a:sym typeface="Arial" panose="020B0604020202020204" pitchFamily="34" charset="0"/>
              </a:rPr>
              <a:t>行业排放标准</a:t>
            </a:r>
            <a:endParaRPr lang="zh-CN" altLang="en-US" sz="2800" dirty="0">
              <a:solidFill>
                <a:srgbClr val="FF0000"/>
              </a:solidFill>
              <a:latin typeface="+mj-ea"/>
            </a:endParaRPr>
          </a:p>
        </p:txBody>
      </p:sp>
      <p:sp>
        <p:nvSpPr>
          <p:cNvPr id="13315" name="幻灯片编号占位符 3"/>
          <p:cNvSpPr txBox="1">
            <a:spLocks noGrp="1" noChangeArrowheads="1"/>
          </p:cNvSpPr>
          <p:nvPr/>
        </p:nvSpPr>
        <p:spPr bwMode="auto">
          <a:xfrm>
            <a:off x="9689744" y="6377819"/>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43</a:t>
            </a:fld>
            <a:endParaRPr lang="en-US" altLang="zh-CN" sz="1200" b="1">
              <a:latin typeface="微软雅黑" panose="020B0503020204020204" pitchFamily="34" charset="-122"/>
            </a:endParaRPr>
          </a:p>
        </p:txBody>
      </p:sp>
      <p:graphicFrame>
        <p:nvGraphicFramePr>
          <p:cNvPr id="8" name="表格 7"/>
          <p:cNvGraphicFramePr>
            <a:graphicFrameLocks noGrp="1"/>
          </p:cNvGraphicFramePr>
          <p:nvPr>
            <p:extLst/>
          </p:nvPr>
        </p:nvGraphicFramePr>
        <p:xfrm>
          <a:off x="263352" y="1140317"/>
          <a:ext cx="11737304" cy="5529046"/>
        </p:xfrm>
        <a:graphic>
          <a:graphicData uri="http://schemas.openxmlformats.org/drawingml/2006/table">
            <a:tbl>
              <a:tblPr/>
              <a:tblGrid>
                <a:gridCol w="849073"/>
                <a:gridCol w="8373095"/>
                <a:gridCol w="2515136"/>
              </a:tblGrid>
              <a:tr h="247670">
                <a:tc gridSpan="3">
                  <a:txBody>
                    <a:bodyPr/>
                    <a:lstStyle>
                      <a:lvl1pPr marL="342900" indent="-342900" eaLnBrk="0" hangingPunct="0">
                        <a:spcBef>
                          <a:spcPct val="20000"/>
                        </a:spcBef>
                        <a:tabLst>
                          <a:tab pos="238125" algn="l"/>
                        </a:tabLst>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tabLst>
                          <a:tab pos="238125" algn="l"/>
                        </a:tabLst>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tabLst>
                          <a:tab pos="238125" algn="l"/>
                        </a:tabLst>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9pPr>
                    </a:lstStyle>
                    <a:p>
                      <a:pPr marL="342900" marR="0" lvl="0" indent="-342900" algn="l" defTabSz="914400" rtl="0" eaLnBrk="1" fontAlgn="base" latinLnBrk="0" hangingPunct="1">
                        <a:lnSpc>
                          <a:spcPct val="100000"/>
                        </a:lnSpc>
                        <a:spcBef>
                          <a:spcPts val="125"/>
                        </a:spcBef>
                        <a:spcAft>
                          <a:spcPts val="125"/>
                        </a:spcAft>
                        <a:buClrTx/>
                        <a:buSzTx/>
                        <a:buFont typeface="+mj-lt"/>
                        <a:buNone/>
                        <a:tabLst>
                          <a:tab pos="238125" algn="l"/>
                        </a:tabLst>
                      </a:pPr>
                      <a:r>
                        <a:rPr kumimoji="0" lang="zh-CN" altLang="en-US" sz="15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京津冀</a:t>
                      </a:r>
                    </a:p>
                  </a:txBody>
                  <a:tcPr marL="68577" marR="68577"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6D9F1"/>
                    </a:solidFill>
                  </a:tcPr>
                </a:tc>
                <a:tc hMerge="1">
                  <a:txBody>
                    <a:bodyPr/>
                    <a:lstStyle/>
                    <a:p>
                      <a:endParaRPr lang="zh-CN" altLang="en-US"/>
                    </a:p>
                  </a:txBody>
                  <a:tcPr/>
                </a:tc>
                <a:tc hMerge="1">
                  <a:txBody>
                    <a:bodyPr/>
                    <a:lstStyle/>
                    <a:p>
                      <a:endParaRPr lang="zh-CN" altLang="en-US"/>
                    </a:p>
                  </a:txBody>
                  <a:tcPr/>
                </a:tc>
              </a:tr>
              <a:tr h="370834">
                <a:tc>
                  <a:txBody>
                    <a:bodyPr/>
                    <a:lstStyle>
                      <a:lvl1pPr marL="342900" indent="-342900" eaLnBrk="0" hangingPunct="0">
                        <a:spcBef>
                          <a:spcPct val="20000"/>
                        </a:spcBef>
                        <a:tabLst>
                          <a:tab pos="238125" algn="l"/>
                        </a:tabLst>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tabLst>
                          <a:tab pos="238125" algn="l"/>
                        </a:tabLst>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tabLst>
                          <a:tab pos="238125" algn="l"/>
                        </a:tabLst>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9pPr>
                    </a:lstStyle>
                    <a:p>
                      <a:pPr marL="342900" marR="0" lvl="0" indent="-342900" algn="ctr" defTabSz="914400" rtl="0" eaLnBrk="1" fontAlgn="base" latinLnBrk="0" hangingPunct="1">
                        <a:lnSpc>
                          <a:spcPct val="100000"/>
                        </a:lnSpc>
                        <a:spcBef>
                          <a:spcPts val="125"/>
                        </a:spcBef>
                        <a:spcAft>
                          <a:spcPts val="125"/>
                        </a:spcAft>
                        <a:buClrTx/>
                        <a:buSzTx/>
                        <a:buFont typeface="+mj-lt"/>
                        <a:buNone/>
                        <a:tabLst>
                          <a:tab pos="238125" algn="l"/>
                        </a:tabLst>
                      </a:pPr>
                      <a:r>
                        <a:rPr kumimoji="0" lang="en-US" altLang="zh-CN" sz="15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a:t>
                      </a:r>
                    </a:p>
                  </a:txBody>
                  <a:tcPr marL="68577" marR="6857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just" defTabSz="914400" rtl="0" eaLnBrk="1" fontAlgn="base" latinLnBrk="0" hangingPunct="1">
                        <a:lnSpc>
                          <a:spcPct val="100000"/>
                        </a:lnSpc>
                        <a:spcBef>
                          <a:spcPts val="125"/>
                        </a:spcBef>
                        <a:spcAft>
                          <a:spcPts val="125"/>
                        </a:spcAft>
                        <a:buClrTx/>
                        <a:buSzTx/>
                        <a:buFontTx/>
                        <a:buNone/>
                        <a:tabLst/>
                      </a:pPr>
                      <a:r>
                        <a:rPr kumimoji="0" lang="zh-CN" altLang="zh-CN" sz="15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北京市《</a:t>
                      </a:r>
                      <a:r>
                        <a:rPr kumimoji="0" lang="zh-CN" altLang="zh-CN" sz="15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有机化学品制造业大气污染物排放标准</a:t>
                      </a:r>
                      <a:r>
                        <a:rPr kumimoji="0" lang="zh-CN" altLang="zh-CN" sz="15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zh-CN" sz="15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a:t>
                      </a:r>
                      <a:r>
                        <a:rPr kumimoji="0" lang="en-US" altLang="zh-CN" sz="15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NMHC</a:t>
                      </a:r>
                      <a:r>
                        <a:rPr kumimoji="0" lang="zh-CN" altLang="zh-CN" sz="15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kumimoji="0" lang="zh-CN" altLang="zh-CN" sz="15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7" marR="6857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ctr" defTabSz="914400" rtl="0" eaLnBrk="1" fontAlgn="base" latinLnBrk="0" hangingPunct="1">
                        <a:lnSpc>
                          <a:spcPct val="100000"/>
                        </a:lnSpc>
                        <a:spcBef>
                          <a:spcPts val="125"/>
                        </a:spcBef>
                        <a:spcAft>
                          <a:spcPts val="125"/>
                        </a:spcAft>
                        <a:buClrTx/>
                        <a:buSzTx/>
                        <a:buFontTx/>
                        <a:buNone/>
                        <a:tabLst/>
                      </a:pPr>
                      <a:r>
                        <a:rPr kumimoji="0" lang="en-US" altLang="zh-CN" sz="15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DB 11/1385-2017</a:t>
                      </a:r>
                    </a:p>
                  </a:txBody>
                  <a:tcPr marL="68577" marR="68577" marT="0" marB="0" anchor="ctr" horzOverflow="overflow">
                    <a:lnL w="127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r>
              <a:tr h="247670">
                <a:tc>
                  <a:txBody>
                    <a:bodyPr/>
                    <a:lstStyle>
                      <a:lvl1pPr marL="342900" indent="-342900" eaLnBrk="0" hangingPunct="0">
                        <a:spcBef>
                          <a:spcPct val="20000"/>
                        </a:spcBef>
                        <a:tabLst>
                          <a:tab pos="238125" algn="l"/>
                        </a:tabLst>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tabLst>
                          <a:tab pos="238125" algn="l"/>
                        </a:tabLst>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tabLst>
                          <a:tab pos="238125" algn="l"/>
                        </a:tabLst>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9pPr>
                    </a:lstStyle>
                    <a:p>
                      <a:pPr marL="342900" marR="0" lvl="0" indent="-342900" algn="ctr" defTabSz="914400" rtl="0" eaLnBrk="1" fontAlgn="base" latinLnBrk="0" hangingPunct="1">
                        <a:lnSpc>
                          <a:spcPct val="100000"/>
                        </a:lnSpc>
                        <a:spcBef>
                          <a:spcPts val="125"/>
                        </a:spcBef>
                        <a:spcAft>
                          <a:spcPts val="125"/>
                        </a:spcAft>
                        <a:buClrTx/>
                        <a:buSzTx/>
                        <a:buFont typeface="+mj-lt"/>
                        <a:buNone/>
                        <a:tabLst>
                          <a:tab pos="238125" algn="l"/>
                        </a:tabLst>
                      </a:pPr>
                      <a:r>
                        <a:rPr kumimoji="0" lang="en-US" altLang="zh-CN" sz="15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2</a:t>
                      </a:r>
                    </a:p>
                  </a:txBody>
                  <a:tcPr marL="68577" marR="6857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just" defTabSz="914400" rtl="0" eaLnBrk="1" fontAlgn="base" latinLnBrk="0" hangingPunct="1">
                        <a:lnSpc>
                          <a:spcPct val="100000"/>
                        </a:lnSpc>
                        <a:spcBef>
                          <a:spcPts val="125"/>
                        </a:spcBef>
                        <a:spcAft>
                          <a:spcPts val="125"/>
                        </a:spcAft>
                        <a:buClrTx/>
                        <a:buSzTx/>
                        <a:buFontTx/>
                        <a:buNone/>
                        <a:tabLst/>
                      </a:pPr>
                      <a:r>
                        <a:rPr kumimoji="0" lang="zh-CN" altLang="zh-CN" sz="15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天津市《</a:t>
                      </a:r>
                      <a:r>
                        <a:rPr kumimoji="0" lang="zh-CN" altLang="zh-CN" sz="15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工业企业挥发性有机物排放控制标准</a:t>
                      </a:r>
                      <a:r>
                        <a:rPr kumimoji="0" lang="zh-CN" altLang="zh-CN" sz="15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zh-CN" sz="15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a:t>
                      </a:r>
                      <a:r>
                        <a:rPr kumimoji="0" lang="en-US" altLang="zh-CN" sz="15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VOCs</a:t>
                      </a:r>
                      <a:r>
                        <a:rPr kumimoji="0" lang="zh-CN" altLang="zh-CN" sz="15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kumimoji="0" lang="zh-CN" altLang="zh-CN" sz="15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7" marR="6857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ctr" defTabSz="914400" rtl="0" eaLnBrk="1" fontAlgn="base" latinLnBrk="0" hangingPunct="1">
                        <a:lnSpc>
                          <a:spcPct val="100000"/>
                        </a:lnSpc>
                        <a:spcBef>
                          <a:spcPts val="125"/>
                        </a:spcBef>
                        <a:spcAft>
                          <a:spcPts val="125"/>
                        </a:spcAft>
                        <a:buClrTx/>
                        <a:buSzTx/>
                        <a:buFontTx/>
                        <a:buNone/>
                        <a:tabLst/>
                      </a:pPr>
                      <a:r>
                        <a:rPr kumimoji="0" lang="en-US" altLang="zh-CN" sz="15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DB 12/524-2014</a:t>
                      </a:r>
                    </a:p>
                  </a:txBody>
                  <a:tcPr marL="68577" marR="68577"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r>
              <a:tr h="370834">
                <a:tc>
                  <a:txBody>
                    <a:bodyPr/>
                    <a:lstStyle>
                      <a:lvl1pPr marL="342900" indent="-342900" eaLnBrk="0" hangingPunct="0">
                        <a:spcBef>
                          <a:spcPct val="20000"/>
                        </a:spcBef>
                        <a:tabLst>
                          <a:tab pos="238125" algn="l"/>
                        </a:tabLst>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tabLst>
                          <a:tab pos="238125" algn="l"/>
                        </a:tabLst>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tabLst>
                          <a:tab pos="238125" algn="l"/>
                        </a:tabLst>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9pPr>
                    </a:lstStyle>
                    <a:p>
                      <a:pPr marL="342900" marR="0" lvl="0" indent="-342900" algn="ctr" defTabSz="914400" rtl="0" eaLnBrk="1" fontAlgn="base" latinLnBrk="0" hangingPunct="1">
                        <a:lnSpc>
                          <a:spcPct val="100000"/>
                        </a:lnSpc>
                        <a:spcBef>
                          <a:spcPts val="125"/>
                        </a:spcBef>
                        <a:spcAft>
                          <a:spcPts val="125"/>
                        </a:spcAft>
                        <a:buClrTx/>
                        <a:buSzTx/>
                        <a:buFont typeface="+mj-lt"/>
                        <a:buNone/>
                        <a:tabLst>
                          <a:tab pos="238125" algn="l"/>
                        </a:tabLst>
                      </a:pPr>
                      <a:r>
                        <a:rPr kumimoji="0" lang="en-US" altLang="zh-CN" sz="15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3</a:t>
                      </a:r>
                    </a:p>
                  </a:txBody>
                  <a:tcPr marL="68577" marR="6857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just" defTabSz="914400" rtl="0" eaLnBrk="1" fontAlgn="base" latinLnBrk="0" hangingPunct="1">
                        <a:lnSpc>
                          <a:spcPct val="100000"/>
                        </a:lnSpc>
                        <a:spcBef>
                          <a:spcPts val="125"/>
                        </a:spcBef>
                        <a:spcAft>
                          <a:spcPts val="125"/>
                        </a:spcAft>
                        <a:buClrTx/>
                        <a:buSzTx/>
                        <a:buFontTx/>
                        <a:buNone/>
                        <a:tabLst/>
                      </a:pPr>
                      <a:r>
                        <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河北省</a:t>
                      </a:r>
                      <a:r>
                        <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《工业企业挥发性有机物排放控制标准》（</a:t>
                      </a:r>
                      <a:r>
                        <a:rPr kumimoji="0" lang="en-US"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NMHC</a:t>
                      </a:r>
                      <a:r>
                        <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7" marR="6857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ctr" defTabSz="914400" rtl="0" eaLnBrk="1" fontAlgn="base" latinLnBrk="0" hangingPunct="1">
                        <a:lnSpc>
                          <a:spcPct val="100000"/>
                        </a:lnSpc>
                        <a:spcBef>
                          <a:spcPts val="125"/>
                        </a:spcBef>
                        <a:spcAft>
                          <a:spcPts val="125"/>
                        </a:spcAft>
                        <a:buClrTx/>
                        <a:buSzTx/>
                        <a:buFontTx/>
                        <a:buNone/>
                        <a:tabLst/>
                      </a:pPr>
                      <a:r>
                        <a:rPr kumimoji="0" lang="en-US" altLang="zh-CN" sz="15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DB 13/2322-2016</a:t>
                      </a:r>
                    </a:p>
                  </a:txBody>
                  <a:tcPr marL="68577" marR="68577"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r>
              <a:tr h="247670">
                <a:tc gridSpan="3">
                  <a:txBody>
                    <a:bodyPr/>
                    <a:lstStyle>
                      <a:lvl1pPr marL="342900" indent="-342900" eaLnBrk="0" hangingPunct="0">
                        <a:spcBef>
                          <a:spcPct val="20000"/>
                        </a:spcBef>
                        <a:tabLst>
                          <a:tab pos="238125" algn="l"/>
                        </a:tabLst>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tabLst>
                          <a:tab pos="238125" algn="l"/>
                        </a:tabLst>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tabLst>
                          <a:tab pos="238125" algn="l"/>
                        </a:tabLst>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9pPr>
                    </a:lstStyle>
                    <a:p>
                      <a:pPr marL="342900" marR="0" lvl="0" indent="-342900" algn="l" defTabSz="914400" rtl="0" eaLnBrk="1" fontAlgn="base" latinLnBrk="0" hangingPunct="1">
                        <a:lnSpc>
                          <a:spcPct val="100000"/>
                        </a:lnSpc>
                        <a:spcBef>
                          <a:spcPts val="125"/>
                        </a:spcBef>
                        <a:spcAft>
                          <a:spcPts val="125"/>
                        </a:spcAft>
                        <a:buClrTx/>
                        <a:buSzTx/>
                        <a:buFont typeface="+mj-lt"/>
                        <a:buNone/>
                        <a:tabLst>
                          <a:tab pos="238125" algn="l"/>
                        </a:tabLst>
                      </a:pPr>
                      <a:r>
                        <a:rPr kumimoji="0" lang="zh-CN" altLang="en-US"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长三角</a:t>
                      </a:r>
                    </a:p>
                  </a:txBody>
                  <a:tcPr marL="68577" marR="68577"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hMerge="1">
                  <a:txBody>
                    <a:bodyPr/>
                    <a:lstStyle/>
                    <a:p>
                      <a:endParaRPr lang="zh-CN" altLang="en-US"/>
                    </a:p>
                  </a:txBody>
                  <a:tcPr/>
                </a:tc>
                <a:tc hMerge="1">
                  <a:txBody>
                    <a:bodyPr/>
                    <a:lstStyle/>
                    <a:p>
                      <a:endParaRPr lang="zh-CN" altLang="en-US"/>
                    </a:p>
                  </a:txBody>
                  <a:tcPr/>
                </a:tc>
              </a:tr>
              <a:tr h="523452">
                <a:tc>
                  <a:txBody>
                    <a:bodyPr/>
                    <a:lstStyle>
                      <a:lvl1pPr marL="342900" indent="-342900" eaLnBrk="0" hangingPunct="0">
                        <a:spcBef>
                          <a:spcPct val="20000"/>
                        </a:spcBef>
                        <a:tabLst>
                          <a:tab pos="238125" algn="l"/>
                        </a:tabLst>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tabLst>
                          <a:tab pos="238125" algn="l"/>
                        </a:tabLst>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tabLst>
                          <a:tab pos="238125" algn="l"/>
                        </a:tabLst>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9pPr>
                    </a:lstStyle>
                    <a:p>
                      <a:pPr marL="342900" marR="0" lvl="0" indent="-342900" algn="ctr" defTabSz="914400" rtl="0" eaLnBrk="1" fontAlgn="base" latinLnBrk="0" hangingPunct="1">
                        <a:lnSpc>
                          <a:spcPct val="100000"/>
                        </a:lnSpc>
                        <a:spcBef>
                          <a:spcPts val="125"/>
                        </a:spcBef>
                        <a:spcAft>
                          <a:spcPts val="125"/>
                        </a:spcAft>
                        <a:buClrTx/>
                        <a:buSzTx/>
                        <a:buFont typeface="+mj-lt"/>
                        <a:buNone/>
                        <a:tabLst>
                          <a:tab pos="238125" algn="l"/>
                        </a:tabLst>
                      </a:pPr>
                      <a:r>
                        <a:rPr kumimoji="0" lang="en-US" altLang="zh-CN" sz="15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4</a:t>
                      </a:r>
                    </a:p>
                  </a:txBody>
                  <a:tcPr marL="68577" marR="6857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just" defTabSz="914400" rtl="0" eaLnBrk="1" fontAlgn="base" latinLnBrk="0" hangingPunct="1">
                        <a:lnSpc>
                          <a:spcPct val="100000"/>
                        </a:lnSpc>
                        <a:spcBef>
                          <a:spcPts val="125"/>
                        </a:spcBef>
                        <a:spcAft>
                          <a:spcPts val="125"/>
                        </a:spcAft>
                        <a:buClrTx/>
                        <a:buSzTx/>
                        <a:buFontTx/>
                        <a:buNone/>
                        <a:tabLst/>
                      </a:pPr>
                      <a:r>
                        <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上海市《</a:t>
                      </a:r>
                      <a:r>
                        <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涂料、油墨及其类似产品制造工业大气污染物排放标准</a:t>
                      </a:r>
                      <a:r>
                        <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a:t>
                      </a:r>
                      <a:r>
                        <a:rPr kumimoji="0" lang="en-US"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NMHC</a:t>
                      </a:r>
                      <a:r>
                        <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7" marR="6857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ctr" defTabSz="914400" rtl="0" eaLnBrk="1" fontAlgn="base" latinLnBrk="0" hangingPunct="1">
                        <a:lnSpc>
                          <a:spcPct val="100000"/>
                        </a:lnSpc>
                        <a:spcBef>
                          <a:spcPts val="125"/>
                        </a:spcBef>
                        <a:spcAft>
                          <a:spcPts val="125"/>
                        </a:spcAft>
                        <a:buClrTx/>
                        <a:buSzTx/>
                        <a:buFontTx/>
                        <a:buNone/>
                        <a:tabLst/>
                      </a:pPr>
                      <a:r>
                        <a:rPr kumimoji="0" lang="en-US" altLang="zh-CN" sz="15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DB 31</a:t>
                      </a:r>
                      <a:r>
                        <a:rPr kumimoji="0" lang="en-US" altLang="zh-CN" sz="15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5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881-2015</a:t>
                      </a:r>
                    </a:p>
                  </a:txBody>
                  <a:tcPr marL="68577" marR="68577"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r>
              <a:tr h="370834">
                <a:tc>
                  <a:txBody>
                    <a:bodyPr/>
                    <a:lstStyle>
                      <a:lvl1pPr marL="342900" indent="-342900" eaLnBrk="0" hangingPunct="0">
                        <a:spcBef>
                          <a:spcPct val="20000"/>
                        </a:spcBef>
                        <a:tabLst>
                          <a:tab pos="238125" algn="l"/>
                        </a:tabLst>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tabLst>
                          <a:tab pos="238125" algn="l"/>
                        </a:tabLst>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tabLst>
                          <a:tab pos="238125" algn="l"/>
                        </a:tabLst>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9pPr>
                    </a:lstStyle>
                    <a:p>
                      <a:pPr marL="342900" marR="0" lvl="0" indent="-342900" algn="ctr" defTabSz="914400" rtl="0" eaLnBrk="1" fontAlgn="base" latinLnBrk="0" hangingPunct="1">
                        <a:lnSpc>
                          <a:spcPct val="100000"/>
                        </a:lnSpc>
                        <a:spcBef>
                          <a:spcPts val="125"/>
                        </a:spcBef>
                        <a:spcAft>
                          <a:spcPts val="125"/>
                        </a:spcAft>
                        <a:buClrTx/>
                        <a:buSzTx/>
                        <a:buFont typeface="+mj-lt"/>
                        <a:buNone/>
                        <a:tabLst>
                          <a:tab pos="238125" algn="l"/>
                        </a:tabLst>
                      </a:pPr>
                      <a:r>
                        <a:rPr kumimoji="0" lang="zh-CN" altLang="zh-CN" sz="15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5</a:t>
                      </a:r>
                    </a:p>
                  </a:txBody>
                  <a:tcPr marL="68577" marR="6857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just" defTabSz="914400" rtl="0" eaLnBrk="1" fontAlgn="base" latinLnBrk="0" hangingPunct="1">
                        <a:lnSpc>
                          <a:spcPct val="100000"/>
                        </a:lnSpc>
                        <a:spcBef>
                          <a:spcPts val="125"/>
                        </a:spcBef>
                        <a:spcAft>
                          <a:spcPts val="125"/>
                        </a:spcAft>
                        <a:buClrTx/>
                        <a:buSzTx/>
                        <a:buFontTx/>
                        <a:buNone/>
                        <a:tabLst/>
                      </a:pPr>
                      <a:r>
                        <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江苏省《</a:t>
                      </a:r>
                      <a:r>
                        <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化学工业挥发性有机物排放标准</a:t>
                      </a:r>
                      <a:r>
                        <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a:t>
                      </a:r>
                      <a:r>
                        <a:rPr kumimoji="0" lang="en-US"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NMHC</a:t>
                      </a:r>
                      <a:r>
                        <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7" marR="6857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ctr" defTabSz="914400" rtl="0" eaLnBrk="1" fontAlgn="base" latinLnBrk="0" hangingPunct="1">
                        <a:lnSpc>
                          <a:spcPct val="100000"/>
                        </a:lnSpc>
                        <a:spcBef>
                          <a:spcPts val="125"/>
                        </a:spcBef>
                        <a:spcAft>
                          <a:spcPts val="125"/>
                        </a:spcAft>
                        <a:buClrTx/>
                        <a:buSzTx/>
                        <a:buFontTx/>
                        <a:buNone/>
                        <a:tabLst/>
                      </a:pPr>
                      <a:r>
                        <a:rPr kumimoji="0" lang="en-US" altLang="zh-CN" sz="1500" b="0" i="0" u="none" strike="noStrike"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DB 32</a:t>
                      </a:r>
                      <a:r>
                        <a:rPr kumimoji="0" lang="en-US" altLang="zh-CN" sz="15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500" b="0" i="0" u="none" strike="noStrike"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3151-2016</a:t>
                      </a:r>
                    </a:p>
                  </a:txBody>
                  <a:tcPr marL="68577" marR="68577"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r>
              <a:tr h="247670">
                <a:tc gridSpan="3">
                  <a:txBody>
                    <a:bodyPr/>
                    <a:lstStyle>
                      <a:lvl1pPr marL="342900" indent="-342900" eaLnBrk="0" hangingPunct="0">
                        <a:spcBef>
                          <a:spcPct val="20000"/>
                        </a:spcBef>
                        <a:tabLst>
                          <a:tab pos="238125" algn="l"/>
                        </a:tabLst>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tabLst>
                          <a:tab pos="238125" algn="l"/>
                        </a:tabLst>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tabLst>
                          <a:tab pos="238125" algn="l"/>
                        </a:tabLst>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9pPr>
                    </a:lstStyle>
                    <a:p>
                      <a:pPr marL="342900" marR="0" lvl="0" indent="-342900" algn="l" defTabSz="914400" rtl="0" eaLnBrk="1" fontAlgn="base" latinLnBrk="0" hangingPunct="1">
                        <a:lnSpc>
                          <a:spcPct val="100000"/>
                        </a:lnSpc>
                        <a:spcBef>
                          <a:spcPts val="125"/>
                        </a:spcBef>
                        <a:spcAft>
                          <a:spcPts val="125"/>
                        </a:spcAft>
                        <a:buClrTx/>
                        <a:buSzTx/>
                        <a:buFont typeface="+mj-lt"/>
                        <a:buNone/>
                        <a:tabLst>
                          <a:tab pos="238125" algn="l"/>
                        </a:tabLst>
                      </a:pPr>
                      <a:r>
                        <a:rPr kumimoji="0" lang="zh-CN" altLang="en-US" sz="1500" b="0" i="0" u="none" strike="noStrike" kern="1200"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其他</a:t>
                      </a:r>
                    </a:p>
                  </a:txBody>
                  <a:tcPr marL="68577" marR="68577"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hMerge="1">
                  <a:txBody>
                    <a:bodyPr/>
                    <a:lstStyle/>
                    <a:p>
                      <a:endParaRPr lang="zh-CN" altLang="en-US"/>
                    </a:p>
                  </a:txBody>
                  <a:tcPr/>
                </a:tc>
                <a:tc hMerge="1">
                  <a:txBody>
                    <a:bodyPr/>
                    <a:lstStyle/>
                    <a:p>
                      <a:endParaRPr lang="zh-CN" altLang="en-US"/>
                    </a:p>
                  </a:txBody>
                  <a:tcPr/>
                </a:tc>
              </a:tr>
              <a:tr h="344059">
                <a:tc>
                  <a:txBody>
                    <a:bodyPr/>
                    <a:lstStyle>
                      <a:lvl1pPr marL="342900" indent="-342900" eaLnBrk="0" hangingPunct="0">
                        <a:spcBef>
                          <a:spcPct val="20000"/>
                        </a:spcBef>
                        <a:tabLst>
                          <a:tab pos="239713" algn="l"/>
                        </a:tabLst>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tabLst>
                          <a:tab pos="239713" algn="l"/>
                        </a:tabLst>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tabLst>
                          <a:tab pos="239713" algn="l"/>
                        </a:tabLst>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tabLst>
                          <a:tab pos="239713"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tabLst>
                          <a:tab pos="239713"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tabLst>
                          <a:tab pos="239713"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tabLst>
                          <a:tab pos="239713"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tabLst>
                          <a:tab pos="239713"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tabLst>
                          <a:tab pos="239713" algn="l"/>
                        </a:tabLst>
                        <a:defRPr>
                          <a:solidFill>
                            <a:schemeClr val="tx1"/>
                          </a:solidFill>
                          <a:latin typeface="Calibri" panose="020F0502020204030204" pitchFamily="34" charset="0"/>
                          <a:ea typeface="宋体" panose="02010600030101010101" pitchFamily="2" charset="-122"/>
                        </a:defRPr>
                      </a:lvl9pPr>
                    </a:lstStyle>
                    <a:p>
                      <a:pPr marL="342900" marR="0" lvl="0" indent="-342900" algn="ctr" defTabSz="914400" rtl="0" eaLnBrk="1" fontAlgn="base" latinLnBrk="0" hangingPunct="1">
                        <a:lnSpc>
                          <a:spcPct val="100000"/>
                        </a:lnSpc>
                        <a:spcBef>
                          <a:spcPts val="125"/>
                        </a:spcBef>
                        <a:spcAft>
                          <a:spcPts val="125"/>
                        </a:spcAft>
                        <a:buClrTx/>
                        <a:buSzTx/>
                        <a:buFont typeface="+mj-lt"/>
                        <a:buNone/>
                        <a:tabLst>
                          <a:tab pos="239713" algn="l"/>
                        </a:tabLst>
                      </a:pPr>
                      <a:r>
                        <a:rPr kumimoji="0" lang="en-US" altLang="zh-CN" sz="15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rPr>
                        <a:t>6</a:t>
                      </a:r>
                    </a:p>
                  </a:txBody>
                  <a:tcPr marL="68577" marR="6857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l" defTabSz="914400" rtl="0" eaLnBrk="1" fontAlgn="base" latinLnBrk="0" hangingPunct="1">
                        <a:lnSpc>
                          <a:spcPct val="100000"/>
                        </a:lnSpc>
                        <a:spcBef>
                          <a:spcPts val="125"/>
                        </a:spcBef>
                        <a:spcAft>
                          <a:spcPts val="125"/>
                        </a:spcAft>
                        <a:buClrTx/>
                        <a:buSzTx/>
                        <a:buFontTx/>
                        <a:buNone/>
                        <a:tabLst/>
                      </a:pPr>
                      <a:r>
                        <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四川省《固定污染源大气挥发性有机物排放标准》（</a:t>
                      </a:r>
                      <a:r>
                        <a:rPr kumimoji="0" lang="en-US"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VOCs</a:t>
                      </a:r>
                      <a:r>
                        <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7" marR="6857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zh-CN" altLang="zh-CN" sz="15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DB51/2377-2017</a:t>
                      </a:r>
                    </a:p>
                  </a:txBody>
                  <a:tcPr marL="68577" marR="68577"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r>
              <a:tr h="365479">
                <a:tc>
                  <a:txBody>
                    <a:bodyPr/>
                    <a:lstStyle>
                      <a:lvl1pPr marL="342900" indent="-342900" eaLnBrk="0" hangingPunct="0">
                        <a:spcBef>
                          <a:spcPct val="20000"/>
                        </a:spcBef>
                        <a:tabLst>
                          <a:tab pos="239713" algn="l"/>
                        </a:tabLst>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tabLst>
                          <a:tab pos="239713" algn="l"/>
                        </a:tabLst>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tabLst>
                          <a:tab pos="239713" algn="l"/>
                        </a:tabLst>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tabLst>
                          <a:tab pos="239713"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tabLst>
                          <a:tab pos="239713"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tabLst>
                          <a:tab pos="239713"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tabLst>
                          <a:tab pos="239713"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tabLst>
                          <a:tab pos="239713"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tabLst>
                          <a:tab pos="239713" algn="l"/>
                        </a:tabLst>
                        <a:defRPr>
                          <a:solidFill>
                            <a:schemeClr val="tx1"/>
                          </a:solidFill>
                          <a:latin typeface="Calibri" panose="020F0502020204030204" pitchFamily="34" charset="0"/>
                          <a:ea typeface="宋体" panose="02010600030101010101" pitchFamily="2" charset="-122"/>
                        </a:defRPr>
                      </a:lvl9pPr>
                    </a:lstStyle>
                    <a:p>
                      <a:pPr marL="342900" marR="0" lvl="0" indent="-342900" algn="ctr" defTabSz="914400" rtl="0" eaLnBrk="1" fontAlgn="base" latinLnBrk="0" hangingPunct="1">
                        <a:lnSpc>
                          <a:spcPct val="100000"/>
                        </a:lnSpc>
                        <a:spcBef>
                          <a:spcPts val="125"/>
                        </a:spcBef>
                        <a:spcAft>
                          <a:spcPts val="125"/>
                        </a:spcAft>
                        <a:buClrTx/>
                        <a:buSzTx/>
                        <a:buFont typeface="+mj-lt"/>
                        <a:buNone/>
                        <a:tabLst>
                          <a:tab pos="239713" algn="l"/>
                        </a:tabLst>
                      </a:pPr>
                      <a:r>
                        <a:rPr kumimoji="0" lang="en-US" altLang="zh-CN" sz="15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rPr>
                        <a:t>7</a:t>
                      </a:r>
                    </a:p>
                  </a:txBody>
                  <a:tcPr marL="68577" marR="6857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l" defTabSz="914400" rtl="0" eaLnBrk="1" fontAlgn="base" latinLnBrk="0" hangingPunct="1">
                        <a:lnSpc>
                          <a:spcPct val="100000"/>
                        </a:lnSpc>
                        <a:spcBef>
                          <a:spcPts val="125"/>
                        </a:spcBef>
                        <a:spcAft>
                          <a:spcPts val="125"/>
                        </a:spcAft>
                        <a:buClrTx/>
                        <a:buSzTx/>
                        <a:buFontTx/>
                        <a:buNone/>
                        <a:tabLst/>
                      </a:pPr>
                      <a:r>
                        <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福建省《工业企业挥发性有机物排放控制标准》（</a:t>
                      </a:r>
                      <a:r>
                        <a:rPr kumimoji="0" lang="en-US"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NMHC</a:t>
                      </a:r>
                      <a:r>
                        <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7" marR="6857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zh-CN" altLang="zh-CN" sz="15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DB</a:t>
                      </a:r>
                      <a:r>
                        <a:rPr kumimoji="0" lang="en-US" altLang="zh-CN" sz="15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35</a:t>
                      </a:r>
                      <a:r>
                        <a:rPr kumimoji="0" lang="zh-CN" altLang="zh-CN" sz="15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a:t>
                      </a:r>
                      <a:r>
                        <a:rPr kumimoji="0" lang="en-US" altLang="zh-CN" sz="15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1782</a:t>
                      </a:r>
                      <a:r>
                        <a:rPr kumimoji="0" lang="zh-CN" altLang="zh-CN" sz="15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-201</a:t>
                      </a:r>
                      <a:r>
                        <a:rPr kumimoji="0" lang="en-US" altLang="zh-CN" sz="15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8</a:t>
                      </a:r>
                    </a:p>
                  </a:txBody>
                  <a:tcPr marL="68577" marR="68577"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r>
              <a:tr h="365479">
                <a:tc>
                  <a:txBody>
                    <a:bodyPr/>
                    <a:lstStyle>
                      <a:lvl1pPr marL="342900" indent="-342900" eaLnBrk="0" hangingPunct="0">
                        <a:spcBef>
                          <a:spcPct val="20000"/>
                        </a:spcBef>
                        <a:tabLst>
                          <a:tab pos="239713" algn="l"/>
                        </a:tabLst>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tabLst>
                          <a:tab pos="239713" algn="l"/>
                        </a:tabLst>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tabLst>
                          <a:tab pos="239713" algn="l"/>
                        </a:tabLst>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tabLst>
                          <a:tab pos="239713"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tabLst>
                          <a:tab pos="239713"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tabLst>
                          <a:tab pos="239713"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tabLst>
                          <a:tab pos="239713"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tabLst>
                          <a:tab pos="239713"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tabLst>
                          <a:tab pos="239713" algn="l"/>
                        </a:tabLst>
                        <a:defRPr>
                          <a:solidFill>
                            <a:schemeClr val="tx1"/>
                          </a:solidFill>
                          <a:latin typeface="Calibri" panose="020F0502020204030204" pitchFamily="34" charset="0"/>
                          <a:ea typeface="宋体" panose="02010600030101010101" pitchFamily="2" charset="-122"/>
                        </a:defRPr>
                      </a:lvl9pPr>
                    </a:lstStyle>
                    <a:p>
                      <a:pPr marL="342900" marR="0" lvl="0" indent="-342900" algn="ctr" defTabSz="914400" rtl="0" eaLnBrk="1" fontAlgn="base" latinLnBrk="0" hangingPunct="1">
                        <a:lnSpc>
                          <a:spcPct val="100000"/>
                        </a:lnSpc>
                        <a:spcBef>
                          <a:spcPts val="125"/>
                        </a:spcBef>
                        <a:spcAft>
                          <a:spcPts val="125"/>
                        </a:spcAft>
                        <a:buClrTx/>
                        <a:buSzTx/>
                        <a:buFont typeface="+mj-lt"/>
                        <a:buNone/>
                        <a:tabLst>
                          <a:tab pos="239713" algn="l"/>
                        </a:tabLst>
                      </a:pPr>
                      <a:r>
                        <a:rPr kumimoji="0" lang="en-US" altLang="zh-CN" sz="1500" b="0" i="0" u="none" strike="noStrike" cap="none" normalizeH="0" baseline="0" smtClean="0">
                          <a:ln>
                            <a:noFill/>
                          </a:ln>
                          <a:solidFill>
                            <a:srgbClr val="000000"/>
                          </a:solidFill>
                          <a:effectLst/>
                          <a:latin typeface="Times New Roman" panose="02020603050405020304" pitchFamily="18" charset="0"/>
                          <a:ea typeface="宋体" panose="02010600030101010101" pitchFamily="2" charset="-122"/>
                        </a:rPr>
                        <a:t>8</a:t>
                      </a:r>
                    </a:p>
                  </a:txBody>
                  <a:tcPr marL="68577" marR="6857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山东省</a:t>
                      </a:r>
                      <a:r>
                        <a:rPr kumimoji="0" lang="en-US"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挥发性有机物排放标准 第</a:t>
                      </a:r>
                      <a:r>
                        <a:rPr kumimoji="0" lang="en-US"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6</a:t>
                      </a:r>
                      <a:r>
                        <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部分：有机化工行业</a:t>
                      </a:r>
                      <a:r>
                        <a:rPr kumimoji="0" lang="en-US"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en-US"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NMHC)</a:t>
                      </a:r>
                      <a:endPar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6555" marR="6655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DB37/2801.6-2018</a:t>
                      </a:r>
                      <a:endParaRPr kumimoji="0" lang="zh-CN" altLang="zh-CN" sz="15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6555" marR="66555"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r>
              <a:tr h="365479">
                <a:tc>
                  <a:txBody>
                    <a:bodyPr/>
                    <a:lstStyle>
                      <a:lvl1pPr marL="342900" indent="-342900" eaLnBrk="0" hangingPunct="0">
                        <a:spcBef>
                          <a:spcPct val="20000"/>
                        </a:spcBef>
                        <a:tabLst>
                          <a:tab pos="239713" algn="l"/>
                        </a:tabLst>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tabLst>
                          <a:tab pos="239713" algn="l"/>
                        </a:tabLst>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tabLst>
                          <a:tab pos="239713" algn="l"/>
                        </a:tabLst>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tabLst>
                          <a:tab pos="239713"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tabLst>
                          <a:tab pos="239713"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tabLst>
                          <a:tab pos="239713"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tabLst>
                          <a:tab pos="239713"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tabLst>
                          <a:tab pos="239713"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tabLst>
                          <a:tab pos="239713" algn="l"/>
                        </a:tabLst>
                        <a:defRPr>
                          <a:solidFill>
                            <a:schemeClr val="tx1"/>
                          </a:solidFill>
                          <a:latin typeface="Calibri" panose="020F0502020204030204" pitchFamily="34" charset="0"/>
                          <a:ea typeface="宋体" panose="02010600030101010101" pitchFamily="2" charset="-122"/>
                        </a:defRPr>
                      </a:lvl9pPr>
                    </a:lstStyle>
                    <a:p>
                      <a:pPr marL="342900" marR="0" lvl="0" indent="-342900" algn="ctr" defTabSz="914400" rtl="0" eaLnBrk="1" fontAlgn="base" latinLnBrk="0" hangingPunct="1">
                        <a:lnSpc>
                          <a:spcPct val="100000"/>
                        </a:lnSpc>
                        <a:spcBef>
                          <a:spcPts val="125"/>
                        </a:spcBef>
                        <a:spcAft>
                          <a:spcPts val="125"/>
                        </a:spcAft>
                        <a:buClrTx/>
                        <a:buSzTx/>
                        <a:buFont typeface="+mj-lt"/>
                        <a:buNone/>
                        <a:tabLst>
                          <a:tab pos="239713" algn="l"/>
                        </a:tabLst>
                      </a:pPr>
                      <a:r>
                        <a:rPr kumimoji="0" lang="en-US" altLang="zh-CN" sz="1500" b="0" i="0" u="none" strike="noStrike" cap="none" normalizeH="0" baseline="0" dirty="0" smtClean="0">
                          <a:ln>
                            <a:noFill/>
                          </a:ln>
                          <a:solidFill>
                            <a:srgbClr val="000000"/>
                          </a:solidFill>
                          <a:effectLst/>
                          <a:latin typeface="Times New Roman" panose="02020603050405020304" pitchFamily="18" charset="0"/>
                          <a:ea typeface="宋体" panose="02010600030101010101" pitchFamily="2" charset="-122"/>
                        </a:rPr>
                        <a:t>9</a:t>
                      </a:r>
                    </a:p>
                  </a:txBody>
                  <a:tcPr marL="68577" marR="6857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陕西省</a:t>
                      </a:r>
                      <a:r>
                        <a:rPr kumimoji="0" lang="en-US"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en-US"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挥发性有机物排放控制标准</a:t>
                      </a:r>
                      <a:r>
                        <a:rPr kumimoji="0" lang="en-US"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en-US"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NMHC)</a:t>
                      </a:r>
                      <a:endPar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6555" marR="6655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DB61/T1061-2017</a:t>
                      </a:r>
                      <a:endParaRPr kumimoji="0" lang="zh-CN" altLang="zh-CN" sz="15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6555" marR="66555"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r>
              <a:tr h="365479">
                <a:tc gridSpan="3">
                  <a:txBody>
                    <a:bodyPr/>
                    <a:lstStyle/>
                    <a:p>
                      <a:pPr marL="342900" marR="0" lvl="0" indent="-342900" algn="l" defTabSz="914400" rtl="0" eaLnBrk="1" fontAlgn="base" latinLnBrk="0" hangingPunct="1">
                        <a:lnSpc>
                          <a:spcPct val="100000"/>
                        </a:lnSpc>
                        <a:spcBef>
                          <a:spcPts val="125"/>
                        </a:spcBef>
                        <a:spcAft>
                          <a:spcPts val="125"/>
                        </a:spcAft>
                        <a:buClrTx/>
                        <a:buSzTx/>
                        <a:buFont typeface="+mj-lt"/>
                        <a:buNone/>
                        <a:tabLst>
                          <a:tab pos="239713" algn="l"/>
                        </a:tabLst>
                      </a:pPr>
                      <a:r>
                        <a:rPr kumimoji="0" lang="zh-CN" altLang="en-US"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国家行业</a:t>
                      </a:r>
                      <a:endParaRPr kumimoji="0" lang="en-US"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7" marR="68577" marT="0" marB="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hMerge="1">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zh-CN" altLang="zh-CN" sz="15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6555" marR="6655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5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6555" marR="66555"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r>
              <a:tr h="365479">
                <a:tc>
                  <a:txBody>
                    <a:bodyPr/>
                    <a:lstStyle/>
                    <a:p>
                      <a:pPr marL="342900" marR="0" lvl="0" indent="-342900" algn="ctr" defTabSz="914400" rtl="0" eaLnBrk="1" fontAlgn="base" latinLnBrk="0" hangingPunct="1">
                        <a:lnSpc>
                          <a:spcPct val="100000"/>
                        </a:lnSpc>
                        <a:spcBef>
                          <a:spcPts val="125"/>
                        </a:spcBef>
                        <a:spcAft>
                          <a:spcPts val="125"/>
                        </a:spcAft>
                        <a:buClrTx/>
                        <a:buSzTx/>
                        <a:buFont typeface="+mj-lt"/>
                        <a:buNone/>
                        <a:tabLst>
                          <a:tab pos="239713" algn="l"/>
                        </a:tabLst>
                      </a:pPr>
                      <a:r>
                        <a:rPr kumimoji="0" lang="en-US" altLang="zh-CN" sz="1500" b="0" i="0" u="none" strike="noStrike" cap="none" normalizeH="0" baseline="0" dirty="0" smtClean="0">
                          <a:ln>
                            <a:noFill/>
                          </a:ln>
                          <a:solidFill>
                            <a:srgbClr val="000000"/>
                          </a:solidFill>
                          <a:effectLst/>
                          <a:latin typeface="Times New Roman" panose="02020603050405020304" pitchFamily="18" charset="0"/>
                          <a:ea typeface="宋体" panose="02010600030101010101" pitchFamily="2" charset="-122"/>
                        </a:rPr>
                        <a:t>1</a:t>
                      </a:r>
                    </a:p>
                  </a:txBody>
                  <a:tcPr marL="68577" marR="6857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合成树脂工业污染物排放标准</a:t>
                      </a:r>
                      <a:r>
                        <a:rPr kumimoji="0" lang="en-US"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(NMHC)</a:t>
                      </a:r>
                      <a:endPar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6555" marR="6655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GB31572-2015</a:t>
                      </a:r>
                      <a:endParaRPr kumimoji="0" lang="zh-CN" altLang="zh-CN" sz="15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6555" marR="66555"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r>
              <a:tr h="365479">
                <a:tc>
                  <a:txBody>
                    <a:bodyPr/>
                    <a:lstStyle/>
                    <a:p>
                      <a:pPr marL="342900" marR="0" lvl="0" indent="-342900" algn="ctr" defTabSz="914400" rtl="0" eaLnBrk="1" fontAlgn="base" latinLnBrk="0" hangingPunct="1">
                        <a:lnSpc>
                          <a:spcPct val="100000"/>
                        </a:lnSpc>
                        <a:spcBef>
                          <a:spcPts val="125"/>
                        </a:spcBef>
                        <a:spcAft>
                          <a:spcPts val="125"/>
                        </a:spcAft>
                        <a:buClrTx/>
                        <a:buSzTx/>
                        <a:buFont typeface="+mj-lt"/>
                        <a:buNone/>
                        <a:tabLst>
                          <a:tab pos="239713" algn="l"/>
                        </a:tabLst>
                      </a:pPr>
                      <a:r>
                        <a:rPr kumimoji="0" lang="en-US" altLang="zh-CN" sz="1500" b="0" i="0" u="none" strike="noStrike" cap="none" normalizeH="0" baseline="0" dirty="0" smtClean="0">
                          <a:ln>
                            <a:noFill/>
                          </a:ln>
                          <a:solidFill>
                            <a:srgbClr val="000000"/>
                          </a:solidFill>
                          <a:effectLst/>
                          <a:latin typeface="Times New Roman" panose="02020603050405020304" pitchFamily="18" charset="0"/>
                          <a:ea typeface="宋体" panose="02010600030101010101" pitchFamily="2" charset="-122"/>
                        </a:rPr>
                        <a:t>2</a:t>
                      </a:r>
                    </a:p>
                  </a:txBody>
                  <a:tcPr marL="68577" marR="6857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涂料油墨胶粘剂工业大气污染物排放标准</a:t>
                      </a:r>
                      <a:r>
                        <a:rPr kumimoji="0" lang="en-US"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(NMHC\TVOC)</a:t>
                      </a:r>
                      <a:endPar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6555" marR="6655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GB37824-2019</a:t>
                      </a:r>
                      <a:endParaRPr kumimoji="0" lang="zh-CN" altLang="zh-CN" sz="15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6555" marR="66555"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r>
              <a:tr h="365479">
                <a:tc>
                  <a:txBody>
                    <a:bodyPr/>
                    <a:lstStyle/>
                    <a:p>
                      <a:pPr marL="342900" marR="0" lvl="0" indent="-342900" algn="ctr" defTabSz="914400" rtl="0" eaLnBrk="1" fontAlgn="base" latinLnBrk="0" hangingPunct="1">
                        <a:lnSpc>
                          <a:spcPct val="100000"/>
                        </a:lnSpc>
                        <a:spcBef>
                          <a:spcPts val="125"/>
                        </a:spcBef>
                        <a:spcAft>
                          <a:spcPts val="125"/>
                        </a:spcAft>
                        <a:buClrTx/>
                        <a:buSzTx/>
                        <a:buFont typeface="+mj-lt"/>
                        <a:buNone/>
                        <a:tabLst>
                          <a:tab pos="239713" algn="l"/>
                        </a:tabLst>
                      </a:pPr>
                      <a:r>
                        <a:rPr kumimoji="0" lang="en-US" altLang="zh-CN" sz="1500" b="0" i="0" u="none" strike="noStrike" cap="none" normalizeH="0" baseline="0" dirty="0" smtClean="0">
                          <a:ln>
                            <a:noFill/>
                          </a:ln>
                          <a:solidFill>
                            <a:srgbClr val="000000"/>
                          </a:solidFill>
                          <a:effectLst/>
                          <a:latin typeface="Times New Roman" panose="02020603050405020304" pitchFamily="18" charset="0"/>
                          <a:ea typeface="宋体" panose="02010600030101010101" pitchFamily="2" charset="-122"/>
                        </a:rPr>
                        <a:t>3</a:t>
                      </a:r>
                    </a:p>
                  </a:txBody>
                  <a:tcPr marL="68577" marR="6857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CN" altLang="en-US"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挥发性有机物无组织排放控制标准</a:t>
                      </a:r>
                      <a:r>
                        <a:rPr kumimoji="0" lang="en-US"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(NMHC\TVOC)</a:t>
                      </a:r>
                      <a:endParaRPr kumimoji="0" lang="zh-CN" altLang="zh-CN" sz="15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6555" marR="6655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GB37822-2019</a:t>
                      </a:r>
                      <a:endParaRPr kumimoji="0" lang="zh-CN" altLang="zh-CN" sz="15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6555" marR="66555"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r>
            </a:tbl>
          </a:graphicData>
        </a:graphic>
      </p:graphicFrame>
    </p:spTree>
    <p:extLst>
      <p:ext uri="{BB962C8B-B14F-4D97-AF65-F5344CB8AC3E}">
        <p14:creationId xmlns:p14="http://schemas.microsoft.com/office/powerpoint/2010/main" val="28351844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title"/>
          </p:nvPr>
        </p:nvSpPr>
        <p:spPr>
          <a:xfrm>
            <a:off x="1981200" y="127001"/>
            <a:ext cx="8229600" cy="709613"/>
          </a:xfrm>
        </p:spPr>
        <p:txBody>
          <a:bodyPr/>
          <a:lstStyle/>
          <a:p>
            <a:pPr algn="ctr" eaLnBrk="1" hangingPunct="1"/>
            <a:r>
              <a:rPr lang="zh-CN" altLang="zh-CN" sz="3600"/>
              <a:t>主</a:t>
            </a:r>
            <a:r>
              <a:rPr lang="en-US" altLang="zh-CN" sz="3600"/>
              <a:t> </a:t>
            </a:r>
            <a:r>
              <a:rPr lang="zh-CN" altLang="zh-CN" sz="3600"/>
              <a:t>要</a:t>
            </a:r>
            <a:r>
              <a:rPr lang="en-US" altLang="zh-CN" sz="3600"/>
              <a:t> </a:t>
            </a:r>
            <a:r>
              <a:rPr lang="zh-CN" altLang="zh-CN" sz="3600"/>
              <a:t>内</a:t>
            </a:r>
            <a:r>
              <a:rPr lang="en-US" altLang="zh-CN" sz="3600"/>
              <a:t> </a:t>
            </a:r>
            <a:r>
              <a:rPr lang="zh-CN" altLang="zh-CN" sz="3600"/>
              <a:t>容</a:t>
            </a:r>
            <a:endParaRPr lang="zh-CN" altLang="en-US" sz="3600"/>
          </a:p>
        </p:txBody>
      </p:sp>
      <p:sp>
        <p:nvSpPr>
          <p:cNvPr id="11270" name="幻灯片编号占位符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buNone/>
              <a:defRPr/>
            </a:pPr>
            <a:fld id="{821AF9DB-AFE8-474A-A99B-2B5FFB6F7E8E}" type="slidenum">
              <a:rPr lang="zh-CN" altLang="en-US" sz="1200">
                <a:solidFill>
                  <a:prstClr val="black"/>
                </a:solidFill>
                <a:cs typeface="+mn-cs"/>
              </a:rPr>
              <a:pPr>
                <a:spcBef>
                  <a:spcPct val="0"/>
                </a:spcBef>
                <a:buNone/>
                <a:defRPr/>
              </a:pPr>
              <a:t>44</a:t>
            </a:fld>
            <a:endParaRPr lang="en-US" altLang="zh-CN" sz="1200">
              <a:solidFill>
                <a:prstClr val="black"/>
              </a:solidFill>
              <a:cs typeface="+mn-cs"/>
            </a:endParaRPr>
          </a:p>
        </p:txBody>
      </p:sp>
      <p:sp>
        <p:nvSpPr>
          <p:cNvPr id="16" name="矩形 15"/>
          <p:cNvSpPr/>
          <p:nvPr/>
        </p:nvSpPr>
        <p:spPr>
          <a:xfrm>
            <a:off x="3359696" y="1494855"/>
            <a:ext cx="6048672" cy="710009"/>
          </a:xfrm>
          <a:prstGeom prst="rect">
            <a:avLst/>
          </a:prstGeom>
          <a:solidFill>
            <a:schemeClr val="accent6">
              <a:lumMod val="40000"/>
              <a:lumOff val="6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1" i="0" u="none" strike="noStrike" kern="1200" cap="none" spc="0" normalizeH="0" baseline="0" noProof="1" smtClean="0">
                <a:ln>
                  <a:noFill/>
                </a:ln>
                <a:solidFill>
                  <a:srgbClr val="C00000"/>
                </a:solidFill>
                <a:effectLst/>
                <a:uLnTx/>
                <a:uFillTx/>
                <a:latin typeface="微软雅黑" panose="020B0503020204020204" pitchFamily="34" charset="-122"/>
                <a:ea typeface="微软雅黑" panose="020B0503020204020204" pitchFamily="34" charset="-122"/>
                <a:cs typeface="+mn-cs"/>
              </a:rPr>
              <a:t>3</a:t>
            </a:r>
            <a:r>
              <a:rPr kumimoji="0" lang="zh-CN" altLang="en-US" sz="3200" b="1" i="0" u="none" strike="noStrike" kern="1200" cap="none" spc="0" normalizeH="0" baseline="0" noProof="1" smtClean="0">
                <a:ln>
                  <a:noFill/>
                </a:ln>
                <a:solidFill>
                  <a:srgbClr val="C00000"/>
                </a:solidFill>
                <a:effectLst/>
                <a:uLnTx/>
                <a:uFillTx/>
                <a:latin typeface="微软雅黑" panose="020B0503020204020204" pitchFamily="34" charset="-122"/>
                <a:ea typeface="微软雅黑" panose="020B0503020204020204" pitchFamily="34" charset="-122"/>
                <a:cs typeface="+mn-cs"/>
              </a:rPr>
              <a:t>、国内外</a:t>
            </a:r>
            <a:r>
              <a:rPr lang="zh-CN" altLang="en-US" b="1" noProof="1">
                <a:solidFill>
                  <a:srgbClr val="C00000"/>
                </a:solidFill>
                <a:latin typeface="微软雅黑" panose="020B0503020204020204" pitchFamily="34" charset="-122"/>
                <a:cs typeface="+mn-cs"/>
              </a:rPr>
              <a:t>相关标准</a:t>
            </a:r>
            <a:endParaRPr kumimoji="0" lang="zh-CN" altLang="en-US" sz="3200" b="0" i="0" u="none" strike="noStrike" kern="1200" cap="none" spc="0" normalizeH="0" baseline="0" noProof="1" smtClean="0">
              <a:ln>
                <a:noFill/>
              </a:ln>
              <a:solidFill>
                <a:srgbClr val="C00000"/>
              </a:solidFill>
              <a:effectLst/>
              <a:uLnTx/>
              <a:uFillTx/>
              <a:latin typeface="Arial" panose="020B0604020202020204" pitchFamily="34" charset="0"/>
              <a:ea typeface="微软雅黑" panose="020B0503020204020204" pitchFamily="34" charset="-122"/>
              <a:cs typeface="+mn-cs"/>
            </a:endParaRPr>
          </a:p>
        </p:txBody>
      </p:sp>
      <p:sp>
        <p:nvSpPr>
          <p:cNvPr id="17" name="矩形 16"/>
          <p:cNvSpPr/>
          <p:nvPr/>
        </p:nvSpPr>
        <p:spPr>
          <a:xfrm>
            <a:off x="3359696" y="2399764"/>
            <a:ext cx="6048672" cy="648071"/>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buNone/>
              <a:defRPr/>
            </a:pPr>
            <a:r>
              <a:rPr kumimoji="0" lang="zh-CN" altLang="en-US" sz="3200" b="1" i="0" u="none" strike="noStrike" kern="1200" cap="none" spc="0" normalizeH="0" baseline="0" noProof="1" smtClean="0">
                <a:ln>
                  <a:noFill/>
                </a:ln>
                <a:solidFill>
                  <a:prstClr val="black"/>
                </a:solidFill>
                <a:effectLst/>
                <a:uLnTx/>
                <a:uFillTx/>
                <a:latin typeface="Times New Roman" panose="02020603050405020304" pitchFamily="18" charset="0"/>
                <a:ea typeface="微软雅黑" panose="020B0503020204020204" pitchFamily="34" charset="-122"/>
                <a:cs typeface="+mn-cs"/>
              </a:rPr>
              <a:t>   </a:t>
            </a:r>
            <a:r>
              <a:rPr lang="zh-CN" altLang="en-US" b="1" noProof="1" smtClean="0">
                <a:solidFill>
                  <a:schemeClr val="accent1">
                    <a:lumMod val="20000"/>
                    <a:lumOff val="80000"/>
                  </a:schemeClr>
                </a:solidFill>
                <a:latin typeface="Times New Roman" panose="02020603050405020304" pitchFamily="18" charset="0"/>
                <a:cs typeface="+mn-cs"/>
              </a:rPr>
              <a:t>国内地方标准</a:t>
            </a:r>
            <a:endParaRPr lang="zh-CN" altLang="en-US" b="1" noProof="1">
              <a:solidFill>
                <a:schemeClr val="accent1">
                  <a:lumMod val="20000"/>
                  <a:lumOff val="80000"/>
                </a:schemeClr>
              </a:solidFill>
              <a:latin typeface="Times New Roman" panose="02020603050405020304" pitchFamily="18" charset="0"/>
              <a:cs typeface="+mn-cs"/>
            </a:endParaRPr>
          </a:p>
        </p:txBody>
      </p:sp>
      <p:sp>
        <p:nvSpPr>
          <p:cNvPr id="18" name="矩形 17"/>
          <p:cNvSpPr/>
          <p:nvPr/>
        </p:nvSpPr>
        <p:spPr>
          <a:xfrm>
            <a:off x="3359696" y="3241039"/>
            <a:ext cx="6048672" cy="698953"/>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defTabSz="914400" eaLnBrk="1" latinLnBrk="0" hangingPunct="1">
              <a:lnSpc>
                <a:spcPct val="100000"/>
              </a:lnSpc>
              <a:spcBef>
                <a:spcPct val="0"/>
              </a:spcBef>
              <a:buClrTx/>
              <a:buSzTx/>
              <a:buNone/>
              <a:defRPr/>
            </a:pPr>
            <a:r>
              <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3200" b="1" i="0" u="none" strike="noStrike" kern="1200" cap="none" spc="0" normalizeH="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lang="zh-CN" altLang="en-US" b="1" noProof="1">
                <a:solidFill>
                  <a:prstClr val="black"/>
                </a:solidFill>
                <a:latin typeface="Times New Roman" panose="02020603050405020304" pitchFamily="18" charset="0"/>
                <a:cs typeface="+mn-cs"/>
              </a:rPr>
              <a:t>国外标准</a:t>
            </a:r>
          </a:p>
        </p:txBody>
      </p:sp>
    </p:spTree>
    <p:extLst>
      <p:ext uri="{BB962C8B-B14F-4D97-AF65-F5344CB8AC3E}">
        <p14:creationId xmlns:p14="http://schemas.microsoft.com/office/powerpoint/2010/main" val="1441818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33505"/>
            <a:ext cx="11593288" cy="708025"/>
          </a:xfrm>
        </p:spPr>
        <p:txBody>
          <a:bodyPr anchor="b">
            <a:normAutofit/>
          </a:bodyPr>
          <a:lstStyle/>
          <a:p>
            <a:r>
              <a:rPr lang="zh-CN" altLang="en-US" sz="2800" dirty="0" smtClean="0">
                <a:latin typeface="+mj-ea"/>
                <a:sym typeface="Arial" panose="020B0604020202020204" pitchFamily="34" charset="0"/>
              </a:rPr>
              <a:t>国外相关行业排放标准</a:t>
            </a:r>
            <a:endParaRPr lang="zh-CN" altLang="en-US" sz="2800" dirty="0">
              <a:solidFill>
                <a:srgbClr val="FF0000"/>
              </a:solidFill>
              <a:latin typeface="+mj-ea"/>
            </a:endParaRPr>
          </a:p>
        </p:txBody>
      </p:sp>
      <p:sp>
        <p:nvSpPr>
          <p:cNvPr id="13315" name="幻灯片编号占位符 3"/>
          <p:cNvSpPr txBox="1">
            <a:spLocks noGrp="1" noChangeArrowheads="1"/>
          </p:cNvSpPr>
          <p:nvPr/>
        </p:nvSpPr>
        <p:spPr bwMode="auto">
          <a:xfrm>
            <a:off x="9689744" y="6377819"/>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45</a:t>
            </a:fld>
            <a:endParaRPr lang="en-US" altLang="zh-CN" sz="1200" b="1">
              <a:latin typeface="微软雅黑" panose="020B0503020204020204" pitchFamily="34" charset="-122"/>
            </a:endParaRPr>
          </a:p>
        </p:txBody>
      </p:sp>
      <p:graphicFrame>
        <p:nvGraphicFramePr>
          <p:cNvPr id="5" name="表格 4"/>
          <p:cNvGraphicFramePr>
            <a:graphicFrameLocks noGrp="1"/>
          </p:cNvGraphicFramePr>
          <p:nvPr>
            <p:extLst>
              <p:ext uri="{D42A27DB-BD31-4B8C-83A1-F6EECF244321}">
                <p14:modId xmlns:p14="http://schemas.microsoft.com/office/powerpoint/2010/main" val="383588741"/>
              </p:ext>
            </p:extLst>
          </p:nvPr>
        </p:nvGraphicFramePr>
        <p:xfrm>
          <a:off x="363538" y="1916113"/>
          <a:ext cx="11061053" cy="4461705"/>
        </p:xfrm>
        <a:graphic>
          <a:graphicData uri="http://schemas.openxmlformats.org/drawingml/2006/table">
            <a:tbl>
              <a:tblPr/>
              <a:tblGrid>
                <a:gridCol w="549173"/>
                <a:gridCol w="3056183"/>
                <a:gridCol w="3658436"/>
                <a:gridCol w="3797261"/>
              </a:tblGrid>
              <a:tr h="291752">
                <a:tc gridSpan="4">
                  <a:txBody>
                    <a:bodyPr/>
                    <a:lstStyle>
                      <a:lvl1pPr marL="342900" indent="-342900" eaLnBrk="0" hangingPunct="0">
                        <a:spcBef>
                          <a:spcPct val="20000"/>
                        </a:spcBef>
                        <a:tabLst>
                          <a:tab pos="238125" algn="l"/>
                        </a:tabLst>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tabLst>
                          <a:tab pos="238125" algn="l"/>
                        </a:tabLst>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tabLst>
                          <a:tab pos="238125" algn="l"/>
                        </a:tabLst>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9pPr>
                    </a:lstStyle>
                    <a:p>
                      <a:pPr marL="342900" marR="0" lvl="0" indent="-342900" algn="l" defTabSz="914400" rtl="0" eaLnBrk="1" fontAlgn="base" latinLnBrk="0" hangingPunct="1">
                        <a:lnSpc>
                          <a:spcPct val="100000"/>
                        </a:lnSpc>
                        <a:spcBef>
                          <a:spcPts val="125"/>
                        </a:spcBef>
                        <a:spcAft>
                          <a:spcPts val="125"/>
                        </a:spcAft>
                        <a:buClrTx/>
                        <a:buSzTx/>
                        <a:buFont typeface="+mj-lt"/>
                        <a:buNone/>
                        <a:tabLst>
                          <a:tab pos="238125" algn="l"/>
                        </a:tabLst>
                      </a:pPr>
                      <a:r>
                        <a:rPr kumimoji="0" lang="zh-CN" altLang="en-US" sz="14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发达国家</a:t>
                      </a:r>
                      <a:r>
                        <a:rPr kumimoji="0" lang="en-US" altLang="zh-CN" sz="14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zh-CN" altLang="en-US" sz="14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地区</a:t>
                      </a:r>
                    </a:p>
                  </a:txBody>
                  <a:tcPr marL="68582" marR="68582"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6D9F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380405">
                <a:tc>
                  <a:txBody>
                    <a:bodyPr/>
                    <a:lstStyle>
                      <a:lvl1pPr marL="342900" indent="-342900" eaLnBrk="0" hangingPunct="0">
                        <a:spcBef>
                          <a:spcPct val="20000"/>
                        </a:spcBef>
                        <a:tabLst>
                          <a:tab pos="238125" algn="l"/>
                        </a:tabLst>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tabLst>
                          <a:tab pos="238125" algn="l"/>
                        </a:tabLst>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tabLst>
                          <a:tab pos="238125" algn="l"/>
                        </a:tabLst>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9pPr>
                    </a:lstStyle>
                    <a:p>
                      <a:pPr marL="342900" marR="0" lvl="0" indent="-342900" algn="ctr" defTabSz="914400" rtl="0" eaLnBrk="1" fontAlgn="base" latinLnBrk="0" hangingPunct="1">
                        <a:lnSpc>
                          <a:spcPct val="100000"/>
                        </a:lnSpc>
                        <a:spcBef>
                          <a:spcPts val="125"/>
                        </a:spcBef>
                        <a:spcAft>
                          <a:spcPts val="125"/>
                        </a:spcAft>
                        <a:buClrTx/>
                        <a:buSzTx/>
                        <a:buFont typeface="+mj-lt"/>
                        <a:buNone/>
                        <a:tabLst>
                          <a:tab pos="238125" algn="l"/>
                        </a:tabLst>
                      </a:pPr>
                      <a:endParaRPr kumimoji="0" lang="en-US" altLang="zh-CN" sz="14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just" defTabSz="914400" rtl="0" eaLnBrk="1" fontAlgn="base" latinLnBrk="0" hangingPunct="1">
                        <a:lnSpc>
                          <a:spcPct val="100000"/>
                        </a:lnSpc>
                        <a:spcBef>
                          <a:spcPts val="125"/>
                        </a:spcBef>
                        <a:spcAft>
                          <a:spcPts val="125"/>
                        </a:spcAft>
                        <a:buClrTx/>
                        <a:buSzTx/>
                        <a:buFontTx/>
                        <a:buNone/>
                        <a:tabLst/>
                      </a:pP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国外标准</a:t>
                      </a:r>
                      <a:endParaRPr kumimoji="0" lang="zh-CN"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just" defTabSz="914400" rtl="0" eaLnBrk="1" fontAlgn="base" latinLnBrk="0" hangingPunct="1">
                        <a:lnSpc>
                          <a:spcPct val="100000"/>
                        </a:lnSpc>
                        <a:spcBef>
                          <a:spcPts val="125"/>
                        </a:spcBef>
                        <a:spcAft>
                          <a:spcPts val="125"/>
                        </a:spcAft>
                        <a:buClrTx/>
                        <a:buSzTx/>
                        <a:buFontTx/>
                        <a:buNone/>
                        <a:tabLst/>
                      </a:pP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标准类型及制定时间</a:t>
                      </a:r>
                      <a:endParaRPr kumimoji="0" lang="zh-CN"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ctr" defTabSz="914400" rtl="0" eaLnBrk="1" fontAlgn="base" latinLnBrk="0" hangingPunct="1">
                        <a:lnSpc>
                          <a:spcPct val="100000"/>
                        </a:lnSpc>
                        <a:spcBef>
                          <a:spcPts val="125"/>
                        </a:spcBef>
                        <a:spcAft>
                          <a:spcPts val="125"/>
                        </a:spcAft>
                        <a:buClrTx/>
                        <a:buSzTx/>
                        <a:buFontTx/>
                        <a:buNone/>
                        <a:tabLst/>
                      </a:pP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主要控制排放限值</a:t>
                      </a:r>
                      <a:endPar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r>
              <a:tr h="920388">
                <a:tc>
                  <a:txBody>
                    <a:bodyPr/>
                    <a:lstStyle>
                      <a:lvl1pPr marL="342900" indent="-342900" eaLnBrk="0" hangingPunct="0">
                        <a:spcBef>
                          <a:spcPct val="20000"/>
                        </a:spcBef>
                        <a:tabLst>
                          <a:tab pos="238125" algn="l"/>
                        </a:tabLst>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tabLst>
                          <a:tab pos="238125" algn="l"/>
                        </a:tabLst>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tabLst>
                          <a:tab pos="238125" algn="l"/>
                        </a:tabLst>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9pPr>
                    </a:lstStyle>
                    <a:p>
                      <a:pPr marL="342900" marR="0" lvl="0" indent="-342900" algn="ctr" defTabSz="914400" rtl="0" eaLnBrk="1" fontAlgn="base" latinLnBrk="0" hangingPunct="1">
                        <a:lnSpc>
                          <a:spcPct val="100000"/>
                        </a:lnSpc>
                        <a:spcBef>
                          <a:spcPts val="125"/>
                        </a:spcBef>
                        <a:spcAft>
                          <a:spcPts val="125"/>
                        </a:spcAft>
                        <a:buClrTx/>
                        <a:buSzTx/>
                        <a:buFont typeface="+mj-lt"/>
                        <a:buNone/>
                        <a:tabLst>
                          <a:tab pos="238125" algn="l"/>
                        </a:tabLst>
                      </a:pPr>
                      <a:r>
                        <a:rPr kumimoji="0" lang="en-US" altLang="zh-CN" sz="14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a:t>
                      </a: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just" defTabSz="914400" rtl="0" eaLnBrk="1" fontAlgn="base" latinLnBrk="0" hangingPunct="1">
                        <a:lnSpc>
                          <a:spcPct val="100000"/>
                        </a:lnSpc>
                        <a:spcBef>
                          <a:spcPts val="125"/>
                        </a:spcBef>
                        <a:spcAft>
                          <a:spcPts val="125"/>
                        </a:spcAft>
                        <a:buClrTx/>
                        <a:buSzTx/>
                        <a:buFontTx/>
                        <a:buNone/>
                        <a:tabLst/>
                      </a:pPr>
                      <a:r>
                        <a:rPr kumimoji="0" lang="zh-CN" altLang="en-US"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美国有毒有害污染物排放标准（</a:t>
                      </a:r>
                      <a:r>
                        <a:rPr kumimoji="0" lang="en-US" altLang="zh-CN"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NAHAPS):</a:t>
                      </a:r>
                      <a:r>
                        <a:rPr kumimoji="0" lang="zh-CN" altLang="en-US"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涂料、粘合剂</a:t>
                      </a:r>
                      <a:endParaRPr kumimoji="0" lang="zh-CN" altLang="zh-CN"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just" defTabSz="914400" rtl="0" eaLnBrk="1" fontAlgn="base" latinLnBrk="0" hangingPunct="1">
                        <a:lnSpc>
                          <a:spcPct val="100000"/>
                        </a:lnSpc>
                        <a:spcBef>
                          <a:spcPts val="125"/>
                        </a:spcBef>
                        <a:spcAft>
                          <a:spcPts val="125"/>
                        </a:spcAft>
                        <a:buClrTx/>
                        <a:buSzTx/>
                        <a:buFontTx/>
                        <a:buNone/>
                        <a:tabLst/>
                      </a:pP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misc.organic chemical production and processes</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MON</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 FFF, 2003</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年</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11</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月</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10</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日颁布，要求</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2008</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年</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5</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月</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10</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日达标</a:t>
                      </a:r>
                      <a:endParaRPr kumimoji="0" lang="zh-CN"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ctr" defTabSz="914400" rtl="0" eaLnBrk="1" fontAlgn="base" latinLnBrk="0" hangingPunct="1">
                        <a:lnSpc>
                          <a:spcPct val="100000"/>
                        </a:lnSpc>
                        <a:spcBef>
                          <a:spcPts val="125"/>
                        </a:spcBef>
                        <a:spcAft>
                          <a:spcPts val="125"/>
                        </a:spcAft>
                        <a:buClrTx/>
                        <a:buSzTx/>
                        <a:buFontTx/>
                        <a:buNone/>
                        <a:tabLst/>
                      </a:pPr>
                      <a:r>
                        <a:rPr kumimoji="0" lang="zh-CN" altLang="en-US"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总有机</a:t>
                      </a:r>
                      <a:r>
                        <a:rPr kumimoji="0" lang="en-US" altLang="zh-CN"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HAPs(131</a:t>
                      </a:r>
                      <a:r>
                        <a:rPr kumimoji="0" lang="zh-CN" altLang="en-US"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种）削减</a:t>
                      </a:r>
                      <a:r>
                        <a:rPr kumimoji="0" lang="en-US" altLang="zh-CN"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98%</a:t>
                      </a:r>
                      <a:r>
                        <a:rPr kumimoji="0" lang="zh-CN" altLang="en-US"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或者</a:t>
                      </a:r>
                      <a:r>
                        <a:rPr kumimoji="0" lang="en-US" altLang="zh-CN"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TOC</a:t>
                      </a:r>
                      <a:r>
                        <a:rPr kumimoji="0" lang="zh-CN" altLang="en-US"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20ppmV(3%</a:t>
                      </a:r>
                      <a:r>
                        <a:rPr kumimoji="0" lang="zh-CN" altLang="en-US"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含氧折算</a:t>
                      </a:r>
                      <a:r>
                        <a:rPr kumimoji="0" lang="en-US" altLang="zh-CN"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a:t>
                      </a:r>
                    </a:p>
                  </a:txBody>
                  <a:tcPr marL="68582" marR="68582"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r>
              <a:tr h="944566">
                <a:tc>
                  <a:txBody>
                    <a:bodyPr/>
                    <a:lstStyle>
                      <a:lvl1pPr marL="342900" indent="-342900" eaLnBrk="0" hangingPunct="0">
                        <a:spcBef>
                          <a:spcPct val="20000"/>
                        </a:spcBef>
                        <a:tabLst>
                          <a:tab pos="238125" algn="l"/>
                        </a:tabLst>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tabLst>
                          <a:tab pos="238125" algn="l"/>
                        </a:tabLst>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tabLst>
                          <a:tab pos="238125" algn="l"/>
                        </a:tabLst>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9pPr>
                    </a:lstStyle>
                    <a:p>
                      <a:pPr marL="342900" marR="0" lvl="0" indent="-342900" algn="ctr" defTabSz="914400" rtl="0" eaLnBrk="1" fontAlgn="base" latinLnBrk="0" hangingPunct="1">
                        <a:lnSpc>
                          <a:spcPct val="100000"/>
                        </a:lnSpc>
                        <a:spcBef>
                          <a:spcPts val="125"/>
                        </a:spcBef>
                        <a:spcAft>
                          <a:spcPts val="125"/>
                        </a:spcAft>
                        <a:buClrTx/>
                        <a:buSzTx/>
                        <a:buFont typeface="+mj-lt"/>
                        <a:buNone/>
                        <a:tabLst>
                          <a:tab pos="238125" algn="l"/>
                        </a:tabLst>
                      </a:pPr>
                      <a:r>
                        <a:rPr kumimoji="0" lang="en-US" altLang="zh-CN" sz="14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2</a:t>
                      </a: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just" defTabSz="914400" rtl="0" eaLnBrk="1" fontAlgn="base" latinLnBrk="0" hangingPunct="1">
                        <a:lnSpc>
                          <a:spcPct val="100000"/>
                        </a:lnSpc>
                        <a:spcBef>
                          <a:spcPts val="125"/>
                        </a:spcBef>
                        <a:spcAft>
                          <a:spcPts val="125"/>
                        </a:spcAft>
                        <a:buClrTx/>
                        <a:buSzTx/>
                        <a:buFontTx/>
                        <a:buNone/>
                        <a:tabLst/>
                      </a:pPr>
                      <a:r>
                        <a:rPr kumimoji="0" lang="zh-CN" altLang="en-US"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欧盟</a:t>
                      </a:r>
                      <a:r>
                        <a:rPr kumimoji="0" lang="en-US" altLang="zh-CN"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IED </a:t>
                      </a:r>
                      <a:r>
                        <a:rPr kumimoji="0" lang="zh-CN" altLang="en-US"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（工业排放指令）</a:t>
                      </a:r>
                      <a:r>
                        <a:rPr kumimoji="0" lang="en-US" altLang="zh-CN"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2010/75/EU</a:t>
                      </a:r>
                      <a:r>
                        <a:rPr kumimoji="0" lang="zh-CN" altLang="en-US"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中</a:t>
                      </a:r>
                      <a:r>
                        <a:rPr kumimoji="0" lang="en-US" altLang="zh-CN"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VOCs</a:t>
                      </a:r>
                      <a:r>
                        <a:rPr kumimoji="0" lang="zh-CN" altLang="en-US"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控制指令</a:t>
                      </a:r>
                      <a:endParaRPr kumimoji="0" lang="en-US" altLang="zh-CN"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23813" algn="just" defTabSz="914400" rtl="0" eaLnBrk="1" fontAlgn="base" latinLnBrk="0" hangingPunct="1">
                        <a:lnSpc>
                          <a:spcPct val="100000"/>
                        </a:lnSpc>
                        <a:spcBef>
                          <a:spcPts val="125"/>
                        </a:spcBef>
                        <a:spcAft>
                          <a:spcPts val="125"/>
                        </a:spcAft>
                        <a:buClrTx/>
                        <a:buSzTx/>
                        <a:buFontTx/>
                        <a:buNone/>
                        <a:tabLst/>
                      </a:pPr>
                      <a:endParaRPr kumimoji="0" lang="zh-CN" altLang="zh-CN"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just" defTabSz="914400" rtl="0" eaLnBrk="1" fontAlgn="base" latinLnBrk="0" hangingPunct="1">
                        <a:lnSpc>
                          <a:spcPct val="100000"/>
                        </a:lnSpc>
                        <a:spcBef>
                          <a:spcPts val="125"/>
                        </a:spcBef>
                        <a:spcAft>
                          <a:spcPts val="125"/>
                        </a:spcAft>
                        <a:buClrTx/>
                        <a:buSzTx/>
                        <a:buFontTx/>
                        <a:buNone/>
                        <a:tabLst/>
                      </a:pP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涂料、油墨、清漆和胶黏剂生产（溶剂消耗量</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&gt;100t/a</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2014</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年</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月</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7</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日实施</a:t>
                      </a:r>
                      <a:endParaRPr kumimoji="0" lang="zh-CN"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just" defTabSz="914400" rtl="0" eaLnBrk="1" fontAlgn="base" latinLnBrk="0" hangingPunct="1">
                        <a:lnSpc>
                          <a:spcPct val="100000"/>
                        </a:lnSpc>
                        <a:spcBef>
                          <a:spcPts val="125"/>
                        </a:spcBef>
                        <a:spcAft>
                          <a:spcPts val="125"/>
                        </a:spcAft>
                        <a:buClrTx/>
                        <a:buSzTx/>
                        <a:buFontTx/>
                        <a:buNone/>
                        <a:tabLst/>
                      </a:pPr>
                      <a:r>
                        <a:rPr kumimoji="0" lang="zh-CN" altLang="en-US"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浓度</a:t>
                      </a:r>
                      <a:r>
                        <a:rPr kumimoji="0" lang="en-US" altLang="zh-CN"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TOC≤150mg/m</a:t>
                      </a:r>
                      <a:r>
                        <a:rPr kumimoji="0" lang="en-US" altLang="zh-CN" sz="1400" b="0" i="0" u="none" strike="noStrike" cap="none" normalizeH="0" baseline="3000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3</a:t>
                      </a:r>
                      <a:r>
                        <a:rPr kumimoji="0" lang="zh-CN" altLang="en-US"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；逸散率</a:t>
                      </a:r>
                      <a:r>
                        <a:rPr kumimoji="0" lang="en-US" altLang="zh-CN"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≤3%</a:t>
                      </a:r>
                      <a:r>
                        <a:rPr kumimoji="0" lang="zh-CN" altLang="en-US"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（溶剂消耗量</a:t>
                      </a:r>
                      <a:r>
                        <a:rPr kumimoji="0" lang="en-US" altLang="zh-CN"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&gt;1000t/a); ≤5%</a:t>
                      </a:r>
                      <a:r>
                        <a:rPr kumimoji="0" lang="zh-CN" altLang="en-US"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（溶剂消耗量</a:t>
                      </a:r>
                      <a:r>
                        <a:rPr kumimoji="0" lang="en-US" altLang="zh-CN"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100~1000t/a); </a:t>
                      </a:r>
                      <a:endParaRPr kumimoji="0" lang="zh-CN" altLang="zh-CN" sz="1400" b="0" i="0" u="none" strike="noStrike" cap="none" normalizeH="0" baseline="0" dirty="0" smtClean="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r>
              <a:tr h="459388">
                <a:tc>
                  <a:txBody>
                    <a:bodyPr/>
                    <a:lstStyle>
                      <a:lvl1pPr marL="342900" indent="-342900" eaLnBrk="0" hangingPunct="0">
                        <a:spcBef>
                          <a:spcPct val="20000"/>
                        </a:spcBef>
                        <a:tabLst>
                          <a:tab pos="238125" algn="l"/>
                        </a:tabLst>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tabLst>
                          <a:tab pos="238125" algn="l"/>
                        </a:tabLst>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tabLst>
                          <a:tab pos="238125" algn="l"/>
                        </a:tabLst>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9pPr>
                    </a:lstStyle>
                    <a:p>
                      <a:pPr marL="342900" marR="0" lvl="0" indent="-342900" algn="ctr" defTabSz="914400" rtl="0" eaLnBrk="1" fontAlgn="base" latinLnBrk="0" hangingPunct="1">
                        <a:lnSpc>
                          <a:spcPct val="100000"/>
                        </a:lnSpc>
                        <a:spcBef>
                          <a:spcPts val="125"/>
                        </a:spcBef>
                        <a:spcAft>
                          <a:spcPts val="125"/>
                        </a:spcAft>
                        <a:buClrTx/>
                        <a:buSzTx/>
                        <a:buFont typeface="+mj-lt"/>
                        <a:buNone/>
                        <a:tabLst>
                          <a:tab pos="238125" algn="l"/>
                        </a:tabLst>
                      </a:pPr>
                      <a:r>
                        <a:rPr kumimoji="0" lang="en-US" altLang="zh-CN" sz="14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3</a:t>
                      </a: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just" defTabSz="914400" rtl="0" eaLnBrk="1" fontAlgn="base" latinLnBrk="0" hangingPunct="1">
                        <a:lnSpc>
                          <a:spcPct val="100000"/>
                        </a:lnSpc>
                        <a:spcBef>
                          <a:spcPts val="125"/>
                        </a:spcBef>
                        <a:spcAft>
                          <a:spcPts val="125"/>
                        </a:spcAft>
                        <a:buClrTx/>
                        <a:buSzTx/>
                        <a:buFontTx/>
                        <a:buNone/>
                        <a:tabLst/>
                      </a:pP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德国（</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TA-LUFT)</a:t>
                      </a:r>
                      <a:endParaRPr kumimoji="0" lang="zh-CN"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just" defTabSz="914400" rtl="0" eaLnBrk="1" fontAlgn="base" latinLnBrk="0" hangingPunct="1">
                        <a:lnSpc>
                          <a:spcPct val="100000"/>
                        </a:lnSpc>
                        <a:spcBef>
                          <a:spcPts val="125"/>
                        </a:spcBef>
                        <a:spcAft>
                          <a:spcPts val="125"/>
                        </a:spcAft>
                        <a:buClrTx/>
                        <a:buSzTx/>
                        <a:buFontTx/>
                        <a:buNone/>
                        <a:tabLst/>
                      </a:pP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综合性标准（</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2002</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年）</a:t>
                      </a:r>
                      <a:endParaRPr kumimoji="0" lang="zh-CN"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just" defTabSz="914400" rtl="0" eaLnBrk="1" fontAlgn="base" latinLnBrk="0" hangingPunct="1">
                        <a:lnSpc>
                          <a:spcPct val="100000"/>
                        </a:lnSpc>
                        <a:spcBef>
                          <a:spcPts val="125"/>
                        </a:spcBef>
                        <a:spcAft>
                          <a:spcPts val="125"/>
                        </a:spcAft>
                        <a:buClrTx/>
                        <a:buSzTx/>
                        <a:buFontTx/>
                        <a:buNone/>
                        <a:tabLst/>
                      </a:pP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TOC≤50mg/m</a:t>
                      </a:r>
                      <a:r>
                        <a:rPr kumimoji="0" lang="en-US" altLang="zh-CN" sz="1400" b="0" i="0" u="none" strike="noStrike" cap="none" normalizeH="0" baseline="3000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3</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（如果</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&gt;0.5kg/h)</a:t>
                      </a:r>
                    </a:p>
                  </a:txBody>
                  <a:tcPr marL="68582" marR="68582"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r>
              <a:tr h="920388">
                <a:tc>
                  <a:txBody>
                    <a:bodyPr/>
                    <a:lstStyle>
                      <a:lvl1pPr marL="342900" indent="-342900" eaLnBrk="0" hangingPunct="0">
                        <a:spcBef>
                          <a:spcPct val="20000"/>
                        </a:spcBef>
                        <a:tabLst>
                          <a:tab pos="238125" algn="l"/>
                        </a:tabLst>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tabLst>
                          <a:tab pos="238125" algn="l"/>
                        </a:tabLst>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tabLst>
                          <a:tab pos="238125" algn="l"/>
                        </a:tabLst>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9pPr>
                    </a:lstStyle>
                    <a:p>
                      <a:pPr marL="342900" marR="0" lvl="0" indent="-342900" algn="ctr" defTabSz="914400" rtl="0" eaLnBrk="1" fontAlgn="base" latinLnBrk="0" hangingPunct="1">
                        <a:lnSpc>
                          <a:spcPct val="100000"/>
                        </a:lnSpc>
                        <a:spcBef>
                          <a:spcPts val="125"/>
                        </a:spcBef>
                        <a:spcAft>
                          <a:spcPts val="125"/>
                        </a:spcAft>
                        <a:buClrTx/>
                        <a:buSzTx/>
                        <a:buFont typeface="+mj-lt"/>
                        <a:buNone/>
                        <a:tabLst>
                          <a:tab pos="238125" algn="l"/>
                        </a:tabLst>
                      </a:pPr>
                      <a:r>
                        <a:rPr kumimoji="0" lang="en-US" altLang="zh-CN" sz="14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4</a:t>
                      </a: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日本（重点控制涂装、印刷）</a:t>
                      </a: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just" defTabSz="914400" rtl="0" eaLnBrk="1" fontAlgn="base" latinLnBrk="0" hangingPunct="1">
                        <a:lnSpc>
                          <a:spcPct val="100000"/>
                        </a:lnSpc>
                        <a:spcBef>
                          <a:spcPts val="125"/>
                        </a:spcBef>
                        <a:spcAft>
                          <a:spcPts val="125"/>
                        </a:spcAft>
                        <a:buClrTx/>
                        <a:buSzTx/>
                        <a:buFontTx/>
                        <a:buNone/>
                        <a:tabLst/>
                      </a:pPr>
                      <a:r>
                        <a:rPr kumimoji="0" lang="en-US" altLang="zh-CN" sz="1400" b="0" i="0" u="none" strike="noStrike"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VOCs</a:t>
                      </a:r>
                      <a:r>
                        <a:rPr kumimoji="0" lang="zh-CN" altLang="en-US" sz="1400" b="0" i="0" u="none" strike="noStrike"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排放控制法令（</a:t>
                      </a:r>
                      <a:r>
                        <a:rPr kumimoji="0" lang="en-US" altLang="zh-CN" sz="1400" b="0" i="0" u="none" strike="noStrike"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2006</a:t>
                      </a:r>
                      <a:r>
                        <a:rPr kumimoji="0" lang="zh-CN" altLang="en-US" sz="1400" b="0" i="0" u="none" strike="noStrike"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年实施）</a:t>
                      </a:r>
                      <a:endParaRPr kumimoji="0" lang="zh-CN" altLang="zh-CN" sz="1400" b="0" i="0" u="none" strike="noStrike"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ctr" defTabSz="914400" rtl="0" eaLnBrk="1" fontAlgn="base" latinLnBrk="0" hangingPunct="1">
                        <a:lnSpc>
                          <a:spcPct val="100000"/>
                        </a:lnSpc>
                        <a:spcBef>
                          <a:spcPts val="125"/>
                        </a:spcBef>
                        <a:spcAft>
                          <a:spcPts val="125"/>
                        </a:spcAft>
                        <a:buClrTx/>
                        <a:buSzTx/>
                        <a:buFontTx/>
                        <a:buNone/>
                        <a:tabLst/>
                      </a:pP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供制造化学制品使用的干燥设备：</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3000m</a:t>
                      </a:r>
                      <a:r>
                        <a:rPr kumimoji="0" lang="en-US" altLang="zh-CN" sz="1400" b="0" i="0" u="none" strike="noStrike" cap="none" normalizeH="0" baseline="3000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3</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/h</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以上：总碳浓度（</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TVOC</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≤600ppmC</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；工业制品清洗设备：总碳浓度（</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TVOC</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≤400ppmC</a:t>
                      </a:r>
                    </a:p>
                  </a:txBody>
                  <a:tcPr marL="68582" marR="68582"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r>
              <a:tr h="544818">
                <a:tc>
                  <a:txBody>
                    <a:bodyPr/>
                    <a:lstStyle>
                      <a:lvl1pPr marL="342900" indent="-342900" eaLnBrk="0" hangingPunct="0">
                        <a:spcBef>
                          <a:spcPct val="20000"/>
                        </a:spcBef>
                        <a:tabLst>
                          <a:tab pos="238125" algn="l"/>
                        </a:tabLst>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tabLst>
                          <a:tab pos="238125" algn="l"/>
                        </a:tabLst>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tabLst>
                          <a:tab pos="238125" algn="l"/>
                        </a:tabLst>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tabLst>
                          <a:tab pos="238125" algn="l"/>
                        </a:tabLst>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tabLst>
                          <a:tab pos="238125" algn="l"/>
                        </a:tabLst>
                        <a:defRPr>
                          <a:solidFill>
                            <a:schemeClr val="tx1"/>
                          </a:solidFill>
                          <a:latin typeface="Calibri" panose="020F0502020204030204" pitchFamily="34" charset="0"/>
                          <a:ea typeface="宋体" panose="02010600030101010101" pitchFamily="2" charset="-122"/>
                        </a:defRPr>
                      </a:lvl9pPr>
                    </a:lstStyle>
                    <a:p>
                      <a:pPr marL="342900" marR="0" lvl="0" indent="-342900" algn="ctr" defTabSz="914400" rtl="0" eaLnBrk="1" fontAlgn="base" latinLnBrk="0" hangingPunct="1">
                        <a:lnSpc>
                          <a:spcPct val="100000"/>
                        </a:lnSpc>
                        <a:spcBef>
                          <a:spcPts val="125"/>
                        </a:spcBef>
                        <a:spcAft>
                          <a:spcPts val="125"/>
                        </a:spcAft>
                        <a:buClrTx/>
                        <a:buSzTx/>
                        <a:buFont typeface="+mj-lt"/>
                        <a:buNone/>
                        <a:tabLst>
                          <a:tab pos="238125" algn="l"/>
                        </a:tabLst>
                      </a:pPr>
                      <a:r>
                        <a:rPr kumimoji="0" lang="en-US" altLang="zh-CN" sz="14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4</a:t>
                      </a: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新加坡</a:t>
                      </a: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just" defTabSz="914400" rtl="0" eaLnBrk="1" fontAlgn="base" latinLnBrk="0" hangingPunct="1">
                        <a:lnSpc>
                          <a:spcPct val="100000"/>
                        </a:lnSpc>
                        <a:spcBef>
                          <a:spcPts val="125"/>
                        </a:spcBef>
                        <a:spcAft>
                          <a:spcPts val="125"/>
                        </a:spcAft>
                        <a:buClrTx/>
                        <a:buSzTx/>
                        <a:buFontTx/>
                        <a:buNone/>
                        <a:tabLst/>
                      </a:pP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综合性标准</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G.N. No. S 595/2000</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2008</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年修订，</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2015</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年修改</a:t>
                      </a:r>
                      <a:endParaRPr kumimoji="0" lang="zh-CN"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lvl1pPr indent="-23813" eaLnBrk="0" hangingPunct="0">
                        <a:spcBef>
                          <a:spcPct val="20000"/>
                        </a:spcBef>
                        <a:defRPr sz="28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defRPr sz="24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defRPr sz="20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defRPr>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23813" algn="ctr" defTabSz="914400" rtl="0" eaLnBrk="1" fontAlgn="base" latinLnBrk="0" hangingPunct="1">
                        <a:lnSpc>
                          <a:spcPct val="100000"/>
                        </a:lnSpc>
                        <a:spcBef>
                          <a:spcPts val="125"/>
                        </a:spcBef>
                        <a:spcAft>
                          <a:spcPts val="125"/>
                        </a:spcAft>
                        <a:buClrTx/>
                        <a:buSzTx/>
                        <a:buFontTx/>
                        <a:buNone/>
                        <a:tabLst/>
                      </a:pP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颗粒物 </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50mg/m</a:t>
                      </a:r>
                      <a:r>
                        <a:rPr kumimoji="0" lang="en-US" altLang="zh-CN" sz="1400" b="0" i="0" u="none" strike="noStrike" cap="none" normalizeH="0" baseline="3000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3</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；苯 </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5mg/m</a:t>
                      </a:r>
                      <a:r>
                        <a:rPr kumimoji="0" lang="en-US" altLang="zh-CN" sz="1400" b="0" i="0" u="none" strike="noStrike" cap="none" normalizeH="0" baseline="3000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3</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；甲醛 </a:t>
                      </a:r>
                      <a:r>
                        <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20mg/m</a:t>
                      </a:r>
                      <a:r>
                        <a:rPr kumimoji="0" lang="en-US" altLang="zh-CN" sz="1400" b="0" i="0" u="none" strike="noStrike" cap="none" normalizeH="0" baseline="3000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3</a:t>
                      </a:r>
                      <a:r>
                        <a:rPr kumimoji="0" lang="zh-CN" altLang="en-US"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等</a:t>
                      </a:r>
                      <a:endParaRPr kumimoji="0" lang="en-US" altLang="zh-CN" sz="1400" b="0" i="0" u="none" strike="noStrike" cap="none" normalizeH="0" baseline="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r>
            </a:tbl>
          </a:graphicData>
        </a:graphic>
      </p:graphicFrame>
      <p:sp>
        <p:nvSpPr>
          <p:cNvPr id="6" name="文本框 1"/>
          <p:cNvSpPr txBox="1">
            <a:spLocks noChangeArrowheads="1"/>
          </p:cNvSpPr>
          <p:nvPr/>
        </p:nvSpPr>
        <p:spPr bwMode="auto">
          <a:xfrm>
            <a:off x="363538" y="1179513"/>
            <a:ext cx="11061054" cy="6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Wingdings" panose="05000000000000000000" pitchFamily="2" charset="2"/>
              <a:buChar char="n"/>
            </a:pPr>
            <a:r>
              <a:rPr lang="zh-CN" altLang="en-US" sz="1800">
                <a:latin typeface="Times New Roman" panose="02020603050405020304" pitchFamily="18" charset="0"/>
                <a:ea typeface="微软雅黑" panose="020B0503020204020204" pitchFamily="34" charset="-122"/>
                <a:cs typeface="微软雅黑 Light" panose="020B0502040204020203" pitchFamily="34" charset="-122"/>
              </a:rPr>
              <a:t>发达国家：美国、欧盟、德国、日本、新加坡；</a:t>
            </a:r>
            <a:endParaRPr lang="en-US" altLang="zh-CN" sz="1800">
              <a:latin typeface="Times New Roman" panose="02020603050405020304" pitchFamily="18" charset="0"/>
              <a:ea typeface="微软雅黑" panose="020B0503020204020204" pitchFamily="34" charset="-122"/>
              <a:cs typeface="微软雅黑 Light" panose="020B0502040204020203" pitchFamily="34" charset="-122"/>
            </a:endParaRPr>
          </a:p>
          <a:p>
            <a:pPr>
              <a:spcBef>
                <a:spcPct val="0"/>
              </a:spcBef>
              <a:buFont typeface="Wingdings" panose="05000000000000000000" pitchFamily="2" charset="2"/>
              <a:buChar char="n"/>
            </a:pPr>
            <a:r>
              <a:rPr lang="zh-CN" altLang="en-US" sz="1800">
                <a:latin typeface="Times New Roman" panose="02020603050405020304" pitchFamily="18" charset="0"/>
                <a:ea typeface="微软雅黑" panose="020B0503020204020204" pitchFamily="34" charset="-122"/>
                <a:cs typeface="微软雅黑 Light" panose="020B0502040204020203" pitchFamily="34" charset="-122"/>
              </a:rPr>
              <a:t>其他国家或地区：印度、俄罗斯和泰国未调研到相关标准。</a:t>
            </a:r>
            <a:endParaRPr lang="zh-CN" altLang="en-US" sz="1800">
              <a:latin typeface="Arial" panose="020B0604020202020204" pitchFamily="34" charset="0"/>
              <a:ea typeface="微软雅黑" panose="020B0503020204020204" pitchFamily="34" charset="-122"/>
              <a:cs typeface="微软雅黑 Light" panose="020B0502040204020203" pitchFamily="34" charset="-122"/>
            </a:endParaRPr>
          </a:p>
        </p:txBody>
      </p:sp>
    </p:spTree>
    <p:extLst>
      <p:ext uri="{BB962C8B-B14F-4D97-AF65-F5344CB8AC3E}">
        <p14:creationId xmlns:p14="http://schemas.microsoft.com/office/powerpoint/2010/main" val="13024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93148" y="144666"/>
            <a:ext cx="8207375" cy="708025"/>
          </a:xfrm>
        </p:spPr>
        <p:txBody>
          <a:bodyPr anchor="b">
            <a:normAutofit/>
          </a:bodyPr>
          <a:lstStyle/>
          <a:p>
            <a:r>
              <a:rPr lang="zh-CN" altLang="en-US" dirty="0" smtClean="0">
                <a:latin typeface="+mj-ea"/>
                <a:sym typeface="Arial" panose="020B0604020202020204" pitchFamily="34" charset="0"/>
              </a:rPr>
              <a:t>大气污染物特别排放限值</a:t>
            </a:r>
            <a:r>
              <a:rPr lang="en-US" altLang="zh-CN" dirty="0" smtClean="0">
                <a:latin typeface="+mj-ea"/>
                <a:sym typeface="Arial" panose="020B0604020202020204" pitchFamily="34" charset="0"/>
              </a:rPr>
              <a:t>---</a:t>
            </a:r>
            <a:r>
              <a:rPr lang="zh-CN" altLang="en-US" dirty="0" smtClean="0">
                <a:latin typeface="+mj-ea"/>
                <a:sym typeface="Arial" panose="020B0604020202020204" pitchFamily="34" charset="0"/>
              </a:rPr>
              <a:t>特别控制要求</a:t>
            </a:r>
            <a:endParaRPr lang="zh-CN" altLang="en-US" dirty="0"/>
          </a:p>
        </p:txBody>
      </p:sp>
      <p:sp>
        <p:nvSpPr>
          <p:cNvPr id="13315" name="幻灯片编号占位符 3"/>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46</a:t>
            </a:fld>
            <a:endParaRPr lang="en-US" altLang="zh-CN" sz="1200" b="1">
              <a:latin typeface="微软雅黑" panose="020B0503020204020204" pitchFamily="34" charset="-122"/>
            </a:endParaRPr>
          </a:p>
        </p:txBody>
      </p:sp>
      <p:sp>
        <p:nvSpPr>
          <p:cNvPr id="14" name="Rectangle 78"/>
          <p:cNvSpPr>
            <a:spLocks noChangeArrowheads="1"/>
          </p:cNvSpPr>
          <p:nvPr/>
        </p:nvSpPr>
        <p:spPr bwMode="auto">
          <a:xfrm>
            <a:off x="3097858" y="1005804"/>
            <a:ext cx="6454526" cy="504056"/>
          </a:xfrm>
          <a:prstGeom prst="rect">
            <a:avLst/>
          </a:prstGeom>
          <a:solidFill>
            <a:srgbClr val="FFFF00"/>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a:latin typeface="微软雅黑" panose="020B0503020204020204" pitchFamily="34" charset="-122"/>
                <a:ea typeface="微软雅黑" panose="020B0503020204020204" pitchFamily="34" charset="-122"/>
              </a:rPr>
              <a:t>推进重点行业污染治理升级</a:t>
            </a:r>
            <a:r>
              <a:rPr lang="zh-CN" altLang="en-US" b="1" dirty="0" smtClean="0">
                <a:latin typeface="微软雅黑" panose="020B0503020204020204" pitchFamily="34" charset="-122"/>
                <a:ea typeface="微软雅黑" panose="020B0503020204020204" pitchFamily="34" charset="-122"/>
              </a:rPr>
              <a:t>改造：执行特别排放限值</a:t>
            </a:r>
            <a:endParaRPr lang="zh-CN" altLang="en-US" b="1" dirty="0">
              <a:latin typeface="微软雅黑" panose="020B0503020204020204" pitchFamily="34" charset="-122"/>
              <a:ea typeface="微软雅黑" panose="020B0503020204020204" pitchFamily="34" charset="-122"/>
            </a:endParaRPr>
          </a:p>
        </p:txBody>
      </p:sp>
      <p:sp>
        <p:nvSpPr>
          <p:cNvPr id="2" name="矩形 1"/>
          <p:cNvSpPr/>
          <p:nvPr/>
        </p:nvSpPr>
        <p:spPr>
          <a:xfrm>
            <a:off x="458154" y="1556792"/>
            <a:ext cx="11254469" cy="646331"/>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重点区域二氧化硫、氮氧化物、颗粒物、挥发性有机物（</a:t>
            </a:r>
            <a:r>
              <a:rPr lang="en-US" altLang="zh-CN" dirty="0">
                <a:latin typeface="微软雅黑" panose="020B0503020204020204" pitchFamily="34" charset="-122"/>
                <a:ea typeface="微软雅黑" panose="020B0503020204020204" pitchFamily="34" charset="-122"/>
              </a:rPr>
              <a:t>VOCs</a:t>
            </a:r>
            <a:r>
              <a:rPr lang="zh-CN" altLang="en-US" dirty="0">
                <a:latin typeface="微软雅黑" panose="020B0503020204020204" pitchFamily="34" charset="-122"/>
                <a:ea typeface="微软雅黑" panose="020B0503020204020204" pitchFamily="34" charset="-122"/>
              </a:rPr>
              <a:t>）全面执行</a:t>
            </a:r>
            <a:r>
              <a:rPr lang="zh-CN" altLang="en-US" dirty="0">
                <a:solidFill>
                  <a:srgbClr val="FF0000"/>
                </a:solidFill>
                <a:latin typeface="微软雅黑" panose="020B0503020204020204" pitchFamily="34" charset="-122"/>
                <a:ea typeface="微软雅黑" panose="020B0503020204020204" pitchFamily="34" charset="-122"/>
              </a:rPr>
              <a:t>大气污染物特别排放限值</a:t>
            </a:r>
            <a:r>
              <a:rPr lang="zh-CN" altLang="en-US" dirty="0" smtClean="0">
                <a:solidFill>
                  <a:srgbClr val="FF0000"/>
                </a:solidFill>
              </a:rPr>
              <a:t>。</a:t>
            </a:r>
            <a:endParaRPr lang="en-US" altLang="zh-CN" dirty="0" smtClean="0">
              <a:solidFill>
                <a:srgbClr val="FF0000"/>
              </a:solidFill>
            </a:endParaRPr>
          </a:p>
          <a:p>
            <a:r>
              <a:rPr lang="zh-CN" altLang="en-US" dirty="0" smtClean="0">
                <a:latin typeface="微软雅黑" panose="020B0503020204020204" pitchFamily="34" charset="-122"/>
                <a:ea typeface="微软雅黑" panose="020B0503020204020204" pitchFamily="34" charset="-122"/>
              </a:rPr>
              <a:t>推动</a:t>
            </a:r>
            <a:r>
              <a:rPr lang="zh-CN" altLang="en-US" dirty="0">
                <a:latin typeface="微软雅黑" panose="020B0503020204020204" pitchFamily="34" charset="-122"/>
                <a:ea typeface="微软雅黑" panose="020B0503020204020204" pitchFamily="34" charset="-122"/>
              </a:rPr>
              <a:t>实施钢铁等行业超低排放</a:t>
            </a:r>
            <a:r>
              <a:rPr lang="zh-CN" altLang="en-US" dirty="0" smtClean="0">
                <a:latin typeface="微软雅黑" panose="020B0503020204020204" pitchFamily="34" charset="-122"/>
                <a:ea typeface="微软雅黑" panose="020B0503020204020204" pitchFamily="34" charset="-122"/>
              </a:rPr>
              <a:t>改造。</a:t>
            </a:r>
            <a:endParaRPr lang="zh-CN" altLang="en-US"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5555850" y="2787898"/>
            <a:ext cx="2690259" cy="2499123"/>
          </a:xfrm>
          <a:prstGeom prst="rect">
            <a:avLst/>
          </a:prstGeom>
        </p:spPr>
      </p:pic>
      <p:pic>
        <p:nvPicPr>
          <p:cNvPr id="10" name="图片 9"/>
          <p:cNvPicPr>
            <a:picLocks noChangeAspect="1"/>
          </p:cNvPicPr>
          <p:nvPr/>
        </p:nvPicPr>
        <p:blipFill>
          <a:blip r:embed="rId4"/>
          <a:stretch>
            <a:fillRect/>
          </a:stretch>
        </p:blipFill>
        <p:spPr>
          <a:xfrm>
            <a:off x="335332" y="2894153"/>
            <a:ext cx="3001593" cy="2482311"/>
          </a:xfrm>
          <a:prstGeom prst="rect">
            <a:avLst/>
          </a:prstGeom>
        </p:spPr>
      </p:pic>
      <p:sp>
        <p:nvSpPr>
          <p:cNvPr id="11" name="矩形 10"/>
          <p:cNvSpPr/>
          <p:nvPr/>
        </p:nvSpPr>
        <p:spPr>
          <a:xfrm>
            <a:off x="515525" y="2212701"/>
            <a:ext cx="3168330" cy="646331"/>
          </a:xfrm>
          <a:prstGeom prst="rect">
            <a:avLst/>
          </a:prstGeom>
        </p:spPr>
        <p:txBody>
          <a:bodyPr wrap="square">
            <a:spAutoFit/>
          </a:bodyPr>
          <a:lstStyle/>
          <a:p>
            <a:r>
              <a:rPr lang="en-US" altLang="zh-CN" dirty="0" smtClean="0">
                <a:latin typeface="华文中宋" panose="02010600040101010101" pitchFamily="2" charset="-122"/>
                <a:ea typeface="华文中宋" panose="02010600040101010101" pitchFamily="2" charset="-122"/>
              </a:rPr>
              <a:t>2013</a:t>
            </a:r>
            <a:r>
              <a:rPr lang="zh-CN" altLang="en-US" dirty="0">
                <a:latin typeface="方正姚体" panose="02010601030101010101" pitchFamily="2" charset="-122"/>
                <a:ea typeface="方正姚体" panose="02010601030101010101" pitchFamily="2" charset="-122"/>
              </a:rPr>
              <a:t>年</a:t>
            </a:r>
            <a:r>
              <a:rPr lang="en-US" altLang="zh-CN" dirty="0">
                <a:latin typeface="华文中宋" panose="02010600040101010101" pitchFamily="2" charset="-122"/>
                <a:ea typeface="华文中宋" panose="02010600040101010101" pitchFamily="2" charset="-122"/>
              </a:rPr>
              <a:t>14</a:t>
            </a:r>
            <a:r>
              <a:rPr lang="zh-CN" altLang="en-US" dirty="0">
                <a:latin typeface="方正姚体" panose="02010601030101010101" pitchFamily="2" charset="-122"/>
                <a:ea typeface="方正姚体" panose="02010601030101010101" pitchFamily="2" charset="-122"/>
              </a:rPr>
              <a:t>号公告 </a:t>
            </a:r>
          </a:p>
          <a:p>
            <a:r>
              <a:rPr lang="zh-CN" altLang="en-US" dirty="0">
                <a:latin typeface="方正姚体" panose="02010601030101010101" pitchFamily="2" charset="-122"/>
                <a:ea typeface="方正姚体" panose="02010601030101010101" pitchFamily="2" charset="-122"/>
              </a:rPr>
              <a:t>（全国</a:t>
            </a:r>
            <a:r>
              <a:rPr lang="en-US" altLang="zh-CN" dirty="0">
                <a:latin typeface="华文中宋" panose="02010600040101010101" pitchFamily="2" charset="-122"/>
                <a:ea typeface="华文中宋" panose="02010600040101010101" pitchFamily="2" charset="-122"/>
              </a:rPr>
              <a:t>47</a:t>
            </a:r>
            <a:r>
              <a:rPr lang="zh-CN" altLang="en-US" dirty="0">
                <a:latin typeface="方正姚体" panose="02010601030101010101" pitchFamily="2" charset="-122"/>
                <a:ea typeface="方正姚体" panose="02010601030101010101" pitchFamily="2" charset="-122"/>
              </a:rPr>
              <a:t>个地级以上城市） </a:t>
            </a:r>
            <a:endParaRPr lang="zh-CN" altLang="en-US" dirty="0"/>
          </a:p>
        </p:txBody>
      </p:sp>
      <p:sp>
        <p:nvSpPr>
          <p:cNvPr id="12" name="矩形 11"/>
          <p:cNvSpPr/>
          <p:nvPr/>
        </p:nvSpPr>
        <p:spPr>
          <a:xfrm>
            <a:off x="5300693" y="2080959"/>
            <a:ext cx="3024358" cy="807913"/>
          </a:xfrm>
          <a:prstGeom prst="rect">
            <a:avLst/>
          </a:prstGeom>
        </p:spPr>
        <p:txBody>
          <a:bodyPr wrap="square">
            <a:spAutoFit/>
          </a:bodyPr>
          <a:lstStyle/>
          <a:p>
            <a:endParaRPr lang="zh-CN" altLang="en-US" sz="1050" dirty="0">
              <a:solidFill>
                <a:srgbClr val="000000"/>
              </a:solidFill>
              <a:latin typeface="华文中宋" panose="02010600040101010101" pitchFamily="2" charset="-122"/>
              <a:ea typeface="华文中宋" panose="02010600040101010101" pitchFamily="2" charset="-122"/>
            </a:endParaRPr>
          </a:p>
          <a:p>
            <a:r>
              <a:rPr lang="en-US" altLang="zh-CN" dirty="0">
                <a:latin typeface="华文中宋" panose="02010600040101010101" pitchFamily="2" charset="-122"/>
                <a:ea typeface="华文中宋" panose="02010600040101010101" pitchFamily="2" charset="-122"/>
              </a:rPr>
              <a:t>2018</a:t>
            </a:r>
            <a:r>
              <a:rPr lang="zh-CN" altLang="en-US" dirty="0">
                <a:latin typeface="方正姚体" panose="02010601030101010101" pitchFamily="2" charset="-122"/>
                <a:ea typeface="方正姚体" panose="02010601030101010101" pitchFamily="2" charset="-122"/>
              </a:rPr>
              <a:t>年</a:t>
            </a:r>
            <a:r>
              <a:rPr lang="en-US" altLang="zh-CN" dirty="0">
                <a:latin typeface="华文中宋" panose="02010600040101010101" pitchFamily="2" charset="-122"/>
                <a:ea typeface="华文中宋" panose="02010600040101010101" pitchFamily="2" charset="-122"/>
              </a:rPr>
              <a:t>9</a:t>
            </a:r>
            <a:r>
              <a:rPr lang="zh-CN" altLang="en-US" dirty="0">
                <a:latin typeface="方正姚体" panose="02010601030101010101" pitchFamily="2" charset="-122"/>
                <a:ea typeface="方正姚体" panose="02010601030101010101" pitchFamily="2" charset="-122"/>
              </a:rPr>
              <a:t>号公告 </a:t>
            </a:r>
          </a:p>
          <a:p>
            <a:r>
              <a:rPr lang="zh-CN" altLang="en-US" dirty="0">
                <a:latin typeface="方正姚体" panose="02010601030101010101" pitchFamily="2" charset="-122"/>
                <a:ea typeface="方正姚体" panose="02010601030101010101" pitchFamily="2" charset="-122"/>
              </a:rPr>
              <a:t>（京津冀及周围</a:t>
            </a:r>
            <a:r>
              <a:rPr lang="en-US" altLang="zh-CN" dirty="0">
                <a:latin typeface="华文中宋" panose="02010600040101010101" pitchFamily="2" charset="-122"/>
                <a:ea typeface="华文中宋" panose="02010600040101010101" pitchFamily="2" charset="-122"/>
              </a:rPr>
              <a:t>2+26</a:t>
            </a:r>
            <a:r>
              <a:rPr lang="zh-CN" altLang="en-US" dirty="0">
                <a:latin typeface="方正姚体" panose="02010601030101010101" pitchFamily="2" charset="-122"/>
                <a:ea typeface="方正姚体" panose="02010601030101010101" pitchFamily="2" charset="-122"/>
              </a:rPr>
              <a:t>城市） </a:t>
            </a:r>
            <a:endParaRPr lang="zh-CN" altLang="en-US" dirty="0"/>
          </a:p>
        </p:txBody>
      </p:sp>
      <p:sp>
        <p:nvSpPr>
          <p:cNvPr id="4" name="矩形 3"/>
          <p:cNvSpPr/>
          <p:nvPr/>
        </p:nvSpPr>
        <p:spPr>
          <a:xfrm>
            <a:off x="407368" y="5487680"/>
            <a:ext cx="4104456" cy="584775"/>
          </a:xfrm>
          <a:prstGeom prst="rect">
            <a:avLst/>
          </a:prstGeom>
        </p:spPr>
        <p:txBody>
          <a:bodyPr wrap="square">
            <a:spAutoFit/>
          </a:bodyPr>
          <a:lstStyle/>
          <a:p>
            <a:r>
              <a:rPr lang="zh-CN" altLang="en-US" sz="1600" dirty="0">
                <a:solidFill>
                  <a:srgbClr val="FF0000"/>
                </a:solidFill>
                <a:latin typeface="微软雅黑" panose="020B0503020204020204" pitchFamily="34" charset="-122"/>
                <a:ea typeface="微软雅黑" panose="020B0503020204020204" pitchFamily="34" charset="-122"/>
              </a:rPr>
              <a:t>六大行业</a:t>
            </a:r>
            <a:r>
              <a:rPr lang="zh-CN" altLang="en-US" sz="1600" dirty="0">
                <a:latin typeface="微软雅黑" panose="020B0503020204020204" pitchFamily="34" charset="-122"/>
                <a:ea typeface="微软雅黑" panose="020B0503020204020204" pitchFamily="34" charset="-122"/>
              </a:rPr>
              <a:t>：火电、钢铁、石化、水泥、有色、化工等重污染项目与工业锅炉</a:t>
            </a:r>
          </a:p>
        </p:txBody>
      </p:sp>
      <p:sp>
        <p:nvSpPr>
          <p:cNvPr id="6" name="矩形 5"/>
          <p:cNvSpPr/>
          <p:nvPr/>
        </p:nvSpPr>
        <p:spPr>
          <a:xfrm>
            <a:off x="504860" y="6222444"/>
            <a:ext cx="2852063" cy="338554"/>
          </a:xfrm>
          <a:prstGeom prst="rect">
            <a:avLst/>
          </a:prstGeom>
        </p:spPr>
        <p:txBody>
          <a:bodyPr wrap="none">
            <a:spAutoFit/>
          </a:bodyPr>
          <a:lstStyle/>
          <a:p>
            <a:r>
              <a:rPr lang="zh-CN" altLang="en-US" sz="1600" dirty="0">
                <a:solidFill>
                  <a:srgbClr val="FF0000"/>
                </a:solidFill>
                <a:latin typeface="微软雅黑" panose="020B0503020204020204" pitchFamily="34" charset="-122"/>
                <a:ea typeface="微软雅黑" panose="020B0503020204020204" pitchFamily="34" charset="-122"/>
              </a:rPr>
              <a:t>污染物</a:t>
            </a:r>
            <a:r>
              <a:rPr lang="zh-CN" altLang="en-US" sz="1600" dirty="0">
                <a:latin typeface="微软雅黑" panose="020B0503020204020204" pitchFamily="34" charset="-122"/>
                <a:ea typeface="微软雅黑" panose="020B0503020204020204" pitchFamily="34" charset="-122"/>
              </a:rPr>
              <a:t>：挥发性有机物、烟尘</a:t>
            </a:r>
          </a:p>
        </p:txBody>
      </p:sp>
      <p:sp>
        <p:nvSpPr>
          <p:cNvPr id="15" name="矩形 14"/>
          <p:cNvSpPr/>
          <p:nvPr/>
        </p:nvSpPr>
        <p:spPr>
          <a:xfrm>
            <a:off x="4799856" y="5360358"/>
            <a:ext cx="4633032" cy="584775"/>
          </a:xfrm>
          <a:prstGeom prst="rect">
            <a:avLst/>
          </a:prstGeom>
        </p:spPr>
        <p:txBody>
          <a:bodyPr wrap="square">
            <a:spAutoFit/>
          </a:bodyPr>
          <a:lstStyle/>
          <a:p>
            <a:r>
              <a:rPr lang="zh-CN" altLang="en-US" sz="1600" dirty="0">
                <a:solidFill>
                  <a:srgbClr val="FF0000"/>
                </a:solidFill>
                <a:latin typeface="微软雅黑" panose="020B0503020204020204" pitchFamily="34" charset="-122"/>
                <a:ea typeface="微软雅黑" panose="020B0503020204020204" pitchFamily="34" charset="-122"/>
              </a:rPr>
              <a:t>六大行业</a:t>
            </a:r>
            <a:r>
              <a:rPr lang="zh-CN" altLang="en-US" sz="1600" dirty="0">
                <a:latin typeface="微软雅黑" panose="020B0503020204020204" pitchFamily="34" charset="-122"/>
                <a:ea typeface="微软雅黑" panose="020B0503020204020204" pitchFamily="34" charset="-122"/>
              </a:rPr>
              <a:t>：火电、钢铁、石化、水泥、有色</a:t>
            </a:r>
            <a:r>
              <a:rPr lang="zh-CN" altLang="en-US" sz="1600" dirty="0">
                <a:solidFill>
                  <a:srgbClr val="000000"/>
                </a:solidFill>
                <a:latin typeface="simsun" panose="02010600030101010101" pitchFamily="2" charset="-122"/>
                <a:ea typeface="simsun" panose="02010600030101010101" pitchFamily="2" charset="-122"/>
              </a:rPr>
              <a:t>（不含氧化铝） </a:t>
            </a:r>
            <a:r>
              <a:rPr lang="zh-CN" altLang="en-US" sz="1600" dirty="0">
                <a:latin typeface="微软雅黑" panose="020B0503020204020204" pitchFamily="34" charset="-122"/>
                <a:ea typeface="微软雅黑" panose="020B0503020204020204" pitchFamily="34" charset="-122"/>
              </a:rPr>
              <a:t>、化工等重污染项目与工业锅炉</a:t>
            </a:r>
          </a:p>
        </p:txBody>
      </p:sp>
      <p:sp>
        <p:nvSpPr>
          <p:cNvPr id="16" name="矩形 15"/>
          <p:cNvSpPr/>
          <p:nvPr/>
        </p:nvSpPr>
        <p:spPr>
          <a:xfrm>
            <a:off x="4821640" y="5976223"/>
            <a:ext cx="4083528" cy="584775"/>
          </a:xfrm>
          <a:prstGeom prst="rect">
            <a:avLst/>
          </a:prstGeom>
        </p:spPr>
        <p:txBody>
          <a:bodyPr wrap="square">
            <a:spAutoFit/>
          </a:bodyPr>
          <a:lstStyle/>
          <a:p>
            <a:r>
              <a:rPr lang="zh-CN" altLang="en-US" sz="1600" dirty="0">
                <a:solidFill>
                  <a:srgbClr val="FF0000"/>
                </a:solidFill>
                <a:latin typeface="微软雅黑" panose="020B0503020204020204" pitchFamily="34" charset="-122"/>
                <a:ea typeface="微软雅黑" panose="020B0503020204020204" pitchFamily="34" charset="-122"/>
              </a:rPr>
              <a:t>污染物</a:t>
            </a:r>
            <a:r>
              <a:rPr lang="zh-CN" altLang="en-US" sz="1600" dirty="0">
                <a:latin typeface="微软雅黑" panose="020B0503020204020204" pitchFamily="34" charset="-122"/>
                <a:ea typeface="微软雅黑" panose="020B0503020204020204" pitchFamily="34" charset="-122"/>
              </a:rPr>
              <a:t>：二氧化硫、氮氧化物、颗粒物和挥发性有机物</a:t>
            </a:r>
          </a:p>
        </p:txBody>
      </p:sp>
      <p:sp>
        <p:nvSpPr>
          <p:cNvPr id="17" name="矩形 16"/>
          <p:cNvSpPr/>
          <p:nvPr/>
        </p:nvSpPr>
        <p:spPr>
          <a:xfrm>
            <a:off x="3683855" y="3224757"/>
            <a:ext cx="1885522" cy="1569660"/>
          </a:xfrm>
          <a:prstGeom prst="rect">
            <a:avLst/>
          </a:prstGeom>
        </p:spPr>
        <p:txBody>
          <a:bodyPr wrap="square">
            <a:spAutoFit/>
          </a:bodyPr>
          <a:lstStyle/>
          <a:p>
            <a:r>
              <a:rPr lang="zh-CN" altLang="en-US" sz="1600" dirty="0">
                <a:solidFill>
                  <a:srgbClr val="FF0000"/>
                </a:solidFill>
                <a:latin typeface="微软雅黑" panose="020B0503020204020204" pitchFamily="34" charset="-122"/>
                <a:ea typeface="微软雅黑" panose="020B0503020204020204" pitchFamily="34" charset="-122"/>
              </a:rPr>
              <a:t>新建项目</a:t>
            </a:r>
            <a:r>
              <a:rPr lang="zh-CN" altLang="en-US" sz="1600" dirty="0">
                <a:latin typeface="微软雅黑" panose="020B0503020204020204" pitchFamily="34" charset="-122"/>
                <a:ea typeface="微软雅黑" panose="020B0503020204020204" pitchFamily="34" charset="-122"/>
              </a:rPr>
              <a:t>：一律特别排放限值；</a:t>
            </a:r>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r>
              <a:rPr lang="zh-CN" altLang="en-US" sz="1600" dirty="0">
                <a:solidFill>
                  <a:srgbClr val="FF0000"/>
                </a:solidFill>
                <a:latin typeface="微软雅黑" panose="020B0503020204020204" pitchFamily="34" charset="-122"/>
                <a:ea typeface="微软雅黑" panose="020B0503020204020204" pitchFamily="34" charset="-122"/>
              </a:rPr>
              <a:t>现有项目</a:t>
            </a:r>
            <a:r>
              <a:rPr lang="zh-CN" altLang="en-US" sz="1600" dirty="0">
                <a:latin typeface="微软雅黑" panose="020B0503020204020204" pitchFamily="34" charset="-122"/>
                <a:ea typeface="微软雅黑" panose="020B0503020204020204" pitchFamily="34" charset="-122"/>
              </a:rPr>
              <a:t>：规定六大行业、执行污染物和过渡时间</a:t>
            </a:r>
          </a:p>
        </p:txBody>
      </p:sp>
      <p:sp>
        <p:nvSpPr>
          <p:cNvPr id="19" name="矩形 18"/>
          <p:cNvSpPr/>
          <p:nvPr/>
        </p:nvSpPr>
        <p:spPr>
          <a:xfrm>
            <a:off x="9280580" y="5543248"/>
            <a:ext cx="2558940" cy="584775"/>
          </a:xfrm>
          <a:prstGeom prst="rect">
            <a:avLst/>
          </a:prstGeom>
        </p:spPr>
        <p:txBody>
          <a:bodyPr wrap="square">
            <a:spAutoFit/>
          </a:bodyPr>
          <a:lstStyle/>
          <a:p>
            <a:r>
              <a:rPr lang="zh-CN" altLang="en-US" sz="1600" dirty="0" smtClean="0">
                <a:solidFill>
                  <a:srgbClr val="FF0000"/>
                </a:solidFill>
                <a:latin typeface="微软雅黑" panose="020B0503020204020204" pitchFamily="34" charset="-122"/>
                <a:ea typeface="微软雅黑" panose="020B0503020204020204" pitchFamily="34" charset="-122"/>
              </a:rPr>
              <a:t>特别排放限值</a:t>
            </a:r>
            <a:r>
              <a:rPr lang="zh-CN" altLang="en-US" sz="1600" dirty="0" smtClean="0">
                <a:latin typeface="微软雅黑" panose="020B0503020204020204" pitchFamily="34" charset="-122"/>
                <a:ea typeface="微软雅黑" panose="020B0503020204020204" pitchFamily="34" charset="-122"/>
              </a:rPr>
              <a:t>：</a:t>
            </a:r>
            <a:r>
              <a:rPr lang="zh-CN" altLang="en-US" sz="1600" dirty="0" smtClean="0">
                <a:solidFill>
                  <a:srgbClr val="C00000"/>
                </a:solidFill>
                <a:latin typeface="微软雅黑" panose="020B0503020204020204" pitchFamily="34" charset="-122"/>
                <a:ea typeface="微软雅黑" panose="020B0503020204020204" pitchFamily="34" charset="-122"/>
              </a:rPr>
              <a:t>等待公告</a:t>
            </a:r>
            <a:endParaRPr lang="en-US" altLang="zh-CN" sz="1600" dirty="0" smtClean="0">
              <a:solidFill>
                <a:srgbClr val="C00000"/>
              </a:solidFill>
              <a:latin typeface="微软雅黑" panose="020B0503020204020204" pitchFamily="34" charset="-122"/>
              <a:ea typeface="微软雅黑" panose="020B0503020204020204" pitchFamily="34" charset="-122"/>
            </a:endParaRPr>
          </a:p>
          <a:p>
            <a:r>
              <a:rPr lang="zh-CN" altLang="en-US" sz="1600" dirty="0" smtClean="0">
                <a:latin typeface="微软雅黑" panose="020B0503020204020204" pitchFamily="34" charset="-122"/>
                <a:ea typeface="微软雅黑" panose="020B0503020204020204" pitchFamily="34" charset="-122"/>
              </a:rPr>
              <a:t>长三角、汾渭平原？？</a:t>
            </a:r>
            <a:endParaRPr lang="zh-CN" altLang="en-US" sz="1600" dirty="0">
              <a:latin typeface="微软雅黑" panose="020B0503020204020204" pitchFamily="34" charset="-122"/>
              <a:ea typeface="微软雅黑" panose="020B0503020204020204" pitchFamily="34" charset="-122"/>
            </a:endParaRPr>
          </a:p>
        </p:txBody>
      </p:sp>
      <p:pic>
        <p:nvPicPr>
          <p:cNvPr id="20" name="图片 7"/>
          <p:cNvPicPr>
            <a:picLocks noChangeAspect="1" noChangeArrowheads="1"/>
          </p:cNvPicPr>
          <p:nvPr/>
        </p:nvPicPr>
        <p:blipFill>
          <a:blip r:embed="rId5" cstate="print"/>
          <a:srcRect/>
          <a:stretch>
            <a:fillRect/>
          </a:stretch>
        </p:blipFill>
        <p:spPr bwMode="auto">
          <a:xfrm>
            <a:off x="8700523" y="2386474"/>
            <a:ext cx="3486551" cy="2836372"/>
          </a:xfrm>
          <a:prstGeom prst="rect">
            <a:avLst/>
          </a:prstGeom>
          <a:noFill/>
          <a:ln w="9525">
            <a:noFill/>
            <a:miter lim="800000"/>
            <a:headEnd/>
            <a:tailEnd/>
          </a:ln>
        </p:spPr>
      </p:pic>
    </p:spTree>
    <p:extLst>
      <p:ext uri="{BB962C8B-B14F-4D97-AF65-F5344CB8AC3E}">
        <p14:creationId xmlns:p14="http://schemas.microsoft.com/office/powerpoint/2010/main" val="39201211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379880" y="174532"/>
            <a:ext cx="8207375" cy="708025"/>
          </a:xfrm>
        </p:spPr>
        <p:txBody>
          <a:bodyPr anchor="b"/>
          <a:lstStyle/>
          <a:p>
            <a:r>
              <a:rPr lang="zh-CN" altLang="en-US" dirty="0" smtClean="0">
                <a:latin typeface="+mj-ea"/>
                <a:sym typeface="Arial" panose="020B0604020202020204" pitchFamily="34" charset="0"/>
              </a:rPr>
              <a:t>大气污染特别排放限值</a:t>
            </a:r>
            <a:endParaRPr lang="zh-CN" altLang="en-US" dirty="0"/>
          </a:p>
        </p:txBody>
      </p:sp>
      <p:graphicFrame>
        <p:nvGraphicFramePr>
          <p:cNvPr id="11" name="表格 10"/>
          <p:cNvGraphicFramePr>
            <a:graphicFrameLocks noGrp="1"/>
          </p:cNvGraphicFramePr>
          <p:nvPr>
            <p:extLst>
              <p:ext uri="{D42A27DB-BD31-4B8C-83A1-F6EECF244321}">
                <p14:modId xmlns:p14="http://schemas.microsoft.com/office/powerpoint/2010/main" val="1876173272"/>
              </p:ext>
            </p:extLst>
          </p:nvPr>
        </p:nvGraphicFramePr>
        <p:xfrm>
          <a:off x="191344" y="1196752"/>
          <a:ext cx="11737303" cy="5468975"/>
        </p:xfrm>
        <a:graphic>
          <a:graphicData uri="http://schemas.openxmlformats.org/drawingml/2006/table">
            <a:tbl>
              <a:tblPr firstRow="1" firstCol="1" bandRow="1">
                <a:tableStyleId>{5C22544A-7EE6-4342-B048-85BDC9FD1C3A}</a:tableStyleId>
              </a:tblPr>
              <a:tblGrid>
                <a:gridCol w="1134681"/>
                <a:gridCol w="3043266"/>
                <a:gridCol w="2232578"/>
                <a:gridCol w="2607504"/>
                <a:gridCol w="2719274"/>
              </a:tblGrid>
              <a:tr h="222384">
                <a:tc>
                  <a:txBody>
                    <a:bodyPr/>
                    <a:lstStyle/>
                    <a:p>
                      <a:pPr algn="just">
                        <a:spcAft>
                          <a:spcPts val="0"/>
                        </a:spcAft>
                      </a:pPr>
                      <a:r>
                        <a:rPr lang="zh-CN" sz="1500" kern="0" dirty="0">
                          <a:effectLst/>
                        </a:rPr>
                        <a:t>省份</a:t>
                      </a:r>
                      <a:endParaRPr lang="zh-CN" sz="15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dirty="0">
                          <a:effectLst/>
                        </a:rPr>
                        <a:t>政策名称</a:t>
                      </a:r>
                      <a:endParaRPr lang="zh-CN" sz="15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altLang="en-US" sz="1500" kern="0" dirty="0" smtClean="0">
                          <a:effectLst/>
                          <a:latin typeface="+mn-lt"/>
                          <a:ea typeface="+mn-ea"/>
                          <a:cs typeface="+mn-cs"/>
                        </a:rPr>
                        <a:t>执行地区</a:t>
                      </a:r>
                      <a:endParaRPr lang="zh-CN" sz="15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a:effectLst/>
                        </a:rPr>
                        <a:t>控制项目</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a:effectLst/>
                        </a:rPr>
                        <a:t>执行行业</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r>
              <a:tr h="537159">
                <a:tc>
                  <a:txBody>
                    <a:bodyPr/>
                    <a:lstStyle/>
                    <a:p>
                      <a:pPr algn="just">
                        <a:spcAft>
                          <a:spcPts val="0"/>
                        </a:spcAft>
                      </a:pPr>
                      <a:r>
                        <a:rPr lang="zh-CN" sz="1500" kern="0">
                          <a:effectLst/>
                        </a:rPr>
                        <a:t>国家</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dirty="0">
                          <a:effectLst/>
                        </a:rPr>
                        <a:t>打赢蓝天保卫战三年行动计划（国发【</a:t>
                      </a:r>
                      <a:r>
                        <a:rPr lang="en-US" sz="1500" kern="0" dirty="0">
                          <a:effectLst/>
                        </a:rPr>
                        <a:t>2018</a:t>
                      </a:r>
                      <a:r>
                        <a:rPr lang="zh-CN" sz="1500" kern="0" dirty="0">
                          <a:effectLst/>
                        </a:rPr>
                        <a:t>】</a:t>
                      </a:r>
                      <a:r>
                        <a:rPr lang="en-US" sz="1500" kern="0" dirty="0">
                          <a:effectLst/>
                        </a:rPr>
                        <a:t>22</a:t>
                      </a:r>
                      <a:r>
                        <a:rPr lang="zh-CN" sz="1500" kern="0" dirty="0">
                          <a:effectLst/>
                        </a:rPr>
                        <a:t>号）</a:t>
                      </a:r>
                      <a:endParaRPr lang="zh-CN" sz="15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100" dirty="0">
                          <a:effectLst/>
                        </a:rPr>
                        <a:t>京津冀及周边地区、长三角地区、汾渭平原等区域</a:t>
                      </a:r>
                      <a:endParaRPr lang="zh-CN" sz="15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a:effectLst/>
                        </a:rPr>
                        <a:t>二氧化硫、氮氧化物、颗粒物、挥发性有机物（</a:t>
                      </a:r>
                      <a:r>
                        <a:rPr lang="en-US" sz="1500" kern="0">
                          <a:effectLst/>
                        </a:rPr>
                        <a:t>VOCs</a:t>
                      </a:r>
                      <a:r>
                        <a:rPr lang="zh-CN" sz="1500" kern="0">
                          <a:effectLst/>
                        </a:rPr>
                        <a:t>）</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a:effectLst/>
                        </a:rPr>
                        <a:t>重点行业</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r>
              <a:tr h="537159">
                <a:tc>
                  <a:txBody>
                    <a:bodyPr/>
                    <a:lstStyle/>
                    <a:p>
                      <a:pPr algn="just">
                        <a:spcAft>
                          <a:spcPts val="0"/>
                        </a:spcAft>
                      </a:pPr>
                      <a:r>
                        <a:rPr lang="zh-CN" sz="1500" kern="0">
                          <a:effectLst/>
                        </a:rPr>
                        <a:t>安徽</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a:effectLst/>
                        </a:rPr>
                        <a:t>《安徽省打赢蓝天保卫战三年行动计划实施方案》（</a:t>
                      </a:r>
                      <a:r>
                        <a:rPr lang="en-US" sz="1500" kern="0">
                          <a:effectLst/>
                        </a:rPr>
                        <a:t>2018.9.27</a:t>
                      </a:r>
                      <a:r>
                        <a:rPr lang="zh-CN" sz="1500" kern="0">
                          <a:effectLst/>
                        </a:rPr>
                        <a:t>）</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a:effectLst/>
                        </a:rPr>
                        <a:t>全省</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a:effectLst/>
                        </a:rPr>
                        <a:t>二氧化硫、氮氧化物、颗粒物、挥发性有机物（</a:t>
                      </a:r>
                      <a:r>
                        <a:rPr lang="en-US" sz="1500" kern="0">
                          <a:effectLst/>
                        </a:rPr>
                        <a:t>VOCs</a:t>
                      </a:r>
                      <a:r>
                        <a:rPr lang="zh-CN" sz="1500" kern="0">
                          <a:effectLst/>
                        </a:rPr>
                        <a:t>）</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a:effectLst/>
                        </a:rPr>
                        <a:t>重点行业</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r>
              <a:tr h="537159">
                <a:tc>
                  <a:txBody>
                    <a:bodyPr/>
                    <a:lstStyle/>
                    <a:p>
                      <a:pPr algn="just">
                        <a:spcAft>
                          <a:spcPts val="0"/>
                        </a:spcAft>
                      </a:pPr>
                      <a:r>
                        <a:rPr lang="zh-CN" sz="1500" kern="0">
                          <a:effectLst/>
                        </a:rPr>
                        <a:t>江苏</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a:effectLst/>
                        </a:rPr>
                        <a:t>《江苏省打赢蓝天保卫战三年行动计划实施方案》（</a:t>
                      </a:r>
                      <a:r>
                        <a:rPr lang="en-US" sz="1500" kern="0">
                          <a:effectLst/>
                        </a:rPr>
                        <a:t>2018.9.30</a:t>
                      </a:r>
                      <a:r>
                        <a:rPr lang="zh-CN" sz="1500" kern="0">
                          <a:effectLst/>
                        </a:rPr>
                        <a:t>）</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a:effectLst/>
                        </a:rPr>
                        <a:t>全省</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a:effectLst/>
                        </a:rPr>
                        <a:t>二氧化硫、氮氧化物、颗粒物、挥发性有机物（</a:t>
                      </a:r>
                      <a:r>
                        <a:rPr lang="en-US" sz="1500" kern="0">
                          <a:effectLst/>
                        </a:rPr>
                        <a:t>VOCs</a:t>
                      </a:r>
                      <a:r>
                        <a:rPr lang="zh-CN" sz="1500" kern="0">
                          <a:effectLst/>
                        </a:rPr>
                        <a:t>）</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a:effectLst/>
                        </a:rPr>
                        <a:t>重点行业</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r>
              <a:tr h="889536">
                <a:tc>
                  <a:txBody>
                    <a:bodyPr/>
                    <a:lstStyle/>
                    <a:p>
                      <a:pPr algn="just">
                        <a:spcAft>
                          <a:spcPts val="0"/>
                        </a:spcAft>
                      </a:pPr>
                      <a:r>
                        <a:rPr lang="zh-CN" sz="1500" kern="0" dirty="0">
                          <a:solidFill>
                            <a:srgbClr val="FF0000"/>
                          </a:solidFill>
                          <a:effectLst/>
                        </a:rPr>
                        <a:t>浙江省</a:t>
                      </a:r>
                      <a:endParaRPr lang="zh-CN" sz="15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dirty="0">
                          <a:solidFill>
                            <a:srgbClr val="FF0000"/>
                          </a:solidFill>
                          <a:effectLst/>
                        </a:rPr>
                        <a:t>《浙江省打赢蓝天保卫战三年行动计划》（</a:t>
                      </a:r>
                      <a:r>
                        <a:rPr lang="en-US" sz="1500" kern="0" dirty="0">
                          <a:solidFill>
                            <a:srgbClr val="FF0000"/>
                          </a:solidFill>
                          <a:effectLst/>
                        </a:rPr>
                        <a:t>2018.9.25</a:t>
                      </a:r>
                      <a:r>
                        <a:rPr lang="zh-CN" sz="1500" kern="0" dirty="0">
                          <a:solidFill>
                            <a:srgbClr val="FF0000"/>
                          </a:solidFill>
                          <a:effectLst/>
                        </a:rPr>
                        <a:t>）</a:t>
                      </a:r>
                      <a:endParaRPr lang="zh-CN" sz="15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dirty="0">
                          <a:solidFill>
                            <a:srgbClr val="FF0000"/>
                          </a:solidFill>
                          <a:effectLst/>
                        </a:rPr>
                        <a:t>全省</a:t>
                      </a:r>
                      <a:endParaRPr lang="zh-CN" sz="15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dirty="0">
                          <a:solidFill>
                            <a:srgbClr val="FF0000"/>
                          </a:solidFill>
                          <a:effectLst/>
                        </a:rPr>
                        <a:t>二氧化硫、氮氧化物、颗粒物、挥发性有机物（</a:t>
                      </a:r>
                      <a:r>
                        <a:rPr lang="en-US" sz="1500" kern="0" dirty="0">
                          <a:solidFill>
                            <a:srgbClr val="FF0000"/>
                          </a:solidFill>
                          <a:effectLst/>
                        </a:rPr>
                        <a:t>VOCs</a:t>
                      </a:r>
                      <a:r>
                        <a:rPr lang="zh-CN" sz="1500" kern="0" dirty="0">
                          <a:solidFill>
                            <a:srgbClr val="FF0000"/>
                          </a:solidFill>
                          <a:effectLst/>
                        </a:rPr>
                        <a:t>）</a:t>
                      </a:r>
                      <a:endParaRPr lang="zh-CN" sz="15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dirty="0">
                          <a:solidFill>
                            <a:srgbClr val="FF0000"/>
                          </a:solidFill>
                          <a:effectLst/>
                        </a:rPr>
                        <a:t>石化、化工、工业涂装、合成革、纺织印染、橡胶和塑料制品、包装印刷、钢铁、水泥、玻璃等等</a:t>
                      </a:r>
                      <a:r>
                        <a:rPr lang="en-US" sz="1500" kern="0" dirty="0">
                          <a:solidFill>
                            <a:srgbClr val="FF0000"/>
                          </a:solidFill>
                          <a:effectLst/>
                        </a:rPr>
                        <a:t>10</a:t>
                      </a:r>
                      <a:r>
                        <a:rPr lang="zh-CN" sz="1500" kern="0" dirty="0">
                          <a:solidFill>
                            <a:srgbClr val="FF0000"/>
                          </a:solidFill>
                          <a:effectLst/>
                        </a:rPr>
                        <a:t>个行业</a:t>
                      </a:r>
                      <a:endParaRPr lang="zh-CN" sz="15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r>
              <a:tr h="444768">
                <a:tc>
                  <a:txBody>
                    <a:bodyPr/>
                    <a:lstStyle/>
                    <a:p>
                      <a:pPr algn="just">
                        <a:spcAft>
                          <a:spcPts val="0"/>
                        </a:spcAft>
                      </a:pPr>
                      <a:r>
                        <a:rPr lang="zh-CN" sz="1500" kern="0">
                          <a:effectLst/>
                        </a:rPr>
                        <a:t>北京市</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a:effectLst/>
                        </a:rPr>
                        <a:t>《北京市打赢蓝天保卫战三年行动计划》</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en-US" sz="1500" kern="0">
                          <a:effectLst/>
                        </a:rPr>
                        <a:t>--</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en-US" sz="1500" kern="0">
                          <a:effectLst/>
                        </a:rPr>
                        <a:t>--</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en-US" sz="1500" kern="0">
                          <a:effectLst/>
                        </a:rPr>
                        <a:t>--</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r>
              <a:tr h="537159">
                <a:tc>
                  <a:txBody>
                    <a:bodyPr/>
                    <a:lstStyle/>
                    <a:p>
                      <a:pPr algn="just">
                        <a:spcAft>
                          <a:spcPts val="0"/>
                        </a:spcAft>
                      </a:pPr>
                      <a:r>
                        <a:rPr lang="zh-CN" sz="1500" kern="0">
                          <a:effectLst/>
                        </a:rPr>
                        <a:t>天津市</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a:effectLst/>
                        </a:rPr>
                        <a:t>《天津市打赢蓝天保卫战三年作战计划（</a:t>
                      </a:r>
                      <a:r>
                        <a:rPr lang="en-US" sz="1500" kern="0">
                          <a:effectLst/>
                        </a:rPr>
                        <a:t>2018-2020</a:t>
                      </a:r>
                      <a:r>
                        <a:rPr lang="zh-CN" sz="1500" kern="0">
                          <a:effectLst/>
                        </a:rPr>
                        <a:t>）》（</a:t>
                      </a:r>
                      <a:r>
                        <a:rPr lang="en-US" sz="1500" kern="0">
                          <a:effectLst/>
                        </a:rPr>
                        <a:t>201.7.29</a:t>
                      </a:r>
                      <a:r>
                        <a:rPr lang="zh-CN" sz="1500" kern="0">
                          <a:effectLst/>
                        </a:rPr>
                        <a:t>）</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a:effectLst/>
                        </a:rPr>
                        <a:t>全市范围</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a:effectLst/>
                        </a:rPr>
                        <a:t>二氧化硫、氮氧化物、颗粒物、挥发性有机物（</a:t>
                      </a:r>
                      <a:r>
                        <a:rPr lang="en-US" sz="1500" kern="0">
                          <a:effectLst/>
                        </a:rPr>
                        <a:t>VOCs</a:t>
                      </a:r>
                      <a:r>
                        <a:rPr lang="zh-CN" sz="1500" kern="0">
                          <a:effectLst/>
                        </a:rPr>
                        <a:t>）</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a:effectLst/>
                        </a:rPr>
                        <a:t>燃煤机组和燃煤锅炉；</a:t>
                      </a:r>
                      <a:r>
                        <a:rPr lang="en-US" sz="1500" kern="0">
                          <a:effectLst/>
                        </a:rPr>
                        <a:t>25</a:t>
                      </a:r>
                      <a:r>
                        <a:rPr lang="zh-CN" sz="1500" kern="0">
                          <a:effectLst/>
                        </a:rPr>
                        <a:t>个重点行业</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r>
              <a:tr h="444768">
                <a:tc>
                  <a:txBody>
                    <a:bodyPr/>
                    <a:lstStyle/>
                    <a:p>
                      <a:pPr algn="just">
                        <a:spcAft>
                          <a:spcPts val="0"/>
                        </a:spcAft>
                      </a:pPr>
                      <a:r>
                        <a:rPr lang="zh-CN" sz="1500" kern="0">
                          <a:effectLst/>
                        </a:rPr>
                        <a:t>河北省</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a:effectLst/>
                        </a:rPr>
                        <a:t>《河北省打赢蓝天保卫战三年行动方案》（</a:t>
                      </a:r>
                      <a:r>
                        <a:rPr lang="en-US" sz="1500" kern="0">
                          <a:effectLst/>
                        </a:rPr>
                        <a:t>201.7.29</a:t>
                      </a:r>
                      <a:r>
                        <a:rPr lang="zh-CN" sz="1500" kern="0">
                          <a:effectLst/>
                        </a:rPr>
                        <a:t>）</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en-US" sz="1500" kern="0">
                          <a:effectLst/>
                        </a:rPr>
                        <a:t>---</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en-US" sz="1500" kern="0">
                          <a:effectLst/>
                        </a:rPr>
                        <a:t>---</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en-US" sz="1500" kern="0">
                          <a:effectLst/>
                        </a:rPr>
                        <a:t>--</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r>
              <a:tr h="805739">
                <a:tc>
                  <a:txBody>
                    <a:bodyPr/>
                    <a:lstStyle/>
                    <a:p>
                      <a:pPr algn="just">
                        <a:spcAft>
                          <a:spcPts val="0"/>
                        </a:spcAft>
                      </a:pPr>
                      <a:r>
                        <a:rPr lang="zh-CN" sz="1500" kern="0">
                          <a:effectLst/>
                        </a:rPr>
                        <a:t>山东省</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100">
                          <a:effectLst/>
                        </a:rPr>
                        <a:t>山东省打赢蓝天保卫战作战方案暨</a:t>
                      </a:r>
                      <a:r>
                        <a:rPr lang="en-US" sz="1500" kern="100">
                          <a:effectLst/>
                        </a:rPr>
                        <a:t>2013—2020</a:t>
                      </a:r>
                      <a:r>
                        <a:rPr lang="zh-CN" sz="1500" kern="100">
                          <a:effectLst/>
                        </a:rPr>
                        <a:t>年大气污染防治规划三期行动计划（</a:t>
                      </a:r>
                      <a:r>
                        <a:rPr lang="en-US" sz="1500" kern="100">
                          <a:effectLst/>
                        </a:rPr>
                        <a:t>2018—2020</a:t>
                      </a:r>
                      <a:r>
                        <a:rPr lang="zh-CN" sz="1500" kern="100">
                          <a:effectLst/>
                        </a:rPr>
                        <a:t>年）</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en-US" sz="1500" kern="0">
                          <a:effectLst/>
                        </a:rPr>
                        <a:t>7</a:t>
                      </a:r>
                      <a:r>
                        <a:rPr lang="zh-CN" sz="1500" kern="0">
                          <a:effectLst/>
                        </a:rPr>
                        <a:t>个传输通道城市</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a:effectLst/>
                        </a:rPr>
                        <a:t>二氧化硫、氮氧化物、颗粒物、挥发性有机物（</a:t>
                      </a:r>
                      <a:r>
                        <a:rPr lang="en-US" sz="1500" kern="0">
                          <a:effectLst/>
                        </a:rPr>
                        <a:t>VOCs</a:t>
                      </a:r>
                      <a:r>
                        <a:rPr lang="zh-CN" sz="1500" kern="0">
                          <a:effectLst/>
                        </a:rPr>
                        <a:t>）</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0">
                          <a:effectLst/>
                        </a:rPr>
                        <a:t>未有具体规定</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r>
              <a:tr h="444768">
                <a:tc>
                  <a:txBody>
                    <a:bodyPr/>
                    <a:lstStyle/>
                    <a:p>
                      <a:pPr algn="just">
                        <a:spcAft>
                          <a:spcPts val="0"/>
                        </a:spcAft>
                      </a:pPr>
                      <a:r>
                        <a:rPr lang="zh-CN" sz="1500" kern="100">
                          <a:effectLst/>
                        </a:rPr>
                        <a:t>广东省</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100">
                          <a:effectLst/>
                        </a:rPr>
                        <a:t>广东省打赢蓝天保卫战</a:t>
                      </a:r>
                      <a:r>
                        <a:rPr lang="en-US" sz="1500" kern="100">
                          <a:effectLst/>
                        </a:rPr>
                        <a:t>2018</a:t>
                      </a:r>
                      <a:r>
                        <a:rPr lang="zh-CN" sz="1500" kern="100">
                          <a:effectLst/>
                        </a:rPr>
                        <a:t>年工作方案</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en-US" sz="1500" kern="100">
                          <a:effectLst/>
                        </a:rPr>
                        <a:t> </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en-US" sz="1500" kern="100">
                          <a:effectLst/>
                        </a:rPr>
                        <a:t> </a:t>
                      </a:r>
                      <a:endParaRPr lang="zh-CN" sz="1500" kern="10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c>
                  <a:txBody>
                    <a:bodyPr/>
                    <a:lstStyle/>
                    <a:p>
                      <a:pPr algn="just">
                        <a:spcAft>
                          <a:spcPts val="0"/>
                        </a:spcAft>
                      </a:pPr>
                      <a:r>
                        <a:rPr lang="zh-CN" sz="1500" kern="100" dirty="0">
                          <a:effectLst/>
                        </a:rPr>
                        <a:t>石化、钢铁、水泥行业和化工、有 色金属冶炼行业</a:t>
                      </a:r>
                      <a:endParaRPr lang="zh-CN" sz="15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2424" marR="52424" marT="0" marB="0"/>
                </a:tc>
              </a:tr>
            </a:tbl>
          </a:graphicData>
        </a:graphic>
      </p:graphicFrame>
    </p:spTree>
    <p:extLst>
      <p:ext uri="{BB962C8B-B14F-4D97-AF65-F5344CB8AC3E}">
        <p14:creationId xmlns:p14="http://schemas.microsoft.com/office/powerpoint/2010/main" val="41280480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title"/>
          </p:nvPr>
        </p:nvSpPr>
        <p:spPr>
          <a:xfrm>
            <a:off x="1981200" y="127001"/>
            <a:ext cx="8229600" cy="709613"/>
          </a:xfrm>
        </p:spPr>
        <p:txBody>
          <a:bodyPr/>
          <a:lstStyle/>
          <a:p>
            <a:pPr algn="ctr" eaLnBrk="1" hangingPunct="1"/>
            <a:r>
              <a:rPr lang="zh-CN" altLang="zh-CN" sz="3600"/>
              <a:t>主</a:t>
            </a:r>
            <a:r>
              <a:rPr lang="en-US" altLang="zh-CN" sz="3600"/>
              <a:t> </a:t>
            </a:r>
            <a:r>
              <a:rPr lang="zh-CN" altLang="zh-CN" sz="3600"/>
              <a:t>要</a:t>
            </a:r>
            <a:r>
              <a:rPr lang="en-US" altLang="zh-CN" sz="3600"/>
              <a:t> </a:t>
            </a:r>
            <a:r>
              <a:rPr lang="zh-CN" altLang="zh-CN" sz="3600"/>
              <a:t>内</a:t>
            </a:r>
            <a:r>
              <a:rPr lang="en-US" altLang="zh-CN" sz="3600"/>
              <a:t> </a:t>
            </a:r>
            <a:r>
              <a:rPr lang="zh-CN" altLang="zh-CN" sz="3600"/>
              <a:t>容</a:t>
            </a:r>
            <a:endParaRPr lang="zh-CN" altLang="en-US" sz="3600"/>
          </a:p>
        </p:txBody>
      </p:sp>
      <p:sp>
        <p:nvSpPr>
          <p:cNvPr id="11270" name="幻灯片编号占位符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buNone/>
              <a:defRPr/>
            </a:pPr>
            <a:fld id="{821AF9DB-AFE8-474A-A99B-2B5FFB6F7E8E}" type="slidenum">
              <a:rPr lang="zh-CN" altLang="en-US" sz="1200">
                <a:solidFill>
                  <a:prstClr val="black"/>
                </a:solidFill>
                <a:cs typeface="+mn-cs"/>
              </a:rPr>
              <a:pPr>
                <a:spcBef>
                  <a:spcPct val="0"/>
                </a:spcBef>
                <a:buNone/>
                <a:defRPr/>
              </a:pPr>
              <a:t>48</a:t>
            </a:fld>
            <a:endParaRPr lang="en-US" altLang="zh-CN" sz="1200">
              <a:solidFill>
                <a:prstClr val="black"/>
              </a:solidFill>
              <a:cs typeface="+mn-cs"/>
            </a:endParaRPr>
          </a:p>
        </p:txBody>
      </p:sp>
      <p:sp>
        <p:nvSpPr>
          <p:cNvPr id="15" name="矩形 14"/>
          <p:cNvSpPr/>
          <p:nvPr/>
        </p:nvSpPr>
        <p:spPr>
          <a:xfrm>
            <a:off x="3359696" y="3284985"/>
            <a:ext cx="6048672" cy="720079"/>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三、</a:t>
            </a:r>
            <a:r>
              <a:rPr lang="zh-CN" altLang="en-US" b="1" noProof="1" smtClean="0">
                <a:solidFill>
                  <a:prstClr val="black"/>
                </a:solidFill>
                <a:latin typeface="微软雅黑" panose="020B0503020204020204" pitchFamily="34" charset="-122"/>
                <a:cs typeface="+mn-cs"/>
              </a:rPr>
              <a:t>达标技术经济可行性</a:t>
            </a:r>
            <a:endPar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7" name="矩形 16"/>
          <p:cNvSpPr/>
          <p:nvPr/>
        </p:nvSpPr>
        <p:spPr>
          <a:xfrm>
            <a:off x="3335593" y="1340809"/>
            <a:ext cx="6048672" cy="648071"/>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lvl="0">
              <a:spcBef>
                <a:spcPct val="0"/>
              </a:spcBef>
              <a:buNone/>
              <a:defRPr/>
            </a:pPr>
            <a:r>
              <a:rPr kumimoji="0" lang="zh-CN" altLang="en-US" sz="3200" b="1" i="0" u="none" strike="noStrike" kern="1200" cap="none" spc="0" normalizeH="0" baseline="0" noProof="1" smtClean="0">
                <a:ln>
                  <a:noFill/>
                </a:ln>
                <a:solidFill>
                  <a:prstClr val="black"/>
                </a:solidFill>
                <a:effectLst/>
                <a:uLnTx/>
                <a:uFillTx/>
                <a:latin typeface="Times New Roman" panose="02020603050405020304" pitchFamily="18" charset="0"/>
                <a:ea typeface="微软雅黑" panose="020B0503020204020204" pitchFamily="34" charset="-122"/>
                <a:cs typeface="+mn-cs"/>
              </a:rPr>
              <a:t>一、</a:t>
            </a:r>
            <a:r>
              <a:rPr lang="zh-CN" altLang="en-US" b="1" noProof="1">
                <a:solidFill>
                  <a:prstClr val="black"/>
                </a:solidFill>
                <a:latin typeface="微软雅黑" panose="020B0503020204020204" pitchFamily="34" charset="-122"/>
                <a:cs typeface="+mn-cs"/>
              </a:rPr>
              <a:t>行业概况与排放水平</a:t>
            </a:r>
          </a:p>
        </p:txBody>
      </p:sp>
      <p:sp>
        <p:nvSpPr>
          <p:cNvPr id="18" name="矩形 17"/>
          <p:cNvSpPr/>
          <p:nvPr/>
        </p:nvSpPr>
        <p:spPr>
          <a:xfrm>
            <a:off x="3359696" y="4242215"/>
            <a:ext cx="6048672" cy="698953"/>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lvl="0">
              <a:spcBef>
                <a:spcPct val="0"/>
              </a:spcBef>
              <a:buNone/>
              <a:defRPr/>
            </a:pPr>
            <a:r>
              <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四、</a:t>
            </a:r>
            <a:r>
              <a:rPr lang="zh-CN" altLang="en-US" b="1" noProof="1">
                <a:solidFill>
                  <a:prstClr val="black"/>
                </a:solidFill>
                <a:latin typeface="微软雅黑" panose="020B0503020204020204" pitchFamily="34" charset="-122"/>
              </a:rPr>
              <a:t>总结与展望</a:t>
            </a:r>
          </a:p>
        </p:txBody>
      </p:sp>
      <p:sp>
        <p:nvSpPr>
          <p:cNvPr id="8" name="矩形 7"/>
          <p:cNvSpPr/>
          <p:nvPr/>
        </p:nvSpPr>
        <p:spPr>
          <a:xfrm>
            <a:off x="3363261" y="2292014"/>
            <a:ext cx="6048672" cy="710009"/>
          </a:xfrm>
          <a:prstGeom prst="rect">
            <a:avLst/>
          </a:prstGeom>
          <a:solidFill>
            <a:schemeClr val="accent6">
              <a:lumMod val="40000"/>
              <a:lumOff val="6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smtClean="0">
                <a:ln>
                  <a:noFill/>
                </a:ln>
                <a:solidFill>
                  <a:srgbClr val="C00000"/>
                </a:solidFill>
                <a:effectLst/>
                <a:uLnTx/>
                <a:uFillTx/>
                <a:latin typeface="微软雅黑" panose="020B0503020204020204" pitchFamily="34" charset="-122"/>
                <a:ea typeface="微软雅黑" panose="020B0503020204020204" pitchFamily="34" charset="-122"/>
                <a:cs typeface="+mn-cs"/>
              </a:rPr>
              <a:t>二、标准的主要技术内容</a:t>
            </a:r>
            <a:endParaRPr kumimoji="0" lang="zh-CN" altLang="en-US" sz="3200" b="0" i="0" u="none" strike="noStrike" kern="1200" cap="none" spc="0" normalizeH="0" baseline="0" noProof="1" smtClean="0">
              <a:ln>
                <a:noFill/>
              </a:ln>
              <a:solidFill>
                <a:srgbClr val="C00000"/>
              </a:solidFill>
              <a:effectLst/>
              <a:uLnTx/>
              <a:uFillTx/>
              <a:latin typeface="Arial" panose="020B06040202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5061052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idx="4294967295"/>
          </p:nvPr>
        </p:nvSpPr>
        <p:spPr>
          <a:xfrm>
            <a:off x="119336" y="120447"/>
            <a:ext cx="8207375" cy="708025"/>
          </a:xfrm>
        </p:spPr>
        <p:txBody>
          <a:bodyPr anchor="b"/>
          <a:lstStyle/>
          <a:p>
            <a:pPr algn="l" eaLnBrk="1" hangingPunct="1"/>
            <a:r>
              <a:rPr lang="zh-CN" altLang="en-US" sz="3200" b="1" dirty="0" smtClean="0">
                <a:solidFill>
                  <a:schemeClr val="tx2"/>
                </a:solidFill>
                <a:latin typeface="+mj-ea"/>
                <a:sym typeface="Arial" panose="020B0604020202020204" pitchFamily="34" charset="0"/>
              </a:rPr>
              <a:t>涂料油墨胶粘剂排放标准</a:t>
            </a:r>
            <a:endParaRPr lang="zh-CN" altLang="en-US" sz="2800" b="1" dirty="0">
              <a:solidFill>
                <a:srgbClr val="FF0000"/>
              </a:solidFill>
              <a:latin typeface="+mj-ea"/>
            </a:endParaRPr>
          </a:p>
        </p:txBody>
      </p:sp>
      <p:sp>
        <p:nvSpPr>
          <p:cNvPr id="13315" name="幻灯片编号占位符 3"/>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49</a:t>
            </a:fld>
            <a:endParaRPr lang="en-US" altLang="zh-CN" sz="1200" b="1">
              <a:latin typeface="微软雅黑" panose="020B0503020204020204" pitchFamily="34" charset="-122"/>
            </a:endParaRPr>
          </a:p>
        </p:txBody>
      </p:sp>
      <p:graphicFrame>
        <p:nvGraphicFramePr>
          <p:cNvPr id="5" name="表格 4"/>
          <p:cNvGraphicFramePr>
            <a:graphicFrameLocks noGrp="1"/>
          </p:cNvGraphicFramePr>
          <p:nvPr>
            <p:extLst>
              <p:ext uri="{D42A27DB-BD31-4B8C-83A1-F6EECF244321}">
                <p14:modId xmlns:p14="http://schemas.microsoft.com/office/powerpoint/2010/main" val="1760438212"/>
              </p:ext>
            </p:extLst>
          </p:nvPr>
        </p:nvGraphicFramePr>
        <p:xfrm>
          <a:off x="263351" y="1340770"/>
          <a:ext cx="11521280" cy="4248471"/>
        </p:xfrm>
        <a:graphic>
          <a:graphicData uri="http://schemas.openxmlformats.org/drawingml/2006/table">
            <a:tbl>
              <a:tblPr/>
              <a:tblGrid>
                <a:gridCol w="3281376">
                  <a:extLst>
                    <a:ext uri="{9D8B030D-6E8A-4147-A177-3AD203B41FA5}">
                      <a16:colId xmlns:a16="http://schemas.microsoft.com/office/drawing/2014/main" xmlns="" val="20001"/>
                    </a:ext>
                  </a:extLst>
                </a:gridCol>
                <a:gridCol w="3718894"/>
                <a:gridCol w="1458390">
                  <a:extLst>
                    <a:ext uri="{9D8B030D-6E8A-4147-A177-3AD203B41FA5}">
                      <a16:colId xmlns:a16="http://schemas.microsoft.com/office/drawing/2014/main" xmlns="" val="20002"/>
                    </a:ext>
                  </a:extLst>
                </a:gridCol>
                <a:gridCol w="1531310">
                  <a:extLst>
                    <a:ext uri="{9D8B030D-6E8A-4147-A177-3AD203B41FA5}">
                      <a16:colId xmlns:a16="http://schemas.microsoft.com/office/drawing/2014/main" xmlns="" val="20003"/>
                    </a:ext>
                  </a:extLst>
                </a:gridCol>
                <a:gridCol w="1531310"/>
              </a:tblGrid>
              <a:tr h="1416157">
                <a:tc>
                  <a:txBody>
                    <a:bodyPr/>
                    <a:lstStyle/>
                    <a:p>
                      <a:pPr marL="0" marR="0" lvl="0" indent="0" algn="ctr" defTabSz="914400" rtl="0" eaLnBrk="1" fontAlgn="base" latinLnBrk="0" hangingPunct="1">
                        <a:lnSpc>
                          <a:spcPct val="100000"/>
                        </a:lnSpc>
                        <a:spcBef>
                          <a:spcPts val="0"/>
                        </a:spcBef>
                        <a:spcAft>
                          <a:spcPts val="0"/>
                        </a:spcAft>
                        <a:buClrTx/>
                        <a:buSzTx/>
                        <a:buFontTx/>
                        <a:buNone/>
                      </a:pPr>
                      <a:r>
                        <a:rPr kumimoji="0" lang="zh-CN" altLang="en-US" sz="2200" b="1" i="0" u="none" strike="noStrike" kern="1200"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标准名称</a:t>
                      </a:r>
                    </a:p>
                  </a:txBody>
                  <a:tcPr marL="68586" marR="68586" marT="34294" marB="342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pPr>
                      <a:r>
                        <a:rPr kumimoji="0" lang="zh-CN" altLang="en-US" sz="2200" b="1" i="0" u="none" strike="noStrike" kern="1200"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适用范围</a:t>
                      </a:r>
                    </a:p>
                  </a:txBody>
                  <a:tcPr marL="68586" marR="68586" marT="34294" marB="342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pPr>
                      <a:r>
                        <a:rPr kumimoji="0" lang="zh-CN" altLang="en-US" sz="2200" b="1" i="0" u="none" strike="noStrike" kern="1200"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标准编号</a:t>
                      </a:r>
                    </a:p>
                  </a:txBody>
                  <a:tcPr marL="68586" marR="68586" marT="34294" marB="342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pPr>
                      <a:r>
                        <a:rPr kumimoji="0" lang="zh-CN" altLang="en-US" sz="2200" b="1" i="0" u="none" strike="noStrike" kern="1200"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新建企业</a:t>
                      </a:r>
                      <a:endParaRPr kumimoji="0" lang="en-US" altLang="zh-CN" sz="2200" b="1" i="0" u="none" strike="noStrike" kern="1200"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Tx/>
                        <a:buNone/>
                      </a:pPr>
                      <a:r>
                        <a:rPr kumimoji="0" lang="zh-CN" altLang="en-US" sz="2200" b="1" i="0" u="none" strike="noStrike" kern="1200"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实施时间</a:t>
                      </a:r>
                    </a:p>
                  </a:txBody>
                  <a:tcPr marL="68586" marR="68586" marT="34294" marB="342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pPr>
                      <a:r>
                        <a:rPr kumimoji="0" lang="zh-CN" altLang="en-US" sz="2200" b="1" i="0" u="none" strike="noStrike" kern="1200"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现有企业</a:t>
                      </a:r>
                      <a:endParaRPr kumimoji="0" lang="en-US" altLang="zh-CN" sz="2200" b="1" i="0" u="none" strike="noStrike" kern="1200"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Tx/>
                        <a:buNone/>
                      </a:pPr>
                      <a:r>
                        <a:rPr kumimoji="0" lang="zh-CN" altLang="en-US" sz="2200" b="1" i="0" u="none" strike="noStrike" kern="1200"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实施时间</a:t>
                      </a:r>
                    </a:p>
                  </a:txBody>
                  <a:tcPr marL="68586" marR="68586" marT="34294" marB="342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416157">
                <a:tc>
                  <a:txBody>
                    <a:bodyPr/>
                    <a:lstStyle/>
                    <a:p>
                      <a:pPr marL="0" marR="0" lvl="0" indent="0" algn="ctr" defTabSz="457200" rtl="0" eaLnBrk="1" fontAlgn="base" latinLnBrk="0" hangingPunct="1">
                        <a:lnSpc>
                          <a:spcPct val="100000"/>
                        </a:lnSpc>
                        <a:spcBef>
                          <a:spcPts val="0"/>
                        </a:spcBef>
                        <a:spcAft>
                          <a:spcPts val="0"/>
                        </a:spcAft>
                        <a:buClrTx/>
                        <a:buSzTx/>
                        <a:buFontTx/>
                        <a:buNone/>
                      </a:pPr>
                      <a:r>
                        <a:rPr kumimoji="0" lang="zh-CN" altLang="en-US" sz="2200" b="1" i="0" u="none" strike="noStrike" kern="1200"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涂料油墨及胶粘剂工业大气污染物排放标准</a:t>
                      </a:r>
                      <a:endParaRPr kumimoji="0" lang="zh-CN" altLang="en-US" sz="2200" b="1" i="0" u="none" strike="noStrike" kern="1200"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6" marR="68586" marT="34294" marB="342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pPr>
                      <a:r>
                        <a:rPr kumimoji="0" lang="zh-CN" altLang="en-US" sz="2200" b="1" i="0" u="none" strike="noStrike" kern="1200"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涂料、油墨、胶粘剂</a:t>
                      </a:r>
                      <a:endParaRPr kumimoji="0" lang="zh-CN" altLang="en-US" sz="2200" b="1" i="0" u="none" strike="noStrike" kern="1200"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6" marR="68586" marT="34294" marB="342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pPr>
                      <a:r>
                        <a:rPr kumimoji="0" lang="en-US" altLang="zh-CN" sz="2200" b="1" i="0" u="none" strike="noStrike" kern="1200"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GB37824-2019</a:t>
                      </a:r>
                      <a:endParaRPr kumimoji="0" lang="zh-CN" altLang="en-US" sz="2200" b="1" i="0" u="none" strike="noStrike" kern="1200"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6" marR="68586" marT="34294" marB="342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pPr>
                      <a:r>
                        <a:rPr kumimoji="0" lang="en-US" altLang="zh-CN" sz="2200" b="1" i="0" u="none" strike="noStrike" kern="1200"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2019.7.1</a:t>
                      </a:r>
                      <a:endParaRPr kumimoji="0" lang="zh-CN" altLang="en-US" sz="2200" b="1" i="0" u="none" strike="noStrike" kern="1200"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6" marR="68586" marT="34294" marB="342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pPr>
                      <a:r>
                        <a:rPr kumimoji="0" lang="en-US" altLang="zh-CN" sz="2200" b="1" i="0" u="none" strike="noStrike" kern="1200"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2020.7.1</a:t>
                      </a:r>
                      <a:endParaRPr kumimoji="0" lang="zh-CN" altLang="en-US" sz="2200" b="1" i="0" u="none" strike="noStrike" kern="1200"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6" marR="68586" marT="34294" marB="342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918975810"/>
                  </a:ext>
                </a:extLst>
              </a:tr>
              <a:tr h="1416157">
                <a:tc>
                  <a:txBody>
                    <a:bodyPr/>
                    <a:lstStyle/>
                    <a:p>
                      <a:pPr marL="0" marR="0" lvl="0" indent="0" algn="ctr" defTabSz="457200" rtl="0" eaLnBrk="1" fontAlgn="base" latinLnBrk="0" hangingPunct="1">
                        <a:lnSpc>
                          <a:spcPct val="100000"/>
                        </a:lnSpc>
                        <a:spcBef>
                          <a:spcPts val="0"/>
                        </a:spcBef>
                        <a:spcAft>
                          <a:spcPts val="0"/>
                        </a:spcAft>
                        <a:buClrTx/>
                        <a:buSzTx/>
                        <a:buFontTx/>
                        <a:buNone/>
                      </a:pPr>
                      <a:r>
                        <a:rPr kumimoji="0" lang="zh-CN" altLang="en-US" sz="2200" b="1" i="0" u="none" strike="noStrike" kern="1200"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挥发性有机物无组织排放</a:t>
                      </a:r>
                      <a:endParaRPr kumimoji="0" lang="en-US" altLang="zh-CN" sz="2200" b="1" i="0" u="none" strike="noStrike" kern="1200"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ctr" defTabSz="457200" rtl="0" eaLnBrk="1" fontAlgn="base" latinLnBrk="0" hangingPunct="1">
                        <a:lnSpc>
                          <a:spcPct val="100000"/>
                        </a:lnSpc>
                        <a:spcBef>
                          <a:spcPts val="0"/>
                        </a:spcBef>
                        <a:spcAft>
                          <a:spcPts val="0"/>
                        </a:spcAft>
                        <a:buClrTx/>
                        <a:buSzTx/>
                        <a:buFontTx/>
                        <a:buNone/>
                      </a:pPr>
                      <a:r>
                        <a:rPr kumimoji="0" lang="zh-CN" altLang="en-US" sz="2200" b="1" i="0" u="none" strike="noStrike" kern="1200"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控制标准</a:t>
                      </a:r>
                      <a:endParaRPr kumimoji="0" lang="zh-CN" altLang="en-US" sz="2200" b="1" i="0" u="none" strike="noStrike" kern="1200"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6" marR="68586" marT="34294" marB="342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pPr>
                      <a:r>
                        <a:rPr kumimoji="0" lang="zh-CN" altLang="en-US" sz="2200" b="1" i="0" u="none" strike="noStrike" kern="1200"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国家行业标准未规定无组织排放要求的行业</a:t>
                      </a:r>
                      <a:endParaRPr kumimoji="0" lang="zh-CN" altLang="en-US" sz="2200" b="1" i="0" u="none" strike="noStrike" kern="1200"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6" marR="68586" marT="34294" marB="342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pPr>
                      <a:r>
                        <a:rPr kumimoji="0" lang="en-US" altLang="zh-CN" sz="2200" b="1" i="0" u="none" strike="noStrike" kern="1200"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GB37822-2019</a:t>
                      </a:r>
                      <a:endParaRPr kumimoji="0" lang="zh-CN" altLang="en-US" sz="2200" b="1" i="0" u="none" strike="noStrike" kern="1200"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6" marR="68586" marT="34294" marB="342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pPr>
                      <a:r>
                        <a:rPr kumimoji="0" lang="en-US" altLang="zh-CN" sz="2200" b="1" i="0" u="none" strike="noStrike" kern="1200"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2019.7.1</a:t>
                      </a:r>
                      <a:endParaRPr kumimoji="0" lang="zh-CN" altLang="en-US" sz="2200" b="1" i="0" u="none" strike="noStrike" kern="1200"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6" marR="68586" marT="34294" marB="342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pPr>
                      <a:r>
                        <a:rPr kumimoji="0" lang="en-US" altLang="zh-CN" sz="2200" b="1" i="0" u="none" strike="noStrike" kern="1200"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2020.7.1</a:t>
                      </a:r>
                      <a:endParaRPr kumimoji="0" lang="zh-CN" altLang="en-US" sz="2200" b="1" i="0" u="none" strike="noStrike" kern="1200"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6" marR="68586" marT="34294" marB="342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3155019625"/>
                  </a:ext>
                </a:extLst>
              </a:tr>
            </a:tbl>
          </a:graphicData>
        </a:graphic>
      </p:graphicFrame>
    </p:spTree>
    <p:extLst>
      <p:ext uri="{BB962C8B-B14F-4D97-AF65-F5344CB8AC3E}">
        <p14:creationId xmlns:p14="http://schemas.microsoft.com/office/powerpoint/2010/main" val="12800077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38" name="标题 1"/>
          <p:cNvSpPr txBox="1">
            <a:spLocks noChangeArrowheads="1"/>
          </p:cNvSpPr>
          <p:nvPr/>
        </p:nvSpPr>
        <p:spPr bwMode="auto">
          <a:xfrm>
            <a:off x="173038" y="118270"/>
            <a:ext cx="9883401"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eaLnBrk="1" hangingPunct="1">
              <a:spcBef>
                <a:spcPct val="0"/>
              </a:spcBef>
              <a:buFontTx/>
              <a:buNone/>
            </a:pPr>
            <a:r>
              <a:rPr lang="en-US" altLang="zh-CN" sz="3600" b="1" dirty="0">
                <a:solidFill>
                  <a:schemeClr val="tx2"/>
                </a:solidFill>
                <a:latin typeface="微软雅黑" panose="020B0503020204020204" pitchFamily="34" charset="-122"/>
              </a:rPr>
              <a:t>2</a:t>
            </a:r>
            <a:r>
              <a:rPr lang="zh-CN" altLang="en-US" sz="3600" b="1" dirty="0" smtClean="0">
                <a:solidFill>
                  <a:schemeClr val="tx2"/>
                </a:solidFill>
                <a:latin typeface="微软雅黑" panose="020B0503020204020204" pitchFamily="34" charset="-122"/>
              </a:rPr>
              <a:t>、吉林省环境质量现状：臭氧和氮氧化物</a:t>
            </a:r>
            <a:endParaRPr lang="zh-CN" altLang="en-US" sz="3600" b="1" dirty="0">
              <a:solidFill>
                <a:schemeClr val="tx2"/>
              </a:solidFill>
              <a:latin typeface="微软雅黑" panose="020B0503020204020204" pitchFamily="34" charset="-122"/>
            </a:endParaRPr>
          </a:p>
        </p:txBody>
      </p:sp>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12468" t="10695" r="1035" b="-1020"/>
          <a:stretch/>
        </p:blipFill>
        <p:spPr>
          <a:xfrm>
            <a:off x="839416" y="1090172"/>
            <a:ext cx="4824536" cy="2592287"/>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t="19293" r="864"/>
          <a:stretch/>
        </p:blipFill>
        <p:spPr>
          <a:xfrm>
            <a:off x="6240016" y="1111876"/>
            <a:ext cx="5184576" cy="2409844"/>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t="51213" r="697"/>
          <a:stretch/>
        </p:blipFill>
        <p:spPr>
          <a:xfrm>
            <a:off x="6023992" y="3682459"/>
            <a:ext cx="5844710" cy="2592606"/>
          </a:xfrm>
          <a:prstGeom prst="rect">
            <a:avLst/>
          </a:prstGeom>
        </p:spPr>
      </p:pic>
      <p:sp>
        <p:nvSpPr>
          <p:cNvPr id="10" name="矩形 9"/>
          <p:cNvSpPr/>
          <p:nvPr/>
        </p:nvSpPr>
        <p:spPr>
          <a:xfrm>
            <a:off x="335360" y="3682459"/>
            <a:ext cx="5616624"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臭氧</a:t>
            </a:r>
            <a:r>
              <a:rPr lang="en-US" altLang="zh-CN" dirty="0">
                <a:latin typeface="微软雅黑" panose="020B0503020204020204" pitchFamily="34" charset="-122"/>
                <a:ea typeface="微软雅黑" panose="020B0503020204020204" pitchFamily="34" charset="-122"/>
              </a:rPr>
              <a:t>90</a:t>
            </a:r>
            <a:r>
              <a:rPr lang="zh-CN" altLang="en-US" dirty="0">
                <a:latin typeface="微软雅黑" panose="020B0503020204020204" pitchFamily="34" charset="-122"/>
                <a:ea typeface="微软雅黑" panose="020B0503020204020204" pitchFamily="34" charset="-122"/>
              </a:rPr>
              <a:t>百分位浓度为</a:t>
            </a:r>
            <a:r>
              <a:rPr lang="en-US" altLang="zh-CN" dirty="0">
                <a:latin typeface="微软雅黑" panose="020B0503020204020204" pitchFamily="34" charset="-122"/>
                <a:ea typeface="微软雅黑" panose="020B0503020204020204" pitchFamily="34" charset="-122"/>
              </a:rPr>
              <a:t>141</a:t>
            </a:r>
            <a:r>
              <a:rPr lang="zh-CN" altLang="en-US" dirty="0">
                <a:latin typeface="微软雅黑" panose="020B0503020204020204" pitchFamily="34" charset="-122"/>
                <a:ea typeface="微软雅黑" panose="020B0503020204020204" pitchFamily="34" charset="-122"/>
              </a:rPr>
              <a:t>微克</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立方米，同比上升</a:t>
            </a:r>
            <a:r>
              <a:rPr lang="en-US" altLang="zh-CN" dirty="0">
                <a:latin typeface="微软雅黑" panose="020B0503020204020204" pitchFamily="34" charset="-122"/>
                <a:ea typeface="微软雅黑" panose="020B0503020204020204" pitchFamily="34" charset="-122"/>
              </a:rPr>
              <a:t>4.4%</a:t>
            </a:r>
            <a:endParaRPr lang="zh-CN" altLang="en-US" dirty="0">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594" y="4123582"/>
            <a:ext cx="4384179" cy="2506382"/>
          </a:xfrm>
          <a:prstGeom prst="rect">
            <a:avLst/>
          </a:prstGeom>
        </p:spPr>
      </p:pic>
    </p:spTree>
    <p:extLst>
      <p:ext uri="{BB962C8B-B14F-4D97-AF65-F5344CB8AC3E}">
        <p14:creationId xmlns:p14="http://schemas.microsoft.com/office/powerpoint/2010/main" val="15735379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idx="4294967295"/>
          </p:nvPr>
        </p:nvSpPr>
        <p:spPr>
          <a:xfrm>
            <a:off x="119336" y="120447"/>
            <a:ext cx="8207375" cy="708025"/>
          </a:xfrm>
        </p:spPr>
        <p:txBody>
          <a:bodyPr anchor="b"/>
          <a:lstStyle/>
          <a:p>
            <a:pPr algn="l" eaLnBrk="1" hangingPunct="1"/>
            <a:r>
              <a:rPr lang="zh-CN" altLang="en-US" sz="3200" b="1" dirty="0" smtClean="0">
                <a:solidFill>
                  <a:schemeClr val="tx2"/>
                </a:solidFill>
                <a:latin typeface="+mj-ea"/>
                <a:sym typeface="Arial" panose="020B0604020202020204" pitchFamily="34" charset="0"/>
              </a:rPr>
              <a:t>涂料油墨胶粘剂排放标准：指标体系</a:t>
            </a:r>
            <a:endParaRPr lang="zh-CN" altLang="en-US" sz="2800" b="1" dirty="0">
              <a:solidFill>
                <a:srgbClr val="FF0000"/>
              </a:solidFill>
              <a:latin typeface="+mj-ea"/>
            </a:endParaRPr>
          </a:p>
        </p:txBody>
      </p:sp>
      <p:sp>
        <p:nvSpPr>
          <p:cNvPr id="13315" name="幻灯片编号占位符 3"/>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50</a:t>
            </a:fld>
            <a:endParaRPr lang="en-US" altLang="zh-CN" sz="1200" b="1">
              <a:latin typeface="微软雅黑" panose="020B0503020204020204" pitchFamily="34" charset="-122"/>
            </a:endParaRPr>
          </a:p>
        </p:txBody>
      </p:sp>
      <p:sp>
        <p:nvSpPr>
          <p:cNvPr id="38" name="Rectangle 78"/>
          <p:cNvSpPr>
            <a:spLocks noChangeArrowheads="1"/>
          </p:cNvSpPr>
          <p:nvPr/>
        </p:nvSpPr>
        <p:spPr bwMode="auto">
          <a:xfrm>
            <a:off x="1191530" y="3763312"/>
            <a:ext cx="1008112" cy="936104"/>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一般地区限值</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sp>
        <p:nvSpPr>
          <p:cNvPr id="39" name="Rectangle 78"/>
          <p:cNvSpPr>
            <a:spLocks noChangeArrowheads="1"/>
          </p:cNvSpPr>
          <p:nvPr/>
        </p:nvSpPr>
        <p:spPr bwMode="auto">
          <a:xfrm>
            <a:off x="2274004" y="3751768"/>
            <a:ext cx="1008112" cy="936104"/>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特别排放限值</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sp>
        <p:nvSpPr>
          <p:cNvPr id="40" name="Rectangle 78"/>
          <p:cNvSpPr>
            <a:spLocks noChangeArrowheads="1"/>
          </p:cNvSpPr>
          <p:nvPr/>
        </p:nvSpPr>
        <p:spPr bwMode="auto">
          <a:xfrm>
            <a:off x="5110809" y="1421866"/>
            <a:ext cx="1584176" cy="403623"/>
          </a:xfrm>
          <a:prstGeom prst="rect">
            <a:avLst/>
          </a:prstGeom>
          <a:solidFill>
            <a:srgbClr val="92D05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标准指标体系</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cxnSp>
        <p:nvCxnSpPr>
          <p:cNvPr id="41" name="直接箭头连接符 40"/>
          <p:cNvCxnSpPr/>
          <p:nvPr/>
        </p:nvCxnSpPr>
        <p:spPr>
          <a:xfrm>
            <a:off x="5968694" y="1816399"/>
            <a:ext cx="0" cy="38856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2166600" y="2204966"/>
            <a:ext cx="8568952"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2207568" y="2204966"/>
            <a:ext cx="0" cy="43204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81734" y="3442217"/>
            <a:ext cx="1224136"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5" name="直接箭头连接符 44"/>
          <p:cNvCxnSpPr>
            <a:endCxn id="38" idx="0"/>
          </p:cNvCxnSpPr>
          <p:nvPr/>
        </p:nvCxnSpPr>
        <p:spPr>
          <a:xfrm>
            <a:off x="1695586" y="3408182"/>
            <a:ext cx="0" cy="35513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a:off x="2919722" y="3408182"/>
            <a:ext cx="0" cy="35513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5296418" y="3442217"/>
            <a:ext cx="1224136"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a:off x="5296418" y="3442217"/>
            <a:ext cx="0" cy="35513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a:off x="6520554" y="3442217"/>
            <a:ext cx="0" cy="35513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a:off x="5947734" y="2238717"/>
            <a:ext cx="0" cy="43204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51" name="Rectangle 78"/>
          <p:cNvSpPr>
            <a:spLocks noChangeArrowheads="1"/>
          </p:cNvSpPr>
          <p:nvPr/>
        </p:nvSpPr>
        <p:spPr bwMode="auto">
          <a:xfrm>
            <a:off x="4747787" y="3797347"/>
            <a:ext cx="1008112" cy="936104"/>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通用无组织源</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sp>
        <p:nvSpPr>
          <p:cNvPr id="52" name="Rectangle 78"/>
          <p:cNvSpPr>
            <a:spLocks noChangeArrowheads="1"/>
          </p:cNvSpPr>
          <p:nvPr/>
        </p:nvSpPr>
        <p:spPr bwMode="auto">
          <a:xfrm>
            <a:off x="5869319" y="3815505"/>
            <a:ext cx="1290180" cy="936104"/>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工艺过程</a:t>
            </a:r>
            <a:endParaRPr lang="en-US" altLang="zh-CN"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endParaRPr>
          </a:p>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排放</a:t>
            </a:r>
            <a:r>
              <a:rPr lang="zh-CN" altLang="en-US" b="1" dirty="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源</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cxnSp>
        <p:nvCxnSpPr>
          <p:cNvPr id="62" name="直接连接符 61"/>
          <p:cNvCxnSpPr/>
          <p:nvPr/>
        </p:nvCxnSpPr>
        <p:spPr>
          <a:xfrm>
            <a:off x="7924155" y="3475684"/>
            <a:ext cx="1224136"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3" name="直接箭头连接符 62"/>
          <p:cNvCxnSpPr/>
          <p:nvPr/>
        </p:nvCxnSpPr>
        <p:spPr>
          <a:xfrm>
            <a:off x="7924155" y="3475684"/>
            <a:ext cx="0" cy="35513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a:off x="9148291" y="3475684"/>
            <a:ext cx="0" cy="35513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p:nvPr/>
        </p:nvCxnSpPr>
        <p:spPr>
          <a:xfrm>
            <a:off x="8536223" y="2197070"/>
            <a:ext cx="0" cy="49955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66" name="Rectangle 78"/>
          <p:cNvSpPr>
            <a:spLocks noChangeArrowheads="1"/>
          </p:cNvSpPr>
          <p:nvPr/>
        </p:nvSpPr>
        <p:spPr bwMode="auto">
          <a:xfrm>
            <a:off x="7375524" y="3830814"/>
            <a:ext cx="1008112" cy="936104"/>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厂区监控限值</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sp>
        <p:nvSpPr>
          <p:cNvPr id="67" name="Rectangle 78"/>
          <p:cNvSpPr>
            <a:spLocks noChangeArrowheads="1"/>
          </p:cNvSpPr>
          <p:nvPr/>
        </p:nvSpPr>
        <p:spPr bwMode="auto">
          <a:xfrm>
            <a:off x="8502309" y="3830814"/>
            <a:ext cx="1008112" cy="936104"/>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厂界监控限值</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sp>
        <p:nvSpPr>
          <p:cNvPr id="68" name="Rectangle 78"/>
          <p:cNvSpPr>
            <a:spLocks noChangeArrowheads="1"/>
          </p:cNvSpPr>
          <p:nvPr/>
        </p:nvSpPr>
        <p:spPr bwMode="auto">
          <a:xfrm>
            <a:off x="3517141" y="3763312"/>
            <a:ext cx="1008112" cy="936104"/>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最低去除效率</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cxnSp>
        <p:nvCxnSpPr>
          <p:cNvPr id="59" name="直接箭头连接符 58"/>
          <p:cNvCxnSpPr>
            <a:endCxn id="68" idx="0"/>
          </p:cNvCxnSpPr>
          <p:nvPr/>
        </p:nvCxnSpPr>
        <p:spPr>
          <a:xfrm>
            <a:off x="4021197" y="2976134"/>
            <a:ext cx="0" cy="78717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10338499" y="3501008"/>
            <a:ext cx="1224136"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nvCxnSpPr>
        <p:spPr>
          <a:xfrm>
            <a:off x="10338499" y="3501008"/>
            <a:ext cx="0" cy="35513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p:nvPr/>
        </p:nvCxnSpPr>
        <p:spPr>
          <a:xfrm>
            <a:off x="11562635" y="3501008"/>
            <a:ext cx="0" cy="35513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p:nvPr/>
        </p:nvCxnSpPr>
        <p:spPr>
          <a:xfrm>
            <a:off x="10769393" y="2197070"/>
            <a:ext cx="0" cy="49955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77" name="Rectangle 78"/>
          <p:cNvSpPr>
            <a:spLocks noChangeArrowheads="1"/>
          </p:cNvSpPr>
          <p:nvPr/>
        </p:nvSpPr>
        <p:spPr bwMode="auto">
          <a:xfrm>
            <a:off x="9789868" y="3856138"/>
            <a:ext cx="1008112" cy="936104"/>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监测</a:t>
            </a:r>
            <a:endParaRPr lang="en-US" altLang="zh-CN"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endParaRPr>
          </a:p>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要求</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sp>
        <p:nvSpPr>
          <p:cNvPr id="78" name="Rectangle 78"/>
          <p:cNvSpPr>
            <a:spLocks noChangeArrowheads="1"/>
          </p:cNvSpPr>
          <p:nvPr/>
        </p:nvSpPr>
        <p:spPr bwMode="auto">
          <a:xfrm>
            <a:off x="11028417" y="3835357"/>
            <a:ext cx="1008112" cy="936104"/>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合</a:t>
            </a: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规</a:t>
            </a:r>
            <a:endParaRPr lang="en-US" altLang="zh-CN"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endParaRPr>
          </a:p>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判定</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cxnSp>
        <p:nvCxnSpPr>
          <p:cNvPr id="72" name="直接箭头连接符 71"/>
          <p:cNvCxnSpPr>
            <a:stCxn id="51" idx="2"/>
          </p:cNvCxnSpPr>
          <p:nvPr/>
        </p:nvCxnSpPr>
        <p:spPr>
          <a:xfrm>
            <a:off x="5251843" y="4733451"/>
            <a:ext cx="0" cy="33081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80" name="直接箭头连接符 79"/>
          <p:cNvCxnSpPr>
            <a:stCxn id="52" idx="2"/>
          </p:cNvCxnSpPr>
          <p:nvPr/>
        </p:nvCxnSpPr>
        <p:spPr>
          <a:xfrm>
            <a:off x="6514409" y="4751609"/>
            <a:ext cx="0" cy="3126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5251843" y="5064264"/>
            <a:ext cx="1262566"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4" name="直接箭头连接符 83"/>
          <p:cNvCxnSpPr/>
          <p:nvPr/>
        </p:nvCxnSpPr>
        <p:spPr>
          <a:xfrm>
            <a:off x="5869319" y="5064264"/>
            <a:ext cx="0" cy="36004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7" name="Rectangle 78"/>
          <p:cNvSpPr>
            <a:spLocks noChangeArrowheads="1"/>
          </p:cNvSpPr>
          <p:nvPr/>
        </p:nvSpPr>
        <p:spPr bwMode="auto">
          <a:xfrm>
            <a:off x="5110809" y="5413530"/>
            <a:ext cx="1290180" cy="936104"/>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收集和排放要求</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sp>
        <p:nvSpPr>
          <p:cNvPr id="85" name="圆角矩形 84"/>
          <p:cNvSpPr/>
          <p:nvPr/>
        </p:nvSpPr>
        <p:spPr>
          <a:xfrm>
            <a:off x="975506" y="3696112"/>
            <a:ext cx="2407111" cy="1096130"/>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8" name="直接连接符 87"/>
          <p:cNvCxnSpPr>
            <a:stCxn id="87" idx="1"/>
          </p:cNvCxnSpPr>
          <p:nvPr/>
        </p:nvCxnSpPr>
        <p:spPr>
          <a:xfrm flipH="1" flipV="1">
            <a:off x="1983618" y="5856352"/>
            <a:ext cx="3127191" cy="2523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直接箭头连接符 90"/>
          <p:cNvCxnSpPr/>
          <p:nvPr/>
        </p:nvCxnSpPr>
        <p:spPr>
          <a:xfrm flipV="1">
            <a:off x="2011490" y="4920248"/>
            <a:ext cx="0" cy="93610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接连接符 92"/>
          <p:cNvCxnSpPr>
            <a:stCxn id="68" idx="2"/>
          </p:cNvCxnSpPr>
          <p:nvPr/>
        </p:nvCxnSpPr>
        <p:spPr>
          <a:xfrm>
            <a:off x="4021197" y="4699416"/>
            <a:ext cx="0" cy="796896"/>
          </a:xfrm>
          <a:prstGeom prst="line">
            <a:avLst/>
          </a:prstGeom>
          <a:ln w="381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3314" name="直接箭头连接符 13313"/>
          <p:cNvCxnSpPr/>
          <p:nvPr/>
        </p:nvCxnSpPr>
        <p:spPr>
          <a:xfrm flipV="1">
            <a:off x="2775706" y="4792242"/>
            <a:ext cx="0" cy="704070"/>
          </a:xfrm>
          <a:prstGeom prst="straightConnector1">
            <a:avLst/>
          </a:prstGeom>
          <a:ln w="3810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317" name="直接连接符 13316"/>
          <p:cNvCxnSpPr>
            <a:stCxn id="87" idx="3"/>
          </p:cNvCxnSpPr>
          <p:nvPr/>
        </p:nvCxnSpPr>
        <p:spPr>
          <a:xfrm>
            <a:off x="6400989" y="5881582"/>
            <a:ext cx="1919333"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3319" name="直接箭头连接符 13318"/>
          <p:cNvCxnSpPr/>
          <p:nvPr/>
        </p:nvCxnSpPr>
        <p:spPr>
          <a:xfrm flipV="1">
            <a:off x="8383636" y="4859442"/>
            <a:ext cx="0" cy="1068918"/>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321" name="直接连接符 13320"/>
          <p:cNvCxnSpPr/>
          <p:nvPr/>
        </p:nvCxnSpPr>
        <p:spPr>
          <a:xfrm flipH="1">
            <a:off x="2775706" y="5496312"/>
            <a:ext cx="124549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7" name="圆角矩形 106"/>
          <p:cNvSpPr/>
          <p:nvPr/>
        </p:nvSpPr>
        <p:spPr>
          <a:xfrm>
            <a:off x="7272920" y="3763312"/>
            <a:ext cx="2396598" cy="1096130"/>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328" name="直接连接符 13327"/>
          <p:cNvCxnSpPr/>
          <p:nvPr/>
        </p:nvCxnSpPr>
        <p:spPr>
          <a:xfrm flipV="1">
            <a:off x="6400989" y="6165304"/>
            <a:ext cx="4543867" cy="6464"/>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30" name="直接箭头连接符 13329"/>
          <p:cNvCxnSpPr/>
          <p:nvPr/>
        </p:nvCxnSpPr>
        <p:spPr>
          <a:xfrm flipV="1">
            <a:off x="10944856" y="4920248"/>
            <a:ext cx="5711" cy="1245056"/>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7" name="圆角矩形 116"/>
          <p:cNvSpPr/>
          <p:nvPr/>
        </p:nvSpPr>
        <p:spPr>
          <a:xfrm>
            <a:off x="9732832" y="3801027"/>
            <a:ext cx="2424048" cy="1119220"/>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Rectangle 78"/>
          <p:cNvSpPr>
            <a:spLocks noChangeArrowheads="1"/>
          </p:cNvSpPr>
          <p:nvPr/>
        </p:nvSpPr>
        <p:spPr bwMode="auto">
          <a:xfrm>
            <a:off x="1428141" y="2644920"/>
            <a:ext cx="1584176" cy="403623"/>
          </a:xfrm>
          <a:prstGeom prst="rect">
            <a:avLst/>
          </a:prstGeom>
          <a:solidFill>
            <a:srgbClr val="92D05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有</a:t>
            </a: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组织排放</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cxnSp>
        <p:nvCxnSpPr>
          <p:cNvPr id="119" name="直接箭头连接符 118"/>
          <p:cNvCxnSpPr/>
          <p:nvPr/>
        </p:nvCxnSpPr>
        <p:spPr>
          <a:xfrm>
            <a:off x="2199642" y="3043636"/>
            <a:ext cx="0" cy="43204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20" name="Rectangle 78"/>
          <p:cNvSpPr>
            <a:spLocks noChangeArrowheads="1"/>
          </p:cNvSpPr>
          <p:nvPr/>
        </p:nvSpPr>
        <p:spPr bwMode="auto">
          <a:xfrm>
            <a:off x="5122672" y="2645817"/>
            <a:ext cx="1584176" cy="403623"/>
          </a:xfrm>
          <a:prstGeom prst="rect">
            <a:avLst/>
          </a:prstGeom>
          <a:solidFill>
            <a:srgbClr val="92D05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无组织排放</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sp>
        <p:nvSpPr>
          <p:cNvPr id="121" name="Rectangle 78"/>
          <p:cNvSpPr>
            <a:spLocks noChangeArrowheads="1"/>
          </p:cNvSpPr>
          <p:nvPr/>
        </p:nvSpPr>
        <p:spPr bwMode="auto">
          <a:xfrm>
            <a:off x="3229109" y="2663400"/>
            <a:ext cx="1584176" cy="403623"/>
          </a:xfrm>
          <a:prstGeom prst="rect">
            <a:avLst/>
          </a:prstGeom>
          <a:solidFill>
            <a:srgbClr val="92D05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总量控制</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cxnSp>
        <p:nvCxnSpPr>
          <p:cNvPr id="13332" name="直接箭头连接符 13331"/>
          <p:cNvCxnSpPr>
            <a:endCxn id="121" idx="0"/>
          </p:cNvCxnSpPr>
          <p:nvPr/>
        </p:nvCxnSpPr>
        <p:spPr>
          <a:xfrm>
            <a:off x="4021197" y="2230290"/>
            <a:ext cx="0" cy="43311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3334" name="直接箭头连接符 13333"/>
          <p:cNvCxnSpPr>
            <a:stCxn id="120" idx="2"/>
          </p:cNvCxnSpPr>
          <p:nvPr/>
        </p:nvCxnSpPr>
        <p:spPr>
          <a:xfrm>
            <a:off x="5914760" y="3049440"/>
            <a:ext cx="0" cy="43533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26" name="Rectangle 78"/>
          <p:cNvSpPr>
            <a:spLocks noChangeArrowheads="1"/>
          </p:cNvSpPr>
          <p:nvPr/>
        </p:nvSpPr>
        <p:spPr bwMode="auto">
          <a:xfrm>
            <a:off x="7710221" y="2663101"/>
            <a:ext cx="1584176" cy="403623"/>
          </a:xfrm>
          <a:prstGeom prst="rect">
            <a:avLst/>
          </a:prstGeom>
          <a:solidFill>
            <a:srgbClr val="92D05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无组织监控</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cxnSp>
        <p:nvCxnSpPr>
          <p:cNvPr id="13336" name="直接箭头连接符 13335"/>
          <p:cNvCxnSpPr>
            <a:stCxn id="126" idx="2"/>
          </p:cNvCxnSpPr>
          <p:nvPr/>
        </p:nvCxnSpPr>
        <p:spPr>
          <a:xfrm>
            <a:off x="8502309" y="3066724"/>
            <a:ext cx="0" cy="43428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29" name="Rectangle 78"/>
          <p:cNvSpPr>
            <a:spLocks noChangeArrowheads="1"/>
          </p:cNvSpPr>
          <p:nvPr/>
        </p:nvSpPr>
        <p:spPr bwMode="auto">
          <a:xfrm>
            <a:off x="9965315" y="2674716"/>
            <a:ext cx="1584176" cy="403623"/>
          </a:xfrm>
          <a:prstGeom prst="rect">
            <a:avLst/>
          </a:prstGeom>
          <a:solidFill>
            <a:srgbClr val="92D05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监测要求</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sp>
        <p:nvSpPr>
          <p:cNvPr id="60" name="圆角矩形 59"/>
          <p:cNvSpPr/>
          <p:nvPr/>
        </p:nvSpPr>
        <p:spPr>
          <a:xfrm>
            <a:off x="4693761" y="3773031"/>
            <a:ext cx="2483065" cy="1096130"/>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右箭头 1"/>
          <p:cNvSpPr/>
          <p:nvPr/>
        </p:nvSpPr>
        <p:spPr>
          <a:xfrm>
            <a:off x="3373050" y="4024335"/>
            <a:ext cx="175787" cy="4140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右箭头 2"/>
          <p:cNvSpPr/>
          <p:nvPr/>
        </p:nvSpPr>
        <p:spPr>
          <a:xfrm flipH="1">
            <a:off x="4505211" y="4031548"/>
            <a:ext cx="183888" cy="425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箭头连接符 4"/>
          <p:cNvCxnSpPr>
            <a:stCxn id="129" idx="2"/>
          </p:cNvCxnSpPr>
          <p:nvPr/>
        </p:nvCxnSpPr>
        <p:spPr>
          <a:xfrm>
            <a:off x="10757403" y="3078339"/>
            <a:ext cx="11990" cy="42266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6424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p:nvPr>
        </p:nvSpPr>
        <p:spPr>
          <a:xfrm>
            <a:off x="263352" y="260647"/>
            <a:ext cx="9433048" cy="491484"/>
          </a:xfrm>
        </p:spPr>
        <p:txBody>
          <a:bodyPr anchor="b">
            <a:normAutofit fontScale="90000"/>
          </a:bodyPr>
          <a:lstStyle/>
          <a:p>
            <a:pPr algn="l" eaLnBrk="1" hangingPunct="1"/>
            <a:r>
              <a:rPr lang="en-US" altLang="zh-CN" dirty="0" smtClean="0">
                <a:latin typeface="+mj-ea"/>
                <a:sym typeface="Arial" panose="020B0604020202020204" pitchFamily="34" charset="0"/>
              </a:rPr>
              <a:t>1.</a:t>
            </a:r>
            <a:r>
              <a:rPr lang="zh-CN" altLang="en-US" dirty="0" smtClean="0">
                <a:latin typeface="+mj-ea"/>
                <a:sym typeface="Arial" panose="020B0604020202020204" pitchFamily="34" charset="0"/>
              </a:rPr>
              <a:t> 涂料油墨及胶粘剂工业的适用范围</a:t>
            </a:r>
            <a:endParaRPr lang="zh-CN" altLang="en-US" dirty="0">
              <a:latin typeface="+mj-ea"/>
            </a:endParaRPr>
          </a:p>
        </p:txBody>
      </p:sp>
      <p:sp>
        <p:nvSpPr>
          <p:cNvPr id="18434" name="幻灯片编号占位符 6"/>
          <p:cNvSpPr txBox="1">
            <a:spLocks noGrp="1" noChangeArrowheads="1"/>
          </p:cNvSpPr>
          <p:nvPr/>
        </p:nvSpPr>
        <p:spPr bwMode="auto">
          <a:xfrm>
            <a:off x="10272464" y="6422054"/>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900" b="1"/>
              <a:t>51</a:t>
            </a:fld>
            <a:endParaRPr lang="en-US" altLang="zh-CN" sz="900" b="1" dirty="0"/>
          </a:p>
        </p:txBody>
      </p:sp>
      <p:graphicFrame>
        <p:nvGraphicFramePr>
          <p:cNvPr id="17" name="表格 16"/>
          <p:cNvGraphicFramePr>
            <a:graphicFrameLocks noGrp="1"/>
          </p:cNvGraphicFramePr>
          <p:nvPr>
            <p:extLst>
              <p:ext uri="{D42A27DB-BD31-4B8C-83A1-F6EECF244321}">
                <p14:modId xmlns:p14="http://schemas.microsoft.com/office/powerpoint/2010/main" val="3727638593"/>
              </p:ext>
            </p:extLst>
          </p:nvPr>
        </p:nvGraphicFramePr>
        <p:xfrm>
          <a:off x="196850" y="1268413"/>
          <a:ext cx="11731799" cy="3884890"/>
        </p:xfrm>
        <a:graphic>
          <a:graphicData uri="http://schemas.openxmlformats.org/drawingml/2006/table">
            <a:tbl>
              <a:tblPr>
                <a:tableStyleId>{5940675A-B579-460E-94D1-54222C63F5DA}</a:tableStyleId>
              </a:tblPr>
              <a:tblGrid>
                <a:gridCol w="1123496"/>
                <a:gridCol w="2176295"/>
                <a:gridCol w="8432008"/>
              </a:tblGrid>
              <a:tr h="302664">
                <a:tc>
                  <a:txBody>
                    <a:bodyPr/>
                    <a:lstStyle/>
                    <a:p>
                      <a:pPr marL="0" marR="0" algn="ctr">
                        <a:spcBef>
                          <a:spcPts val="250"/>
                        </a:spcBef>
                        <a:spcAft>
                          <a:spcPts val="250"/>
                        </a:spcAft>
                      </a:pPr>
                      <a:r>
                        <a:rPr lang="zh-CN" altLang="en-US" sz="2000" kern="100" dirty="0">
                          <a:effectLst/>
                          <a:latin typeface="Times New Roman" panose="02020603050405020304" pitchFamily="18" charset="0"/>
                          <a:ea typeface="微软雅黑" panose="020B0503020204020204" pitchFamily="34" charset="-122"/>
                          <a:cs typeface="Times New Roman" panose="02020603050405020304" pitchFamily="18" charset="0"/>
                        </a:rPr>
                        <a:t>代码</a:t>
                      </a:r>
                    </a:p>
                  </a:txBody>
                  <a:tcPr marL="68575" marR="68575" marT="45589" marB="45589"/>
                </a:tc>
                <a:tc>
                  <a:txBody>
                    <a:bodyPr/>
                    <a:lstStyle/>
                    <a:p>
                      <a:pPr marL="0" marR="0" algn="ctr">
                        <a:spcBef>
                          <a:spcPts val="250"/>
                        </a:spcBef>
                        <a:spcAft>
                          <a:spcPts val="250"/>
                        </a:spcAft>
                      </a:pPr>
                      <a:r>
                        <a:rPr lang="zh-CN" altLang="en-US" sz="2000" kern="100">
                          <a:effectLst/>
                          <a:latin typeface="Times New Roman" panose="02020603050405020304" pitchFamily="18" charset="0"/>
                          <a:ea typeface="微软雅黑" panose="020B0503020204020204" pitchFamily="34" charset="-122"/>
                          <a:cs typeface="Times New Roman" panose="02020603050405020304" pitchFamily="18" charset="0"/>
                        </a:rPr>
                        <a:t>类别名称</a:t>
                      </a:r>
                    </a:p>
                  </a:txBody>
                  <a:tcPr marL="68575" marR="68575" marT="45589" marB="45589"/>
                </a:tc>
                <a:tc>
                  <a:txBody>
                    <a:bodyPr/>
                    <a:lstStyle/>
                    <a:p>
                      <a:pPr marL="0" marR="0" algn="ctr">
                        <a:spcBef>
                          <a:spcPts val="250"/>
                        </a:spcBef>
                        <a:spcAft>
                          <a:spcPts val="250"/>
                        </a:spcAft>
                      </a:pPr>
                      <a:r>
                        <a:rPr lang="zh-CN" altLang="en-US" sz="2000" kern="100">
                          <a:effectLst/>
                          <a:latin typeface="Times New Roman" panose="02020603050405020304" pitchFamily="18" charset="0"/>
                          <a:ea typeface="微软雅黑" panose="020B0503020204020204" pitchFamily="34" charset="-122"/>
                          <a:cs typeface="Times New Roman" panose="02020603050405020304" pitchFamily="18" charset="0"/>
                        </a:rPr>
                        <a:t>说明</a:t>
                      </a:r>
                      <a:r>
                        <a:rPr lang="en-US" altLang="zh-CN" sz="2000" kern="10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kern="100">
                          <a:effectLst/>
                          <a:latin typeface="Times New Roman" panose="02020603050405020304" pitchFamily="18" charset="0"/>
                          <a:ea typeface="微软雅黑" panose="020B0503020204020204" pitchFamily="34" charset="-122"/>
                          <a:cs typeface="Times New Roman" panose="02020603050405020304" pitchFamily="18" charset="0"/>
                        </a:rPr>
                        <a:t>定义</a:t>
                      </a:r>
                    </a:p>
                  </a:txBody>
                  <a:tcPr marL="68575" marR="68575" marT="45589" marB="45589"/>
                </a:tc>
              </a:tr>
              <a:tr h="620744">
                <a:tc>
                  <a:txBody>
                    <a:bodyPr/>
                    <a:lstStyle/>
                    <a:p>
                      <a:pPr marL="0" marR="0" algn="just">
                        <a:spcBef>
                          <a:spcPts val="250"/>
                        </a:spcBef>
                        <a:spcAft>
                          <a:spcPts val="250"/>
                        </a:spcAft>
                      </a:pPr>
                      <a:r>
                        <a:rPr lang="en-US" sz="2000" kern="100" dirty="0">
                          <a:effectLst/>
                          <a:latin typeface="Times New Roman" panose="02020603050405020304" pitchFamily="18" charset="0"/>
                          <a:ea typeface="微软雅黑" panose="020B0503020204020204" pitchFamily="34" charset="-122"/>
                          <a:cs typeface="Times New Roman" panose="02020603050405020304" pitchFamily="18" charset="0"/>
                        </a:rPr>
                        <a:t>C2641</a:t>
                      </a:r>
                      <a:endParaRPr lang="en-US" sz="200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5" marR="68575" marT="45589" marB="45589"/>
                </a:tc>
                <a:tc>
                  <a:txBody>
                    <a:bodyPr/>
                    <a:lstStyle/>
                    <a:p>
                      <a:pPr marL="0" marR="0" algn="just">
                        <a:spcBef>
                          <a:spcPts val="250"/>
                        </a:spcBef>
                        <a:spcAft>
                          <a:spcPts val="250"/>
                        </a:spcAft>
                      </a:pPr>
                      <a:r>
                        <a:rPr lang="zh-CN" altLang="en-US" sz="2000" kern="100" dirty="0">
                          <a:effectLst/>
                          <a:latin typeface="Times New Roman" panose="02020603050405020304" pitchFamily="18" charset="0"/>
                          <a:ea typeface="微软雅黑" panose="020B0503020204020204" pitchFamily="34" charset="-122"/>
                          <a:cs typeface="Times New Roman" panose="02020603050405020304" pitchFamily="18" charset="0"/>
                        </a:rPr>
                        <a:t>涂料制造</a:t>
                      </a:r>
                      <a:endParaRPr lang="zh-CN" altLang="en-US" sz="2000"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5" marR="68575" marT="45589" marB="45589"/>
                </a:tc>
                <a:tc>
                  <a:txBody>
                    <a:bodyPr/>
                    <a:lstStyle/>
                    <a:p>
                      <a:pPr marL="0" marR="0" algn="just">
                        <a:spcBef>
                          <a:spcPts val="250"/>
                        </a:spcBef>
                        <a:spcAft>
                          <a:spcPts val="250"/>
                        </a:spcAft>
                      </a:pPr>
                      <a:r>
                        <a:rPr lang="zh-CN" altLang="en-US" sz="2000" kern="100" dirty="0">
                          <a:effectLst/>
                          <a:latin typeface="Times New Roman" panose="02020603050405020304" pitchFamily="18" charset="0"/>
                          <a:ea typeface="微软雅黑" panose="020B0503020204020204" pitchFamily="34" charset="-122"/>
                          <a:cs typeface="Times New Roman" panose="02020603050405020304" pitchFamily="18" charset="0"/>
                        </a:rPr>
                        <a:t>在天然树脂或合成树脂中加入颜料、溶剂和辅助材料，经加工后制成覆盖材料的生产活动，包括涂料及其稀释剂、脱漆剂等辅助材料的制备环节。</a:t>
                      </a:r>
                    </a:p>
                  </a:txBody>
                  <a:tcPr marL="68575" marR="68575" marT="45589" marB="45589"/>
                </a:tc>
              </a:tr>
              <a:tr h="768610">
                <a:tc>
                  <a:txBody>
                    <a:bodyPr/>
                    <a:lstStyle/>
                    <a:p>
                      <a:pPr marL="0" marR="0" algn="just">
                        <a:spcBef>
                          <a:spcPts val="250"/>
                        </a:spcBef>
                        <a:spcAft>
                          <a:spcPts val="250"/>
                        </a:spcAft>
                      </a:pPr>
                      <a:r>
                        <a:rPr lang="en-US" sz="2000" kern="100">
                          <a:effectLst/>
                          <a:latin typeface="Times New Roman" panose="02020603050405020304" pitchFamily="18" charset="0"/>
                          <a:ea typeface="微软雅黑" panose="020B0503020204020204" pitchFamily="34" charset="-122"/>
                          <a:cs typeface="Times New Roman" panose="02020603050405020304" pitchFamily="18" charset="0"/>
                        </a:rPr>
                        <a:t>C2642</a:t>
                      </a:r>
                      <a:endParaRPr lang="en-US" sz="2000" kern="10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5" marR="68575" marT="45589" marB="45589" anchor="ctr"/>
                </a:tc>
                <a:tc>
                  <a:txBody>
                    <a:bodyPr/>
                    <a:lstStyle/>
                    <a:p>
                      <a:pPr marL="0" marR="0" algn="just">
                        <a:spcBef>
                          <a:spcPts val="250"/>
                        </a:spcBef>
                        <a:spcAft>
                          <a:spcPts val="250"/>
                        </a:spcAft>
                      </a:pPr>
                      <a:r>
                        <a:rPr lang="zh-CN" altLang="en-US" sz="2000" kern="100" dirty="0">
                          <a:effectLst/>
                          <a:latin typeface="Times New Roman" panose="02020603050405020304" pitchFamily="18" charset="0"/>
                          <a:ea typeface="微软雅黑" panose="020B0503020204020204" pitchFamily="34" charset="-122"/>
                          <a:cs typeface="Times New Roman" panose="02020603050405020304" pitchFamily="18" charset="0"/>
                        </a:rPr>
                        <a:t>油墨及类似产品</a:t>
                      </a:r>
                      <a:r>
                        <a:rPr lang="zh-CN" altLang="en-US" sz="2000" kern="100" dirty="0" smtClean="0">
                          <a:effectLst/>
                          <a:latin typeface="Times New Roman" panose="02020603050405020304" pitchFamily="18" charset="0"/>
                          <a:ea typeface="微软雅黑" panose="020B0503020204020204" pitchFamily="34" charset="-122"/>
                          <a:cs typeface="Times New Roman" panose="02020603050405020304" pitchFamily="18" charset="0"/>
                        </a:rPr>
                        <a:t>制造</a:t>
                      </a:r>
                      <a:r>
                        <a:rPr lang="en-US" altLang="zh-CN" sz="2000" kern="100" baseline="30000" dirty="0" smtClean="0">
                          <a:effectLst/>
                          <a:latin typeface="Times New Roman" panose="02020603050405020304" pitchFamily="18" charset="0"/>
                          <a:ea typeface="微软雅黑" panose="020B0503020204020204" pitchFamily="34" charset="-122"/>
                          <a:cs typeface="Times New Roman" panose="02020603050405020304" pitchFamily="18" charset="0"/>
                        </a:rPr>
                        <a:t>①</a:t>
                      </a:r>
                      <a:endParaRPr lang="zh-CN" altLang="en-US" sz="2000" kern="100" baseline="30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5" marR="68575" marT="45589" marB="45589" anchor="ctr"/>
                </a:tc>
                <a:tc>
                  <a:txBody>
                    <a:bodyPr/>
                    <a:lstStyle/>
                    <a:p>
                      <a:pPr marL="0" marR="0" algn="just">
                        <a:spcBef>
                          <a:spcPts val="250"/>
                        </a:spcBef>
                        <a:spcAft>
                          <a:spcPts val="250"/>
                        </a:spcAft>
                      </a:pPr>
                      <a:r>
                        <a:rPr lang="zh-CN" altLang="en-US" sz="2000" kern="100" dirty="0">
                          <a:effectLst/>
                          <a:latin typeface="Times New Roman" panose="02020603050405020304" pitchFamily="18" charset="0"/>
                          <a:ea typeface="微软雅黑" panose="020B0503020204020204" pitchFamily="34" charset="-122"/>
                          <a:cs typeface="Times New Roman" panose="02020603050405020304" pitchFamily="18" charset="0"/>
                        </a:rPr>
                        <a:t>由颜料、联接料（植物油、矿物油、树脂、溶剂）和填充料经过混合、研磨调制而成，用于印刷的有色胶浆状物质，以及用于计算机打印、复印机用墨等生产活动。</a:t>
                      </a:r>
                    </a:p>
                  </a:txBody>
                  <a:tcPr marL="68575" marR="68575" marT="45589" marB="45589" anchor="ctr"/>
                </a:tc>
              </a:tr>
              <a:tr h="855936">
                <a:tc rowSpan="2">
                  <a:txBody>
                    <a:bodyPr/>
                    <a:lstStyle/>
                    <a:p>
                      <a:pPr marL="0" marR="0" algn="just" defTabSz="914400" rtl="0" eaLnBrk="1" latinLnBrk="0" hangingPunct="1">
                        <a:spcBef>
                          <a:spcPts val="250"/>
                        </a:spcBef>
                        <a:spcAft>
                          <a:spcPts val="250"/>
                        </a:spcAft>
                      </a:pPr>
                      <a:r>
                        <a:rPr 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C2669</a:t>
                      </a:r>
                      <a:endParaRPr 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5" marR="68575" marT="45589" marB="45589" anchor="ctr"/>
                </a:tc>
                <a:tc rowSpan="2">
                  <a:txBody>
                    <a:bodyPr/>
                    <a:lstStyle/>
                    <a:p>
                      <a:pPr marL="0" marR="0" algn="just" defTabSz="914400" rtl="0" eaLnBrk="1" latinLnBrk="0" hangingPunct="1">
                        <a:spcBef>
                          <a:spcPts val="250"/>
                        </a:spcBef>
                        <a:spcAft>
                          <a:spcPts val="250"/>
                        </a:spcAft>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其他专用化学产品制造</a:t>
                      </a:r>
                      <a:r>
                        <a:rPr lang="zh-CN" altLang="en-US" sz="2000" kern="100" baseline="30000" dirty="0" smtClean="0">
                          <a:solidFill>
                            <a:schemeClr val="tx1"/>
                          </a:solidFill>
                          <a:effectLst/>
                          <a:latin typeface="方正舒体" panose="02010601030101010101" pitchFamily="2" charset="-122"/>
                          <a:ea typeface="方正舒体" panose="02010601030101010101" pitchFamily="2" charset="-122"/>
                          <a:cs typeface="Times New Roman" panose="02020603050405020304" pitchFamily="18" charset="0"/>
                        </a:rPr>
                        <a:t>②</a:t>
                      </a:r>
                      <a:endParaRPr lang="zh-CN" altLang="en-US" sz="2000" kern="100" baseline="30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5" marR="68575" marT="45589" marB="45589" anchor="ctr"/>
                </a:tc>
                <a:tc>
                  <a:txBody>
                    <a:bodyPr/>
                    <a:lstStyle/>
                    <a:p>
                      <a:pPr marL="0" marR="0" lvl="0" indent="0" algn="just" defTabSz="914400" rtl="0" eaLnBrk="1" fontAlgn="auto" latinLnBrk="0" hangingPunct="1">
                        <a:lnSpc>
                          <a:spcPct val="100000"/>
                        </a:lnSpc>
                        <a:spcBef>
                          <a:spcPts val="250"/>
                        </a:spcBef>
                        <a:spcAft>
                          <a:spcPts val="250"/>
                        </a:spcAft>
                        <a:buClrTx/>
                        <a:buSzTx/>
                        <a:buFontTx/>
                        <a:buNone/>
                        <a:defRPr/>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指其他各种用途的专用化学用品的制造。</a:t>
                      </a:r>
                      <a:endParaRPr lang="en-US" altLang="zh-CN"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250"/>
                        </a:spcBef>
                        <a:spcAft>
                          <a:spcPts val="250"/>
                        </a:spcAft>
                        <a:buClrTx/>
                        <a:buSzTx/>
                        <a:buFontTx/>
                        <a:buNone/>
                        <a:defRPr/>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其中包括调制粘合剂：合成粘合剂（胶粘剂）、无机粘合剂（胶粘剂）、热熔胶、改性淀粉调制胶、沥青粘合剂、其他调制粘合剂等。</a:t>
                      </a:r>
                      <a:endParaRPr lang="en-US" altLang="zh-CN"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5" marR="68575" marT="45589" marB="45589" anchor="ctr"/>
                </a:tc>
              </a:tr>
              <a:tr h="620744">
                <a:tc vMerge="1">
                  <a:txBody>
                    <a:bodyPr/>
                    <a:lstStyle/>
                    <a:p>
                      <a:endParaRPr lang="zh-CN"/>
                    </a:p>
                  </a:txBody>
                  <a:tcPr marL="68574" marR="68574" marT="45723" marB="45723" anchor="ctr"/>
                </a:tc>
                <a:tc vMerge="1">
                  <a:txBody>
                    <a:bodyPr/>
                    <a:lstStyle/>
                    <a:p>
                      <a:endParaRPr lang="zh-CN"/>
                    </a:p>
                  </a:txBody>
                  <a:tcPr marL="68574" marR="68574" marT="45723" marB="45723" anchor="ctr"/>
                </a:tc>
                <a:tc>
                  <a:txBody>
                    <a:bodyPr/>
                    <a:lstStyle/>
                    <a:p>
                      <a:pPr marL="0" marR="0" lvl="0" indent="0" algn="just" defTabSz="914400" rtl="0" eaLnBrk="1" fontAlgn="auto" latinLnBrk="0" hangingPunct="1">
                        <a:lnSpc>
                          <a:spcPct val="100000"/>
                        </a:lnSpc>
                        <a:spcBef>
                          <a:spcPts val="250"/>
                        </a:spcBef>
                        <a:spcAft>
                          <a:spcPts val="250"/>
                        </a:spcAft>
                        <a:buClrTx/>
                        <a:buSzTx/>
                        <a:buFontTx/>
                        <a:buNone/>
                        <a:defRPr/>
                      </a:pPr>
                      <a:r>
                        <a:rPr lang="zh-CN" altLang="en-US" sz="2000" kern="1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行业定义：以粘料为主剂，配合各种固化剂、增塑剂、填料、溶剂、防腐剂、稳定剂和偶联剂等助剂制备胶粘剂（也称粘合剂）的生产活动。</a:t>
                      </a:r>
                      <a:endParaRPr lang="zh-CN" altLang="en-US" sz="20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75" marR="68575" marT="45589" marB="45589" anchor="ctr"/>
                </a:tc>
              </a:tr>
            </a:tbl>
          </a:graphicData>
        </a:graphic>
      </p:graphicFrame>
      <p:sp>
        <p:nvSpPr>
          <p:cNvPr id="18" name="文本框 3"/>
          <p:cNvSpPr txBox="1">
            <a:spLocks noChangeArrowheads="1"/>
          </p:cNvSpPr>
          <p:nvPr/>
        </p:nvSpPr>
        <p:spPr bwMode="auto">
          <a:xfrm>
            <a:off x="263352" y="5445224"/>
            <a:ext cx="115773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pPr>
            <a:r>
              <a:rPr lang="zh-CN" altLang="en-US" sz="1800" dirty="0">
                <a:latin typeface="方正舒体" panose="02010601030101010101" pitchFamily="2" charset="-122"/>
                <a:ea typeface="方正舒体" panose="02010601030101010101" pitchFamily="2" charset="-122"/>
                <a:cs typeface="微软雅黑 Light" panose="020B0502040204020203" pitchFamily="34" charset="-122"/>
              </a:rPr>
              <a:t>①</a:t>
            </a:r>
            <a:r>
              <a:rPr lang="zh-CN" altLang="en-US" sz="1800" dirty="0">
                <a:latin typeface="Arial" panose="020B0604020202020204" pitchFamily="34" charset="0"/>
                <a:ea typeface="方正舒体" panose="02010601030101010101" pitchFamily="2" charset="-122"/>
                <a:cs typeface="微软雅黑 Light" panose="020B0502040204020203" pitchFamily="34" charset="-122"/>
              </a:rPr>
              <a:t>：</a:t>
            </a:r>
            <a:r>
              <a:rPr lang="zh-CN" altLang="en-US" sz="1800" dirty="0">
                <a:latin typeface="黑体" panose="02010609060101010101" pitchFamily="49" charset="-122"/>
                <a:ea typeface="黑体" panose="02010609060101010101" pitchFamily="49" charset="-122"/>
                <a:cs typeface="微软雅黑 Light" panose="020B0502040204020203" pitchFamily="34" charset="-122"/>
              </a:rPr>
              <a:t>来自国民经济分类目录的传统名称，类似产品通常包括用于油墨制造的色浆、引用有油和助剂</a:t>
            </a:r>
            <a:r>
              <a:rPr lang="zh-CN" altLang="en-US" sz="1800" dirty="0" smtClean="0">
                <a:latin typeface="黑体" panose="02010609060101010101" pitchFamily="49" charset="-122"/>
                <a:ea typeface="黑体" panose="02010609060101010101" pitchFamily="49" charset="-122"/>
                <a:cs typeface="微软雅黑 Light" panose="020B0502040204020203" pitchFamily="34" charset="-122"/>
              </a:rPr>
              <a:t>。</a:t>
            </a:r>
            <a:endParaRPr lang="en-US" altLang="zh-CN" sz="1800" dirty="0" smtClean="0">
              <a:latin typeface="黑体" panose="02010609060101010101" pitchFamily="49" charset="-122"/>
              <a:ea typeface="黑体" panose="02010609060101010101" pitchFamily="49" charset="-122"/>
              <a:cs typeface="微软雅黑 Light" panose="020B0502040204020203" pitchFamily="34" charset="-122"/>
            </a:endParaRPr>
          </a:p>
          <a:p>
            <a:pPr eaLnBrk="1" hangingPunct="1">
              <a:spcBef>
                <a:spcPct val="0"/>
              </a:spcBef>
              <a:buFont typeface="Arial" panose="020B0604020202020204" pitchFamily="34" charset="0"/>
              <a:buNone/>
            </a:pPr>
            <a:r>
              <a:rPr lang="zh-CN" altLang="en-US" sz="1800" dirty="0" smtClean="0">
                <a:latin typeface="黑体" panose="02010609060101010101" pitchFamily="49" charset="-122"/>
                <a:ea typeface="黑体" panose="02010609060101010101" pitchFamily="49" charset="-122"/>
                <a:cs typeface="微软雅黑 Light" panose="020B0502040204020203" pitchFamily="34" charset="-122"/>
              </a:rPr>
              <a:t>②</a:t>
            </a:r>
            <a:r>
              <a:rPr lang="zh-CN" altLang="en-US" sz="1800" dirty="0">
                <a:latin typeface="黑体" panose="02010609060101010101" pitchFamily="49" charset="-122"/>
                <a:ea typeface="黑体" panose="02010609060101010101" pitchFamily="49" charset="-122"/>
                <a:cs typeface="微软雅黑 Light" panose="020B0502040204020203" pitchFamily="34" charset="-122"/>
              </a:rPr>
              <a:t>：</a:t>
            </a:r>
            <a:r>
              <a:rPr lang="zh-CN" altLang="en-US" sz="1800" dirty="0">
                <a:solidFill>
                  <a:srgbClr val="FF0000"/>
                </a:solidFill>
                <a:latin typeface="黑体" panose="02010609060101010101" pitchFamily="49" charset="-122"/>
                <a:ea typeface="黑体" panose="02010609060101010101" pitchFamily="49" charset="-122"/>
                <a:cs typeface="微软雅黑 Light" panose="020B0502040204020203" pitchFamily="34" charset="-122"/>
              </a:rPr>
              <a:t>部分适用产品来自</a:t>
            </a:r>
            <a:r>
              <a:rPr lang="en-US" altLang="zh-CN" sz="1800" dirty="0">
                <a:solidFill>
                  <a:srgbClr val="FF0000"/>
                </a:solidFill>
                <a:latin typeface="黑体" panose="02010609060101010101" pitchFamily="49" charset="-122"/>
                <a:ea typeface="黑体" panose="02010609060101010101" pitchFamily="49" charset="-122"/>
                <a:cs typeface="微软雅黑 Light" panose="020B0502040204020203" pitchFamily="34" charset="-122"/>
              </a:rPr>
              <a:t>C2667</a:t>
            </a:r>
            <a:r>
              <a:rPr lang="zh-CN" altLang="en-US" sz="1800" dirty="0">
                <a:solidFill>
                  <a:srgbClr val="FF0000"/>
                </a:solidFill>
                <a:latin typeface="黑体" panose="02010609060101010101" pitchFamily="49" charset="-122"/>
                <a:ea typeface="黑体" panose="02010609060101010101" pitchFamily="49" charset="-122"/>
                <a:cs typeface="微软雅黑 Light" panose="020B0502040204020203" pitchFamily="34" charset="-122"/>
              </a:rPr>
              <a:t>动物胶制造、</a:t>
            </a:r>
            <a:r>
              <a:rPr lang="en-US" altLang="zh-CN" sz="1800" dirty="0">
                <a:solidFill>
                  <a:srgbClr val="FF0000"/>
                </a:solidFill>
                <a:latin typeface="黑体" panose="02010609060101010101" pitchFamily="49" charset="-122"/>
                <a:ea typeface="黑体" panose="02010609060101010101" pitchFamily="49" charset="-122"/>
                <a:cs typeface="微软雅黑 Light" panose="020B0502040204020203" pitchFamily="34" charset="-122"/>
              </a:rPr>
              <a:t>C2646</a:t>
            </a:r>
            <a:r>
              <a:rPr lang="zh-CN" altLang="en-US" sz="1800" dirty="0">
                <a:solidFill>
                  <a:srgbClr val="FF0000"/>
                </a:solidFill>
                <a:latin typeface="黑体" panose="02010609060101010101" pitchFamily="49" charset="-122"/>
                <a:ea typeface="黑体" panose="02010609060101010101" pitchFamily="49" charset="-122"/>
                <a:cs typeface="微软雅黑 Light" panose="020B0502040204020203" pitchFamily="34" charset="-122"/>
              </a:rPr>
              <a:t>中的密封胶</a:t>
            </a:r>
          </a:p>
        </p:txBody>
      </p:sp>
    </p:spTree>
    <p:extLst>
      <p:ext uri="{BB962C8B-B14F-4D97-AF65-F5344CB8AC3E}">
        <p14:creationId xmlns:p14="http://schemas.microsoft.com/office/powerpoint/2010/main" val="28101454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p:nvPr>
        </p:nvSpPr>
        <p:spPr>
          <a:xfrm>
            <a:off x="263352" y="260647"/>
            <a:ext cx="9433048" cy="491484"/>
          </a:xfrm>
        </p:spPr>
        <p:txBody>
          <a:bodyPr anchor="b">
            <a:normAutofit fontScale="90000"/>
          </a:bodyPr>
          <a:lstStyle/>
          <a:p>
            <a:pPr algn="l" eaLnBrk="1" hangingPunct="1"/>
            <a:r>
              <a:rPr lang="en-US" altLang="zh-CN" dirty="0" smtClean="0">
                <a:latin typeface="+mj-ea"/>
                <a:sym typeface="Arial" panose="020B0604020202020204" pitchFamily="34" charset="0"/>
              </a:rPr>
              <a:t>1.</a:t>
            </a:r>
            <a:r>
              <a:rPr lang="zh-CN" altLang="en-US" dirty="0" smtClean="0">
                <a:latin typeface="+mj-ea"/>
                <a:sym typeface="Arial" panose="020B0604020202020204" pitchFamily="34" charset="0"/>
              </a:rPr>
              <a:t> 标准的适用范围</a:t>
            </a:r>
            <a:endParaRPr lang="zh-CN" altLang="en-US" dirty="0">
              <a:latin typeface="+mj-ea"/>
            </a:endParaRPr>
          </a:p>
        </p:txBody>
      </p:sp>
      <p:sp>
        <p:nvSpPr>
          <p:cNvPr id="18434" name="幻灯片编号占位符 6"/>
          <p:cNvSpPr txBox="1">
            <a:spLocks noGrp="1" noChangeArrowheads="1"/>
          </p:cNvSpPr>
          <p:nvPr/>
        </p:nvSpPr>
        <p:spPr bwMode="auto">
          <a:xfrm>
            <a:off x="10272464" y="6422054"/>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900" b="1"/>
              <a:t>52</a:t>
            </a:fld>
            <a:endParaRPr lang="en-US" altLang="zh-CN" sz="900" b="1" dirty="0"/>
          </a:p>
        </p:txBody>
      </p:sp>
      <p:sp>
        <p:nvSpPr>
          <p:cNvPr id="6" name="内容占位符 2"/>
          <p:cNvSpPr txBox="1">
            <a:spLocks noChangeArrowheads="1"/>
          </p:cNvSpPr>
          <p:nvPr/>
        </p:nvSpPr>
        <p:spPr>
          <a:xfrm>
            <a:off x="276843" y="1586457"/>
            <a:ext cx="11526564" cy="4657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spcAft>
                <a:spcPts val="0"/>
              </a:spcAft>
            </a:pPr>
            <a:r>
              <a:rPr lang="zh-CN" altLang="zh-CN" dirty="0" smtClean="0">
                <a:latin typeface="Times New Roman" panose="02020603050405020304" pitchFamily="18" charset="0"/>
                <a:ea typeface="微软雅黑" panose="020B0503020204020204" pitchFamily="34" charset="-122"/>
              </a:rPr>
              <a:t>本标准规定了涂料、油墨及胶粘剂工业大气污染物排放管理要求。包括GB/T 4754-2017中规定的涂料制造工业（C2641）、油墨及类似产品制造工业（C2642）以及胶粘剂制造工业</a:t>
            </a:r>
            <a:r>
              <a:rPr lang="zh-CN" altLang="en-US" dirty="0" smtClean="0">
                <a:latin typeface="Times New Roman" panose="02020603050405020304" pitchFamily="18" charset="0"/>
                <a:ea typeface="微软雅黑" panose="020B0503020204020204" pitchFamily="34" charset="-122"/>
              </a:rPr>
              <a:t>（</a:t>
            </a:r>
            <a:r>
              <a:rPr lang="en-US" altLang="zh-CN" dirty="0" smtClean="0">
                <a:latin typeface="Times New Roman" panose="02020603050405020304" pitchFamily="18" charset="0"/>
                <a:ea typeface="微软雅黑" panose="020B0503020204020204" pitchFamily="34" charset="-122"/>
              </a:rPr>
              <a:t>C2669\2667</a:t>
            </a:r>
            <a:r>
              <a:rPr lang="zh-CN" altLang="en-US" dirty="0" smtClean="0">
                <a:latin typeface="Times New Roman" panose="02020603050405020304" pitchFamily="18" charset="0"/>
                <a:ea typeface="微软雅黑" panose="020B0503020204020204" pitchFamily="34" charset="-122"/>
              </a:rPr>
              <a:t>及</a:t>
            </a:r>
            <a:r>
              <a:rPr lang="en-US" altLang="zh-CN" dirty="0" smtClean="0">
                <a:latin typeface="Times New Roman" panose="02020603050405020304" pitchFamily="18" charset="0"/>
                <a:ea typeface="微软雅黑" panose="020B0503020204020204" pitchFamily="34" charset="-122"/>
              </a:rPr>
              <a:t>C2646</a:t>
            </a:r>
            <a:r>
              <a:rPr lang="zh-CN" altLang="en-US" dirty="0" smtClean="0">
                <a:latin typeface="Times New Roman" panose="02020603050405020304" pitchFamily="18" charset="0"/>
                <a:ea typeface="微软雅黑" panose="020B0503020204020204" pitchFamily="34" charset="-122"/>
              </a:rPr>
              <a:t>中的密封胶）</a:t>
            </a:r>
            <a:r>
              <a:rPr lang="zh-CN" altLang="zh-CN" dirty="0" smtClean="0">
                <a:latin typeface="Times New Roman" panose="02020603050405020304" pitchFamily="18" charset="0"/>
                <a:ea typeface="微软雅黑" panose="020B0503020204020204" pitchFamily="34" charset="-122"/>
              </a:rPr>
              <a:t>。</a:t>
            </a:r>
          </a:p>
          <a:p>
            <a:pPr fontAlgn="auto">
              <a:lnSpc>
                <a:spcPct val="150000"/>
              </a:lnSpc>
              <a:spcAft>
                <a:spcPts val="0"/>
              </a:spcAft>
            </a:pPr>
            <a:r>
              <a:rPr lang="zh-CN" altLang="zh-CN" dirty="0" smtClean="0">
                <a:latin typeface="Times New Roman" panose="02020603050405020304" pitchFamily="18" charset="0"/>
                <a:ea typeface="微软雅黑" panose="020B0503020204020204" pitchFamily="34" charset="-122"/>
              </a:rPr>
              <a:t>涂料、油墨及胶粘剂工业企业中</a:t>
            </a:r>
            <a:r>
              <a:rPr lang="zh-CN" altLang="zh-CN" dirty="0" smtClean="0">
                <a:solidFill>
                  <a:srgbClr val="FF0000"/>
                </a:solidFill>
                <a:latin typeface="Times New Roman" panose="02020603050405020304" pitchFamily="18" charset="0"/>
                <a:ea typeface="微软雅黑" panose="020B0503020204020204" pitchFamily="34" charset="-122"/>
              </a:rPr>
              <a:t>合成树脂</a:t>
            </a:r>
            <a:r>
              <a:rPr lang="zh-CN" altLang="zh-CN" dirty="0" smtClean="0">
                <a:latin typeface="Times New Roman" panose="02020603050405020304" pitchFamily="18" charset="0"/>
                <a:ea typeface="微软雅黑" panose="020B0503020204020204" pitchFamily="34" charset="-122"/>
              </a:rPr>
              <a:t>生产及改性的生产装置执行GB 31572《合成树脂工业污染物排放标准》。</a:t>
            </a:r>
          </a:p>
          <a:p>
            <a:pPr fontAlgn="auto">
              <a:lnSpc>
                <a:spcPct val="150000"/>
              </a:lnSpc>
              <a:spcAft>
                <a:spcPts val="0"/>
              </a:spcAft>
            </a:pPr>
            <a:endParaRPr lang="zh-CN" altLang="en-US" dirty="0" smtClean="0">
              <a:ea typeface="微软雅黑" panose="020B0503020204020204" pitchFamily="34" charset="-122"/>
            </a:endParaRPr>
          </a:p>
        </p:txBody>
      </p:sp>
    </p:spTree>
    <p:extLst>
      <p:ext uri="{BB962C8B-B14F-4D97-AF65-F5344CB8AC3E}">
        <p14:creationId xmlns:p14="http://schemas.microsoft.com/office/powerpoint/2010/main" val="37742180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idx="4294967295"/>
          </p:nvPr>
        </p:nvSpPr>
        <p:spPr>
          <a:xfrm>
            <a:off x="119336" y="120447"/>
            <a:ext cx="8207375" cy="708025"/>
          </a:xfrm>
        </p:spPr>
        <p:txBody>
          <a:bodyPr anchor="b"/>
          <a:lstStyle/>
          <a:p>
            <a:pPr algn="l" eaLnBrk="1" hangingPunct="1"/>
            <a:r>
              <a:rPr lang="en-US" altLang="zh-CN" sz="3200" b="1" dirty="0" smtClean="0">
                <a:solidFill>
                  <a:schemeClr val="tx2"/>
                </a:solidFill>
                <a:latin typeface="+mj-ea"/>
                <a:sym typeface="Arial" panose="020B0604020202020204" pitchFamily="34" charset="0"/>
              </a:rPr>
              <a:t>2</a:t>
            </a:r>
            <a:r>
              <a:rPr lang="zh-CN" altLang="en-US" sz="3200" b="1" dirty="0" smtClean="0">
                <a:solidFill>
                  <a:schemeClr val="tx2"/>
                </a:solidFill>
                <a:latin typeface="+mj-ea"/>
                <a:sym typeface="Arial" panose="020B0604020202020204" pitchFamily="34" charset="0"/>
              </a:rPr>
              <a:t>、</a:t>
            </a:r>
            <a:r>
              <a:rPr lang="zh-CN" altLang="en-US" sz="3200" b="1" dirty="0">
                <a:solidFill>
                  <a:schemeClr val="tx2"/>
                </a:solidFill>
                <a:latin typeface="+mj-ea"/>
                <a:sym typeface="Arial" panose="020B0604020202020204" pitchFamily="34" charset="0"/>
              </a:rPr>
              <a:t>基本</a:t>
            </a:r>
            <a:r>
              <a:rPr lang="zh-CN" altLang="en-US" sz="3200" b="1" dirty="0" smtClean="0">
                <a:solidFill>
                  <a:schemeClr val="tx2"/>
                </a:solidFill>
                <a:latin typeface="+mj-ea"/>
                <a:sym typeface="Arial" panose="020B0604020202020204" pitchFamily="34" charset="0"/>
              </a:rPr>
              <a:t>概念与术语：</a:t>
            </a:r>
            <a:r>
              <a:rPr lang="en-US" altLang="zh-CN" sz="3200" b="1" dirty="0">
                <a:solidFill>
                  <a:schemeClr val="tx2"/>
                </a:solidFill>
                <a:latin typeface="+mj-ea"/>
                <a:sym typeface="Arial" panose="020B0604020202020204" pitchFamily="34" charset="0"/>
              </a:rPr>
              <a:t>VOCs</a:t>
            </a:r>
            <a:endParaRPr lang="zh-CN" altLang="en-US" sz="2800" b="1" dirty="0">
              <a:solidFill>
                <a:srgbClr val="FF0000"/>
              </a:solidFill>
              <a:latin typeface="+mj-ea"/>
            </a:endParaRPr>
          </a:p>
        </p:txBody>
      </p:sp>
      <p:sp>
        <p:nvSpPr>
          <p:cNvPr id="13315" name="幻灯片编号占位符 3"/>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53</a:t>
            </a:fld>
            <a:endParaRPr lang="en-US" altLang="zh-CN" sz="1200" b="1">
              <a:latin typeface="微软雅黑" panose="020B0503020204020204" pitchFamily="34" charset="-122"/>
            </a:endParaRPr>
          </a:p>
        </p:txBody>
      </p:sp>
      <p:sp>
        <p:nvSpPr>
          <p:cNvPr id="19" name="矩形 1"/>
          <p:cNvSpPr>
            <a:spLocks noChangeArrowheads="1"/>
          </p:cNvSpPr>
          <p:nvPr/>
        </p:nvSpPr>
        <p:spPr bwMode="auto">
          <a:xfrm>
            <a:off x="263352" y="980729"/>
            <a:ext cx="11665296" cy="2176729"/>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r>
              <a:rPr lang="zh-CN" altLang="en-US" sz="2200" b="1" dirty="0">
                <a:solidFill>
                  <a:srgbClr val="000000"/>
                </a:solidFill>
                <a:latin typeface="微软雅黑" panose="020B0503020204020204" pitchFamily="34" charset="-122"/>
              </a:rPr>
              <a:t>挥发性有机物：</a:t>
            </a:r>
            <a:endParaRPr lang="en-US" altLang="zh-CN" sz="2200" b="1" dirty="0">
              <a:solidFill>
                <a:srgbClr val="000000"/>
              </a:solidFill>
              <a:latin typeface="微软雅黑" panose="020B0503020204020204" pitchFamily="34" charset="-122"/>
            </a:endParaRPr>
          </a:p>
          <a:p>
            <a:pPr lvl="1"/>
            <a:r>
              <a:rPr lang="zh-CN" altLang="en-US" sz="2200" b="1" dirty="0">
                <a:solidFill>
                  <a:srgbClr val="000000"/>
                </a:solidFill>
                <a:latin typeface="微软雅黑" panose="020B0503020204020204" pitchFamily="34" charset="-122"/>
              </a:rPr>
              <a:t>参与大气光化学反应的有机化合物，或者</a:t>
            </a:r>
            <a:r>
              <a:rPr lang="zh-CN" altLang="en-US" sz="2200" b="1" dirty="0">
                <a:solidFill>
                  <a:srgbClr val="FF0000"/>
                </a:solidFill>
                <a:latin typeface="微软雅黑" panose="020B0503020204020204" pitchFamily="34" charset="-122"/>
              </a:rPr>
              <a:t>根据有关规定确定</a:t>
            </a:r>
            <a:r>
              <a:rPr lang="zh-CN" altLang="en-US" sz="2200" b="1" dirty="0">
                <a:solidFill>
                  <a:srgbClr val="000000"/>
                </a:solidFill>
                <a:latin typeface="微软雅黑" panose="020B0503020204020204" pitchFamily="34" charset="-122"/>
              </a:rPr>
              <a:t>的有机化合物。</a:t>
            </a:r>
          </a:p>
          <a:p>
            <a:pPr lvl="1"/>
            <a:r>
              <a:rPr lang="zh-CN" altLang="en-US" sz="2200" b="1" dirty="0">
                <a:solidFill>
                  <a:srgbClr val="000000"/>
                </a:solidFill>
                <a:latin typeface="微软雅黑" panose="020B0503020204020204" pitchFamily="34" charset="-122"/>
              </a:rPr>
              <a:t>在表征</a:t>
            </a:r>
            <a:r>
              <a:rPr lang="en-US" altLang="zh-CN" sz="2200" b="1" dirty="0">
                <a:solidFill>
                  <a:srgbClr val="000000"/>
                </a:solidFill>
                <a:latin typeface="微软雅黑" panose="020B0503020204020204" pitchFamily="34" charset="-122"/>
              </a:rPr>
              <a:t>VOCs</a:t>
            </a:r>
            <a:r>
              <a:rPr lang="zh-CN" altLang="en-US" sz="2200" b="1" dirty="0">
                <a:solidFill>
                  <a:srgbClr val="000000"/>
                </a:solidFill>
                <a:latin typeface="微软雅黑" panose="020B0503020204020204" pitchFamily="34" charset="-122"/>
              </a:rPr>
              <a:t>总体排放情况时，根据行业特征和环境管理要求，可采用总挥发性有机物（以</a:t>
            </a:r>
            <a:r>
              <a:rPr lang="en-US" altLang="zh-CN" sz="2200" b="1" dirty="0">
                <a:solidFill>
                  <a:srgbClr val="000000"/>
                </a:solidFill>
                <a:latin typeface="微软雅黑" panose="020B0503020204020204" pitchFamily="34" charset="-122"/>
              </a:rPr>
              <a:t>TVOC</a:t>
            </a:r>
            <a:r>
              <a:rPr lang="zh-CN" altLang="en-US" sz="2200" b="1" dirty="0">
                <a:solidFill>
                  <a:srgbClr val="000000"/>
                </a:solidFill>
                <a:latin typeface="微软雅黑" panose="020B0503020204020204" pitchFamily="34" charset="-122"/>
              </a:rPr>
              <a:t>表示）、非甲烷总烃（以</a:t>
            </a:r>
            <a:r>
              <a:rPr lang="en-US" altLang="zh-CN" sz="2200" b="1" dirty="0">
                <a:solidFill>
                  <a:srgbClr val="000000"/>
                </a:solidFill>
                <a:latin typeface="微软雅黑" panose="020B0503020204020204" pitchFamily="34" charset="-122"/>
              </a:rPr>
              <a:t>NMHC</a:t>
            </a:r>
            <a:r>
              <a:rPr lang="zh-CN" altLang="en-US" sz="2200" b="1" dirty="0">
                <a:solidFill>
                  <a:srgbClr val="000000"/>
                </a:solidFill>
                <a:latin typeface="微软雅黑" panose="020B0503020204020204" pitchFamily="34" charset="-122"/>
              </a:rPr>
              <a:t>表示）作为污染物控制项目</a:t>
            </a:r>
            <a:endParaRPr lang="en-US" altLang="zh-CN" sz="2200" b="1" dirty="0">
              <a:solidFill>
                <a:srgbClr val="000000"/>
              </a:solidFill>
              <a:latin typeface="微软雅黑" panose="020B0503020204020204" pitchFamily="34" charset="-122"/>
            </a:endParaRPr>
          </a:p>
        </p:txBody>
      </p:sp>
      <p:sp>
        <p:nvSpPr>
          <p:cNvPr id="34" name="矩形 1"/>
          <p:cNvSpPr>
            <a:spLocks noChangeArrowheads="1"/>
          </p:cNvSpPr>
          <p:nvPr/>
        </p:nvSpPr>
        <p:spPr bwMode="auto">
          <a:xfrm>
            <a:off x="263352" y="3429001"/>
            <a:ext cx="11665296" cy="1800199"/>
          </a:xfrm>
          <a:prstGeom prst="rect">
            <a:avLst/>
          </a:prstGeom>
          <a:solidFill>
            <a:schemeClr val="tx2">
              <a:lumMod val="20000"/>
              <a:lumOff val="8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r>
              <a:rPr lang="en-US" altLang="zh-CN" sz="2200" b="1" dirty="0">
                <a:solidFill>
                  <a:srgbClr val="000000"/>
                </a:solidFill>
                <a:latin typeface="微软雅黑" panose="020B0503020204020204" pitchFamily="34" charset="-122"/>
              </a:rPr>
              <a:t>TVOC</a:t>
            </a:r>
            <a:r>
              <a:rPr lang="zh-CN" altLang="en-US" sz="2200" b="1" dirty="0">
                <a:solidFill>
                  <a:srgbClr val="000000"/>
                </a:solidFill>
                <a:latin typeface="微软雅黑" panose="020B0503020204020204" pitchFamily="34" charset="-122"/>
              </a:rPr>
              <a:t>：</a:t>
            </a:r>
            <a:endParaRPr lang="en-US" altLang="zh-CN" sz="2200" b="1" dirty="0">
              <a:solidFill>
                <a:srgbClr val="000000"/>
              </a:solidFill>
              <a:latin typeface="微软雅黑" panose="020B0503020204020204" pitchFamily="34" charset="-122"/>
            </a:endParaRPr>
          </a:p>
          <a:p>
            <a:pPr lvl="1"/>
            <a:r>
              <a:rPr lang="zh-CN" altLang="en-US" sz="2200" b="1" dirty="0">
                <a:solidFill>
                  <a:srgbClr val="000000"/>
                </a:solidFill>
                <a:latin typeface="微软雅黑" panose="020B0503020204020204" pitchFamily="34" charset="-122"/>
              </a:rPr>
              <a:t>采用规定的监测方法，对废气中的单项</a:t>
            </a:r>
            <a:r>
              <a:rPr lang="en-US" altLang="zh-CN" sz="2200" b="1" dirty="0">
                <a:solidFill>
                  <a:srgbClr val="000000"/>
                </a:solidFill>
                <a:latin typeface="微软雅黑" panose="020B0503020204020204" pitchFamily="34" charset="-122"/>
              </a:rPr>
              <a:t>VOCs</a:t>
            </a:r>
            <a:r>
              <a:rPr lang="zh-CN" altLang="en-US" sz="2200" b="1" dirty="0">
                <a:solidFill>
                  <a:srgbClr val="000000"/>
                </a:solidFill>
                <a:latin typeface="微软雅黑" panose="020B0503020204020204" pitchFamily="34" charset="-122"/>
              </a:rPr>
              <a:t>物质进行测量，加和得到</a:t>
            </a:r>
            <a:r>
              <a:rPr lang="en-US" altLang="zh-CN" sz="2200" b="1" dirty="0">
                <a:solidFill>
                  <a:srgbClr val="000000"/>
                </a:solidFill>
                <a:latin typeface="微软雅黑" panose="020B0503020204020204" pitchFamily="34" charset="-122"/>
              </a:rPr>
              <a:t>VOCs</a:t>
            </a:r>
            <a:r>
              <a:rPr lang="zh-CN" altLang="en-US" sz="2200" b="1" dirty="0">
                <a:solidFill>
                  <a:srgbClr val="000000"/>
                </a:solidFill>
                <a:latin typeface="微软雅黑" panose="020B0503020204020204" pitchFamily="34" charset="-122"/>
              </a:rPr>
              <a:t>物质的总量，以单项</a:t>
            </a:r>
            <a:r>
              <a:rPr lang="en-US" altLang="zh-CN" sz="2200" b="1" dirty="0">
                <a:solidFill>
                  <a:srgbClr val="000000"/>
                </a:solidFill>
                <a:latin typeface="微软雅黑" panose="020B0503020204020204" pitchFamily="34" charset="-122"/>
              </a:rPr>
              <a:t>VOCs</a:t>
            </a:r>
            <a:r>
              <a:rPr lang="zh-CN" altLang="en-US" sz="2200" b="1" dirty="0">
                <a:solidFill>
                  <a:srgbClr val="000000"/>
                </a:solidFill>
                <a:latin typeface="微软雅黑" panose="020B0503020204020204" pitchFamily="34" charset="-122"/>
              </a:rPr>
              <a:t>物质的质量浓度之和计。实际工作中，应按预期分析结果，对</a:t>
            </a:r>
            <a:r>
              <a:rPr lang="zh-CN" altLang="en-US" sz="2200" b="1" dirty="0">
                <a:solidFill>
                  <a:srgbClr val="FF0000"/>
                </a:solidFill>
                <a:latin typeface="微软雅黑" panose="020B0503020204020204" pitchFamily="34" charset="-122"/>
              </a:rPr>
              <a:t>占总量</a:t>
            </a:r>
            <a:r>
              <a:rPr lang="en-US" altLang="zh-CN" sz="2200" b="1" dirty="0">
                <a:solidFill>
                  <a:srgbClr val="FF0000"/>
                </a:solidFill>
                <a:latin typeface="微软雅黑" panose="020B0503020204020204" pitchFamily="34" charset="-122"/>
              </a:rPr>
              <a:t>90%</a:t>
            </a:r>
            <a:r>
              <a:rPr lang="zh-CN" altLang="en-US" sz="2200" b="1" dirty="0">
                <a:solidFill>
                  <a:srgbClr val="FF0000"/>
                </a:solidFill>
                <a:latin typeface="微软雅黑" panose="020B0503020204020204" pitchFamily="34" charset="-122"/>
              </a:rPr>
              <a:t>以上的单项</a:t>
            </a:r>
            <a:r>
              <a:rPr lang="en-US" altLang="zh-CN" sz="2200" b="1" dirty="0">
                <a:solidFill>
                  <a:srgbClr val="FF0000"/>
                </a:solidFill>
                <a:latin typeface="微软雅黑" panose="020B0503020204020204" pitchFamily="34" charset="-122"/>
              </a:rPr>
              <a:t>VOCs</a:t>
            </a:r>
            <a:r>
              <a:rPr lang="zh-CN" altLang="en-US" sz="2200" b="1" dirty="0">
                <a:solidFill>
                  <a:srgbClr val="FF0000"/>
                </a:solidFill>
                <a:latin typeface="微软雅黑" panose="020B0503020204020204" pitchFamily="34" charset="-122"/>
              </a:rPr>
              <a:t>物质</a:t>
            </a:r>
            <a:r>
              <a:rPr lang="zh-CN" altLang="en-US" sz="2200" b="1" dirty="0">
                <a:solidFill>
                  <a:srgbClr val="000000"/>
                </a:solidFill>
                <a:latin typeface="微软雅黑" panose="020B0503020204020204" pitchFamily="34" charset="-122"/>
              </a:rPr>
              <a:t>进行测量，加和得出</a:t>
            </a:r>
          </a:p>
        </p:txBody>
      </p:sp>
      <p:sp>
        <p:nvSpPr>
          <p:cNvPr id="35" name="矩形 1"/>
          <p:cNvSpPr>
            <a:spLocks noChangeArrowheads="1"/>
          </p:cNvSpPr>
          <p:nvPr/>
        </p:nvSpPr>
        <p:spPr bwMode="auto">
          <a:xfrm>
            <a:off x="263352" y="5500743"/>
            <a:ext cx="11665296" cy="1168617"/>
          </a:xfrm>
          <a:prstGeom prst="rect">
            <a:avLst/>
          </a:prstGeom>
          <a:solidFill>
            <a:schemeClr val="accent6">
              <a:lumMod val="60000"/>
              <a:lumOff val="4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r>
              <a:rPr lang="en-US" altLang="zh-CN" sz="2200" b="1" dirty="0">
                <a:solidFill>
                  <a:srgbClr val="000000"/>
                </a:solidFill>
                <a:latin typeface="微软雅黑" panose="020B0503020204020204" pitchFamily="34" charset="-122"/>
              </a:rPr>
              <a:t>NMHC</a:t>
            </a:r>
            <a:r>
              <a:rPr lang="zh-CN" altLang="en-US" sz="2200" b="1" dirty="0">
                <a:solidFill>
                  <a:srgbClr val="000000"/>
                </a:solidFill>
                <a:latin typeface="微软雅黑" panose="020B0503020204020204" pitchFamily="34" charset="-122"/>
              </a:rPr>
              <a:t>：</a:t>
            </a:r>
            <a:endParaRPr lang="en-US" altLang="zh-CN" sz="2200" b="1" dirty="0">
              <a:solidFill>
                <a:srgbClr val="000000"/>
              </a:solidFill>
              <a:latin typeface="微软雅黑" panose="020B0503020204020204" pitchFamily="34" charset="-122"/>
            </a:endParaRPr>
          </a:p>
          <a:p>
            <a:pPr lvl="1"/>
            <a:r>
              <a:rPr lang="zh-CN" altLang="en-US" sz="2200" b="1" dirty="0">
                <a:solidFill>
                  <a:srgbClr val="000000"/>
                </a:solidFill>
                <a:latin typeface="微软雅黑" panose="020B0503020204020204" pitchFamily="34" charset="-122"/>
              </a:rPr>
              <a:t>采用规定的监测方法，氢火焰离子化检测器有响应的除甲烷外的</a:t>
            </a:r>
            <a:r>
              <a:rPr lang="zh-CN" altLang="en-US" sz="2200" b="1" dirty="0">
                <a:solidFill>
                  <a:srgbClr val="FF0000"/>
                </a:solidFill>
                <a:latin typeface="微软雅黑" panose="020B0503020204020204" pitchFamily="34" charset="-122"/>
              </a:rPr>
              <a:t>气态有机化合物</a:t>
            </a:r>
            <a:r>
              <a:rPr lang="zh-CN" altLang="en-US" sz="2200" b="1" dirty="0">
                <a:solidFill>
                  <a:srgbClr val="000000"/>
                </a:solidFill>
                <a:latin typeface="微软雅黑" panose="020B0503020204020204" pitchFamily="34" charset="-122"/>
              </a:rPr>
              <a:t>的总和，以碳的质量浓度计</a:t>
            </a:r>
            <a:r>
              <a:rPr lang="en-US" altLang="zh-CN" sz="2200" b="1" dirty="0">
                <a:solidFill>
                  <a:srgbClr val="000000"/>
                </a:solidFill>
                <a:latin typeface="微软雅黑" panose="020B0503020204020204" pitchFamily="34" charset="-122"/>
              </a:rPr>
              <a:t>.</a:t>
            </a:r>
            <a:endParaRPr lang="zh-CN" altLang="en-US" sz="2200" b="1" dirty="0">
              <a:solidFill>
                <a:srgbClr val="000000"/>
              </a:solidFill>
              <a:latin typeface="微软雅黑" panose="020B0503020204020204" pitchFamily="34" charset="-122"/>
            </a:endParaRPr>
          </a:p>
        </p:txBody>
      </p:sp>
    </p:spTree>
    <p:extLst>
      <p:ext uri="{BB962C8B-B14F-4D97-AF65-F5344CB8AC3E}">
        <p14:creationId xmlns:p14="http://schemas.microsoft.com/office/powerpoint/2010/main" val="13523292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idx="4294967295"/>
          </p:nvPr>
        </p:nvSpPr>
        <p:spPr>
          <a:xfrm>
            <a:off x="119336" y="120447"/>
            <a:ext cx="8207375" cy="708025"/>
          </a:xfrm>
        </p:spPr>
        <p:txBody>
          <a:bodyPr anchor="b"/>
          <a:lstStyle/>
          <a:p>
            <a:pPr algn="l" eaLnBrk="1" hangingPunct="1"/>
            <a:r>
              <a:rPr lang="en-US" altLang="zh-CN" sz="3200" b="1" dirty="0" smtClean="0">
                <a:solidFill>
                  <a:schemeClr val="tx2"/>
                </a:solidFill>
                <a:latin typeface="+mj-ea"/>
                <a:sym typeface="Arial" panose="020B0604020202020204" pitchFamily="34" charset="0"/>
              </a:rPr>
              <a:t>2</a:t>
            </a:r>
            <a:r>
              <a:rPr lang="zh-CN" altLang="en-US" sz="3200" b="1" dirty="0" smtClean="0">
                <a:solidFill>
                  <a:schemeClr val="tx2"/>
                </a:solidFill>
                <a:latin typeface="+mj-ea"/>
                <a:sym typeface="Arial" panose="020B0604020202020204" pitchFamily="34" charset="0"/>
              </a:rPr>
              <a:t>、</a:t>
            </a:r>
            <a:r>
              <a:rPr lang="zh-CN" altLang="en-US" sz="3200" b="1" dirty="0">
                <a:solidFill>
                  <a:schemeClr val="tx2"/>
                </a:solidFill>
                <a:latin typeface="+mj-ea"/>
                <a:sym typeface="Arial" panose="020B0604020202020204" pitchFamily="34" charset="0"/>
              </a:rPr>
              <a:t>基本</a:t>
            </a:r>
            <a:r>
              <a:rPr lang="zh-CN" altLang="en-US" sz="3200" b="1" dirty="0" smtClean="0">
                <a:solidFill>
                  <a:schemeClr val="tx2"/>
                </a:solidFill>
                <a:latin typeface="+mj-ea"/>
                <a:sym typeface="Arial" panose="020B0604020202020204" pitchFamily="34" charset="0"/>
              </a:rPr>
              <a:t>概念与术语：</a:t>
            </a:r>
            <a:r>
              <a:rPr lang="en-US" altLang="zh-CN" sz="3200" b="1" dirty="0">
                <a:solidFill>
                  <a:schemeClr val="tx2"/>
                </a:solidFill>
                <a:latin typeface="+mj-ea"/>
                <a:sym typeface="Arial" panose="020B0604020202020204" pitchFamily="34" charset="0"/>
              </a:rPr>
              <a:t>VOCs</a:t>
            </a:r>
            <a:endParaRPr lang="zh-CN" altLang="en-US" sz="2800" b="1" dirty="0">
              <a:solidFill>
                <a:srgbClr val="FF0000"/>
              </a:solidFill>
              <a:latin typeface="+mj-ea"/>
            </a:endParaRPr>
          </a:p>
        </p:txBody>
      </p:sp>
      <p:sp>
        <p:nvSpPr>
          <p:cNvPr id="13315" name="幻灯片编号占位符 3"/>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54</a:t>
            </a:fld>
            <a:endParaRPr lang="en-US" altLang="zh-CN" sz="1200" b="1">
              <a:latin typeface="微软雅黑" panose="020B0503020204020204" pitchFamily="34" charset="-122"/>
            </a:endParaRPr>
          </a:p>
        </p:txBody>
      </p:sp>
      <p:sp>
        <p:nvSpPr>
          <p:cNvPr id="34" name="矩形 1"/>
          <p:cNvSpPr>
            <a:spLocks noChangeArrowheads="1"/>
          </p:cNvSpPr>
          <p:nvPr/>
        </p:nvSpPr>
        <p:spPr bwMode="auto">
          <a:xfrm>
            <a:off x="263352" y="1628800"/>
            <a:ext cx="11346319" cy="1800199"/>
          </a:xfrm>
          <a:prstGeom prst="rect">
            <a:avLst/>
          </a:prstGeom>
          <a:solidFill>
            <a:schemeClr val="tx2">
              <a:lumMod val="20000"/>
              <a:lumOff val="8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r>
              <a:rPr lang="en-US" altLang="zh-CN" sz="2400" dirty="0"/>
              <a:t>VOCs</a:t>
            </a:r>
            <a:r>
              <a:rPr lang="zh-CN" altLang="zh-CN" sz="2400" dirty="0"/>
              <a:t>物料</a:t>
            </a:r>
            <a:r>
              <a:rPr lang="en-US" altLang="zh-CN" sz="2400" dirty="0"/>
              <a:t>  VOCs-containing materials</a:t>
            </a:r>
            <a:endParaRPr lang="zh-CN" altLang="zh-CN" sz="2400" dirty="0"/>
          </a:p>
          <a:p>
            <a:r>
              <a:rPr lang="zh-CN" altLang="zh-CN" sz="2400" dirty="0"/>
              <a:t>本标准是指</a:t>
            </a:r>
            <a:r>
              <a:rPr lang="en-US" altLang="zh-CN" sz="2400" dirty="0"/>
              <a:t>VOCs</a:t>
            </a:r>
            <a:r>
              <a:rPr lang="zh-CN" altLang="zh-CN" sz="2400" dirty="0"/>
              <a:t>质量占比大于等于</a:t>
            </a:r>
            <a:r>
              <a:rPr lang="en-US" altLang="zh-CN" sz="2400" dirty="0"/>
              <a:t>10%</a:t>
            </a:r>
            <a:r>
              <a:rPr lang="zh-CN" altLang="zh-CN" sz="2400" dirty="0"/>
              <a:t>的物料，以及</a:t>
            </a:r>
            <a:r>
              <a:rPr lang="zh-CN" altLang="zh-CN" sz="2400" dirty="0">
                <a:solidFill>
                  <a:srgbClr val="FF0000"/>
                </a:solidFill>
              </a:rPr>
              <a:t>有机聚合物</a:t>
            </a:r>
            <a:r>
              <a:rPr lang="zh-CN" altLang="zh-CN" sz="2400" dirty="0" smtClean="0">
                <a:solidFill>
                  <a:srgbClr val="FF0000"/>
                </a:solidFill>
              </a:rPr>
              <a:t>材料</a:t>
            </a:r>
            <a:r>
              <a:rPr lang="zh-CN" altLang="en-US" sz="2400" dirty="0" smtClean="0"/>
              <a:t>。</a:t>
            </a:r>
            <a:endParaRPr lang="en-US" altLang="zh-CN" sz="2400" dirty="0" smtClean="0"/>
          </a:p>
          <a:p>
            <a:r>
              <a:rPr lang="zh-CN" altLang="zh-CN" sz="2400" dirty="0"/>
              <a:t>本标准中的</a:t>
            </a:r>
            <a:r>
              <a:rPr lang="en-US" altLang="zh-CN" sz="2400" dirty="0"/>
              <a:t>VOCs</a:t>
            </a:r>
            <a:r>
              <a:rPr lang="zh-CN" altLang="zh-CN" sz="2400" dirty="0"/>
              <a:t>原（辅）材料、含</a:t>
            </a:r>
            <a:r>
              <a:rPr lang="en-US" altLang="zh-CN" sz="2400" dirty="0"/>
              <a:t>VOCs</a:t>
            </a:r>
            <a:r>
              <a:rPr lang="zh-CN" altLang="zh-CN" sz="2400" dirty="0"/>
              <a:t>产品、</a:t>
            </a:r>
            <a:r>
              <a:rPr lang="en-US" altLang="zh-CN" sz="2400" dirty="0"/>
              <a:t>VOCs</a:t>
            </a:r>
            <a:r>
              <a:rPr lang="zh-CN" altLang="zh-CN" sz="2400" dirty="0"/>
              <a:t>废料（渣、液）等术语的含义与</a:t>
            </a:r>
            <a:r>
              <a:rPr lang="en-US" altLang="zh-CN" sz="2400" dirty="0"/>
              <a:t>VOCs</a:t>
            </a:r>
            <a:r>
              <a:rPr lang="zh-CN" altLang="zh-CN" sz="2400" dirty="0"/>
              <a:t>物料相同</a:t>
            </a:r>
            <a:r>
              <a:rPr lang="zh-CN" altLang="zh-CN" sz="2400" dirty="0" smtClean="0"/>
              <a:t>。</a:t>
            </a:r>
            <a:endParaRPr lang="zh-CN" altLang="zh-CN" sz="2400" dirty="0"/>
          </a:p>
        </p:txBody>
      </p:sp>
      <p:sp>
        <p:nvSpPr>
          <p:cNvPr id="35" name="矩形 1"/>
          <p:cNvSpPr>
            <a:spLocks noChangeArrowheads="1"/>
          </p:cNvSpPr>
          <p:nvPr/>
        </p:nvSpPr>
        <p:spPr bwMode="auto">
          <a:xfrm>
            <a:off x="232407" y="3748823"/>
            <a:ext cx="11377264" cy="2664296"/>
          </a:xfrm>
          <a:prstGeom prst="rect">
            <a:avLst/>
          </a:prstGeom>
          <a:solidFill>
            <a:schemeClr val="accent6">
              <a:lumMod val="60000"/>
              <a:lumOff val="4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r>
              <a:rPr lang="zh-CN" altLang="zh-CN" sz="2400" dirty="0"/>
              <a:t>挥发性有机液体</a:t>
            </a:r>
            <a:r>
              <a:rPr lang="en-US" altLang="zh-CN" sz="2400" dirty="0"/>
              <a:t>  volatile organic liquid</a:t>
            </a:r>
            <a:endParaRPr lang="zh-CN" altLang="zh-CN" sz="2400" dirty="0"/>
          </a:p>
          <a:p>
            <a:r>
              <a:rPr lang="zh-CN" altLang="zh-CN" sz="2400" dirty="0"/>
              <a:t>任何能向大气释放</a:t>
            </a:r>
            <a:r>
              <a:rPr lang="en-US" altLang="zh-CN" sz="2400" dirty="0"/>
              <a:t>VOCs</a:t>
            </a:r>
            <a:r>
              <a:rPr lang="zh-CN" altLang="zh-CN" sz="2400" dirty="0"/>
              <a:t>的符合下列条件之一的有机液体：</a:t>
            </a:r>
          </a:p>
          <a:p>
            <a:r>
              <a:rPr lang="zh-CN" altLang="zh-CN" sz="2400" dirty="0"/>
              <a:t>（</a:t>
            </a:r>
            <a:r>
              <a:rPr lang="en-US" altLang="zh-CN" sz="2400" dirty="0"/>
              <a:t>1</a:t>
            </a:r>
            <a:r>
              <a:rPr lang="zh-CN" altLang="zh-CN" sz="2400" dirty="0"/>
              <a:t>）真实蒸气压大于等于</a:t>
            </a:r>
            <a:r>
              <a:rPr lang="en-US" altLang="zh-CN" sz="2400" dirty="0"/>
              <a:t>0.3 </a:t>
            </a:r>
            <a:r>
              <a:rPr lang="en-US" altLang="zh-CN" sz="2400" dirty="0" err="1"/>
              <a:t>kPa</a:t>
            </a:r>
            <a:r>
              <a:rPr lang="zh-CN" altLang="zh-CN" sz="2400" dirty="0"/>
              <a:t>的单一组分有机液体；</a:t>
            </a:r>
          </a:p>
          <a:p>
            <a:r>
              <a:rPr lang="zh-CN" altLang="zh-CN" sz="2400" dirty="0"/>
              <a:t>（</a:t>
            </a:r>
            <a:r>
              <a:rPr lang="en-US" altLang="zh-CN" sz="2400" dirty="0"/>
              <a:t>2</a:t>
            </a:r>
            <a:r>
              <a:rPr lang="zh-CN" altLang="zh-CN" sz="2400" dirty="0"/>
              <a:t>）混合物中，真实蒸气压大于等于</a:t>
            </a:r>
            <a:r>
              <a:rPr lang="en-US" altLang="zh-CN" sz="2400" dirty="0"/>
              <a:t>0.3 </a:t>
            </a:r>
            <a:r>
              <a:rPr lang="en-US" altLang="zh-CN" sz="2400" dirty="0" err="1"/>
              <a:t>kPa</a:t>
            </a:r>
            <a:r>
              <a:rPr lang="zh-CN" altLang="zh-CN" sz="2400" dirty="0"/>
              <a:t>的组分总质量占比大于等于</a:t>
            </a:r>
            <a:r>
              <a:rPr lang="en-US" altLang="zh-CN" sz="2400" dirty="0"/>
              <a:t>20%</a:t>
            </a:r>
            <a:r>
              <a:rPr lang="zh-CN" altLang="zh-CN" sz="2400" dirty="0"/>
              <a:t>的有机液体</a:t>
            </a:r>
            <a:r>
              <a:rPr lang="zh-CN" altLang="zh-CN" sz="2400" dirty="0" smtClean="0"/>
              <a:t>。</a:t>
            </a:r>
            <a:endParaRPr lang="zh-CN" altLang="en-US" sz="2200" b="1" dirty="0">
              <a:solidFill>
                <a:srgbClr val="000000"/>
              </a:solidFill>
              <a:latin typeface="微软雅黑" panose="020B0503020204020204" pitchFamily="34" charset="-122"/>
            </a:endParaRPr>
          </a:p>
        </p:txBody>
      </p:sp>
      <p:sp>
        <p:nvSpPr>
          <p:cNvPr id="2" name="线形标注 1 1"/>
          <p:cNvSpPr/>
          <p:nvPr/>
        </p:nvSpPr>
        <p:spPr>
          <a:xfrm>
            <a:off x="9048328" y="951314"/>
            <a:ext cx="2880320" cy="565592"/>
          </a:xfrm>
          <a:prstGeom prst="borderCallout1">
            <a:avLst>
              <a:gd name="adj1" fmla="val 18750"/>
              <a:gd name="adj2" fmla="val -8333"/>
              <a:gd name="adj3" fmla="val 217586"/>
              <a:gd name="adj4" fmla="val -2341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150153" y="1057149"/>
            <a:ext cx="2492990"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合成橡胶、塑料、纤维</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658304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idx="4294967295"/>
          </p:nvPr>
        </p:nvSpPr>
        <p:spPr>
          <a:xfrm>
            <a:off x="119336" y="120447"/>
            <a:ext cx="8207375" cy="708025"/>
          </a:xfrm>
        </p:spPr>
        <p:txBody>
          <a:bodyPr anchor="b"/>
          <a:lstStyle/>
          <a:p>
            <a:pPr algn="l" eaLnBrk="1" hangingPunct="1"/>
            <a:r>
              <a:rPr lang="en-US" altLang="zh-CN" sz="3200" b="1" dirty="0" smtClean="0">
                <a:solidFill>
                  <a:schemeClr val="tx2"/>
                </a:solidFill>
                <a:latin typeface="+mj-ea"/>
                <a:sym typeface="Arial" panose="020B0604020202020204" pitchFamily="34" charset="0"/>
              </a:rPr>
              <a:t>2</a:t>
            </a:r>
            <a:r>
              <a:rPr lang="zh-CN" altLang="en-US" sz="3200" b="1" dirty="0" smtClean="0">
                <a:solidFill>
                  <a:schemeClr val="tx2"/>
                </a:solidFill>
                <a:latin typeface="+mj-ea"/>
                <a:sym typeface="Arial" panose="020B0604020202020204" pitchFamily="34" charset="0"/>
              </a:rPr>
              <a:t>、</a:t>
            </a:r>
            <a:r>
              <a:rPr lang="zh-CN" altLang="en-US" sz="3200" b="1" dirty="0">
                <a:solidFill>
                  <a:schemeClr val="tx2"/>
                </a:solidFill>
                <a:latin typeface="+mj-ea"/>
                <a:sym typeface="Arial" panose="020B0604020202020204" pitchFamily="34" charset="0"/>
              </a:rPr>
              <a:t>基本</a:t>
            </a:r>
            <a:r>
              <a:rPr lang="zh-CN" altLang="en-US" sz="3200" b="1" dirty="0" smtClean="0">
                <a:solidFill>
                  <a:schemeClr val="tx2"/>
                </a:solidFill>
                <a:latin typeface="+mj-ea"/>
                <a:sym typeface="Arial" panose="020B0604020202020204" pitchFamily="34" charset="0"/>
              </a:rPr>
              <a:t>概念与术语：</a:t>
            </a:r>
            <a:r>
              <a:rPr lang="en-US" altLang="zh-CN" sz="3200" b="1" dirty="0">
                <a:solidFill>
                  <a:schemeClr val="tx2"/>
                </a:solidFill>
                <a:latin typeface="+mj-ea"/>
                <a:sym typeface="Arial" panose="020B0604020202020204" pitchFamily="34" charset="0"/>
              </a:rPr>
              <a:t>VOCs</a:t>
            </a:r>
            <a:endParaRPr lang="zh-CN" altLang="en-US" sz="2800" b="1" dirty="0">
              <a:solidFill>
                <a:srgbClr val="FF0000"/>
              </a:solidFill>
              <a:latin typeface="+mj-ea"/>
            </a:endParaRPr>
          </a:p>
        </p:txBody>
      </p:sp>
      <p:sp>
        <p:nvSpPr>
          <p:cNvPr id="13315" name="幻灯片编号占位符 3"/>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55</a:t>
            </a:fld>
            <a:endParaRPr lang="en-US" altLang="zh-CN" sz="1200" b="1">
              <a:latin typeface="微软雅黑" panose="020B0503020204020204" pitchFamily="34" charset="-122"/>
            </a:endParaRPr>
          </a:p>
        </p:txBody>
      </p:sp>
      <p:sp>
        <p:nvSpPr>
          <p:cNvPr id="34" name="矩形 1"/>
          <p:cNvSpPr>
            <a:spLocks noChangeArrowheads="1"/>
          </p:cNvSpPr>
          <p:nvPr/>
        </p:nvSpPr>
        <p:spPr bwMode="auto">
          <a:xfrm>
            <a:off x="232407" y="1388548"/>
            <a:ext cx="11665296" cy="1800199"/>
          </a:xfrm>
          <a:prstGeom prst="rect">
            <a:avLst/>
          </a:prstGeom>
          <a:solidFill>
            <a:schemeClr val="tx2">
              <a:lumMod val="20000"/>
              <a:lumOff val="8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nSpc>
                <a:spcPct val="125000"/>
              </a:lnSpc>
            </a:pPr>
            <a:r>
              <a:rPr lang="zh-CN" altLang="zh-CN" sz="2000" dirty="0" smtClean="0"/>
              <a:t>标准状态</a:t>
            </a:r>
            <a:r>
              <a:rPr lang="en-US" altLang="zh-CN" sz="2000" dirty="0" smtClean="0"/>
              <a:t>  </a:t>
            </a:r>
            <a:r>
              <a:rPr lang="en-US" altLang="zh-CN" sz="2000" dirty="0"/>
              <a:t>standard state</a:t>
            </a:r>
            <a:endParaRPr lang="zh-CN" altLang="zh-CN" sz="2000" dirty="0"/>
          </a:p>
          <a:p>
            <a:pPr lvl="1">
              <a:lnSpc>
                <a:spcPct val="125000"/>
              </a:lnSpc>
            </a:pPr>
            <a:r>
              <a:rPr lang="zh-CN" altLang="zh-CN" sz="2000" dirty="0"/>
              <a:t>温度为</a:t>
            </a:r>
            <a:r>
              <a:rPr lang="en-US" altLang="zh-CN" sz="2000" dirty="0"/>
              <a:t>273.15 K</a:t>
            </a:r>
            <a:r>
              <a:rPr lang="zh-CN" altLang="zh-CN" sz="2000" dirty="0"/>
              <a:t>，压力为</a:t>
            </a:r>
            <a:r>
              <a:rPr lang="en-US" altLang="zh-CN" sz="2000" dirty="0"/>
              <a:t>101.325 </a:t>
            </a:r>
            <a:r>
              <a:rPr lang="en-US" altLang="zh-CN" sz="2000" dirty="0" err="1"/>
              <a:t>kPa</a:t>
            </a:r>
            <a:r>
              <a:rPr lang="zh-CN" altLang="zh-CN" sz="2000" dirty="0"/>
              <a:t>时的状态。本标准规定的大气污染物排放浓度限值均以标准状态下的干气体为基准。</a:t>
            </a:r>
          </a:p>
        </p:txBody>
      </p:sp>
      <p:sp>
        <p:nvSpPr>
          <p:cNvPr id="35" name="矩形 1"/>
          <p:cNvSpPr>
            <a:spLocks noChangeArrowheads="1"/>
          </p:cNvSpPr>
          <p:nvPr/>
        </p:nvSpPr>
        <p:spPr bwMode="auto">
          <a:xfrm>
            <a:off x="232407" y="3462430"/>
            <a:ext cx="11665296" cy="2486850"/>
          </a:xfrm>
          <a:prstGeom prst="rect">
            <a:avLst/>
          </a:prstGeom>
          <a:solidFill>
            <a:schemeClr val="accent6">
              <a:lumMod val="60000"/>
              <a:lumOff val="4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nSpc>
                <a:spcPct val="125000"/>
              </a:lnSpc>
            </a:pPr>
            <a:r>
              <a:rPr lang="en-US" altLang="zh-CN" sz="2400" dirty="0" smtClean="0"/>
              <a:t> </a:t>
            </a:r>
            <a:r>
              <a:rPr lang="zh-CN" altLang="zh-CN" sz="2000" dirty="0" smtClean="0"/>
              <a:t>排</a:t>
            </a:r>
            <a:r>
              <a:rPr lang="zh-CN" altLang="zh-CN" sz="2000" dirty="0"/>
              <a:t>气筒高度 </a:t>
            </a:r>
            <a:r>
              <a:rPr lang="en-US" altLang="zh-CN" sz="2000" dirty="0"/>
              <a:t> stack height</a:t>
            </a:r>
            <a:endParaRPr lang="zh-CN" altLang="zh-CN" sz="2000" dirty="0"/>
          </a:p>
          <a:p>
            <a:pPr lvl="1">
              <a:lnSpc>
                <a:spcPct val="125000"/>
              </a:lnSpc>
            </a:pPr>
            <a:r>
              <a:rPr lang="zh-CN" altLang="zh-CN" sz="2000" dirty="0"/>
              <a:t>自排气筒（或其主体建筑构造）所在的地平面至排气筒出口计的高度，单位为</a:t>
            </a:r>
            <a:r>
              <a:rPr lang="en-US" altLang="zh-CN" sz="2000" dirty="0"/>
              <a:t>m</a:t>
            </a:r>
            <a:r>
              <a:rPr lang="zh-CN" altLang="zh-CN" sz="2000" dirty="0"/>
              <a:t>。</a:t>
            </a:r>
          </a:p>
          <a:p>
            <a:pPr>
              <a:lnSpc>
                <a:spcPct val="125000"/>
              </a:lnSpc>
            </a:pPr>
            <a:r>
              <a:rPr lang="zh-CN" altLang="zh-CN" sz="2000" dirty="0" smtClean="0"/>
              <a:t>企业</a:t>
            </a:r>
            <a:r>
              <a:rPr lang="zh-CN" altLang="zh-CN" sz="2000" dirty="0"/>
              <a:t>边界</a:t>
            </a:r>
            <a:r>
              <a:rPr lang="en-US" altLang="zh-CN" sz="2000" dirty="0"/>
              <a:t>  enterprise boundary</a:t>
            </a:r>
            <a:endParaRPr lang="zh-CN" altLang="zh-CN" sz="2000" dirty="0"/>
          </a:p>
          <a:p>
            <a:pPr lvl="1">
              <a:lnSpc>
                <a:spcPct val="125000"/>
              </a:lnSpc>
            </a:pPr>
            <a:r>
              <a:rPr lang="zh-CN" altLang="zh-CN" sz="2000" dirty="0"/>
              <a:t>企业或生产设施的法定边界。若难以确定法定边界，则指企业或生产设施的实际占地边界。</a:t>
            </a:r>
          </a:p>
        </p:txBody>
      </p:sp>
      <p:sp>
        <p:nvSpPr>
          <p:cNvPr id="6" name="Rectangle 78"/>
          <p:cNvSpPr>
            <a:spLocks noChangeArrowheads="1"/>
          </p:cNvSpPr>
          <p:nvPr/>
        </p:nvSpPr>
        <p:spPr bwMode="auto">
          <a:xfrm>
            <a:off x="232406" y="6028444"/>
            <a:ext cx="9824033" cy="568908"/>
          </a:xfrm>
          <a:prstGeom prst="rect">
            <a:avLst/>
          </a:prstGeom>
          <a:solidFill>
            <a:srgbClr val="C0504D"/>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fontAlgn="auto">
              <a:spcBef>
                <a:spcPts val="0"/>
              </a:spcBef>
              <a:spcAft>
                <a:spcPts val="0"/>
              </a:spcAft>
              <a:defRPr/>
            </a:pPr>
            <a:r>
              <a:rPr lang="zh-CN" altLang="en-US" sz="2400" b="1" kern="0" dirty="0" smtClean="0">
                <a:solidFill>
                  <a:prstClr val="white"/>
                </a:solidFill>
                <a:latin typeface="黑体" panose="02010609060101010101" pitchFamily="49" charset="-122"/>
                <a:ea typeface="黑体" panose="02010609060101010101" pitchFamily="49" charset="-122"/>
              </a:rPr>
              <a:t>问题：边界</a:t>
            </a:r>
            <a:r>
              <a:rPr lang="en-US" altLang="zh-CN" sz="2400" b="1" kern="0" dirty="0" smtClean="0">
                <a:solidFill>
                  <a:prstClr val="white"/>
                </a:solidFill>
                <a:latin typeface="黑体" panose="02010609060101010101" pitchFamily="49" charset="-122"/>
                <a:ea typeface="黑体" panose="02010609060101010101" pitchFamily="49" charset="-122"/>
              </a:rPr>
              <a:t>=</a:t>
            </a:r>
            <a:r>
              <a:rPr lang="zh-CN" altLang="en-US" sz="2400" b="1" kern="0" dirty="0" smtClean="0">
                <a:solidFill>
                  <a:prstClr val="white"/>
                </a:solidFill>
                <a:latin typeface="黑体" panose="02010609060101010101" pitchFamily="49" charset="-122"/>
                <a:ea typeface="黑体" panose="02010609060101010101" pitchFamily="49" charset="-122"/>
              </a:rPr>
              <a:t>厂界</a:t>
            </a:r>
            <a:r>
              <a:rPr lang="en-US" altLang="zh-CN" sz="2400" b="1" kern="0" dirty="0" smtClean="0">
                <a:solidFill>
                  <a:prstClr val="white"/>
                </a:solidFill>
                <a:latin typeface="黑体" panose="02010609060101010101" pitchFamily="49" charset="-122"/>
                <a:ea typeface="黑体" panose="02010609060101010101" pitchFamily="49" charset="-122"/>
              </a:rPr>
              <a:t>=</a:t>
            </a:r>
            <a:r>
              <a:rPr lang="zh-CN" altLang="en-US" sz="2400" b="1" kern="0" dirty="0" smtClean="0">
                <a:solidFill>
                  <a:prstClr val="white"/>
                </a:solidFill>
                <a:latin typeface="黑体" panose="02010609060101010101" pitchFamily="49" charset="-122"/>
                <a:ea typeface="黑体" panose="02010609060101010101" pitchFamily="49" charset="-122"/>
              </a:rPr>
              <a:t>场界？</a:t>
            </a:r>
            <a:endParaRPr lang="zh-CN" altLang="en-US" sz="2400" b="1" kern="0" dirty="0">
              <a:solidFill>
                <a:prstClr val="white"/>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9096174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p:nvPr>
        </p:nvSpPr>
        <p:spPr>
          <a:xfrm>
            <a:off x="263352" y="260647"/>
            <a:ext cx="9433048" cy="491484"/>
          </a:xfrm>
        </p:spPr>
        <p:txBody>
          <a:bodyPr anchor="b">
            <a:normAutofit fontScale="90000"/>
          </a:bodyPr>
          <a:lstStyle/>
          <a:p>
            <a:pPr algn="l" eaLnBrk="1" hangingPunct="1"/>
            <a:r>
              <a:rPr lang="en-US" altLang="zh-CN" dirty="0" smtClean="0">
                <a:latin typeface="+mj-ea"/>
                <a:sym typeface="Arial" panose="020B0604020202020204" pitchFamily="34" charset="0"/>
              </a:rPr>
              <a:t>3.</a:t>
            </a:r>
            <a:r>
              <a:rPr lang="zh-CN" altLang="en-US" dirty="0" smtClean="0">
                <a:latin typeface="+mj-ea"/>
                <a:sym typeface="Arial" panose="020B0604020202020204" pitchFamily="34" charset="0"/>
              </a:rPr>
              <a:t> 污染物控制项目</a:t>
            </a:r>
            <a:endParaRPr lang="zh-CN" altLang="en-US" dirty="0">
              <a:latin typeface="+mj-ea"/>
            </a:endParaRPr>
          </a:p>
        </p:txBody>
      </p:sp>
      <p:sp>
        <p:nvSpPr>
          <p:cNvPr id="18434" name="幻灯片编号占位符 6"/>
          <p:cNvSpPr txBox="1">
            <a:spLocks noGrp="1" noChangeArrowheads="1"/>
          </p:cNvSpPr>
          <p:nvPr/>
        </p:nvSpPr>
        <p:spPr bwMode="auto">
          <a:xfrm>
            <a:off x="10272464" y="6422054"/>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900" b="1"/>
              <a:t>56</a:t>
            </a:fld>
            <a:endParaRPr lang="en-US" altLang="zh-CN" sz="900" b="1" dirty="0"/>
          </a:p>
        </p:txBody>
      </p:sp>
      <p:sp>
        <p:nvSpPr>
          <p:cNvPr id="5" name="矩形 6"/>
          <p:cNvSpPr>
            <a:spLocks noChangeArrowheads="1"/>
          </p:cNvSpPr>
          <p:nvPr/>
        </p:nvSpPr>
        <p:spPr bwMode="auto">
          <a:xfrm>
            <a:off x="30163" y="1858963"/>
            <a:ext cx="11754469"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048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1219200" indent="-4572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676400" indent="-4572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lvl="1" eaLnBrk="1" hangingPunct="1">
              <a:spcBef>
                <a:spcPts val="1200"/>
              </a:spcBef>
              <a:buFont typeface="Wingdings" panose="05000000000000000000" pitchFamily="2" charset="2"/>
              <a:buChar char="u"/>
            </a:pPr>
            <a:r>
              <a:rPr lang="zh-CN" altLang="en-US" sz="2400"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综合指标：</a:t>
            </a:r>
            <a:r>
              <a:rPr lang="zh-CN" altLang="zh-CN" sz="2400"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颗粒物、</a:t>
            </a:r>
            <a:r>
              <a:rPr lang="en-US" altLang="zh-CN" sz="2400"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NMHC</a:t>
            </a:r>
            <a:r>
              <a:rPr lang="zh-CN" altLang="zh-CN" sz="2400"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和</a:t>
            </a:r>
            <a:r>
              <a:rPr lang="en-US" altLang="zh-CN" sz="2400"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TVOC</a:t>
            </a:r>
            <a:endParaRPr lang="zh-CN" altLang="en-US" sz="2400"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endParaRPr>
          </a:p>
          <a:p>
            <a:pPr lvl="1" eaLnBrk="1" hangingPunct="1">
              <a:spcBef>
                <a:spcPts val="600"/>
              </a:spcBef>
              <a:buFont typeface="Wingdings" panose="05000000000000000000" pitchFamily="2" charset="2"/>
              <a:buChar char="u"/>
            </a:pPr>
            <a:r>
              <a:rPr lang="zh-CN" altLang="en-US" sz="2400"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特征污染物：</a:t>
            </a:r>
          </a:p>
          <a:p>
            <a:pPr lvl="2" eaLnBrk="1" hangingPunct="1">
              <a:spcBef>
                <a:spcPts val="600"/>
              </a:spcBef>
              <a:buFont typeface="Wingdings" panose="05000000000000000000" pitchFamily="2" charset="2"/>
              <a:buChar char="Ø"/>
            </a:pPr>
            <a:r>
              <a:rPr lang="zh-CN" altLang="en-US"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筛选原则：</a:t>
            </a:r>
            <a:endParaRPr lang="en-US" altLang="zh-CN"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endParaRPr>
          </a:p>
          <a:p>
            <a:pPr lvl="2" eaLnBrk="1" hangingPunct="1">
              <a:spcBef>
                <a:spcPts val="600"/>
              </a:spcBef>
              <a:buFont typeface="BatangChe" pitchFamily="49" charset="-127"/>
              <a:buChar char="-"/>
            </a:pPr>
            <a:r>
              <a:rPr lang="zh-CN" altLang="zh-CN"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生产企业中具有较大的产生量（或排放量），并较为广泛地存在于环境中的污染物；</a:t>
            </a:r>
          </a:p>
          <a:p>
            <a:pPr lvl="2" eaLnBrk="1" hangingPunct="1">
              <a:spcBef>
                <a:spcPts val="600"/>
              </a:spcBef>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 光化学活性强VOCs物质；</a:t>
            </a:r>
          </a:p>
          <a:p>
            <a:pPr lvl="2" eaLnBrk="1" hangingPunct="1">
              <a:spcBef>
                <a:spcPts val="600"/>
              </a:spcBef>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 毒性大的VOCs物质。</a:t>
            </a:r>
            <a:endParaRPr lang="zh-CN" altLang="zh-CN"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endParaRPr>
          </a:p>
          <a:p>
            <a:pPr lvl="2" eaLnBrk="1" hangingPunct="1">
              <a:spcBef>
                <a:spcPts val="600"/>
              </a:spcBef>
              <a:buFont typeface="Wingdings" panose="05000000000000000000" pitchFamily="2" charset="2"/>
              <a:buChar char="Ø"/>
            </a:pPr>
            <a:r>
              <a:rPr lang="zh-CN" altLang="en-US"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特征污染物：</a:t>
            </a:r>
            <a:r>
              <a:rPr lang="zh-CN" altLang="zh-CN" dirty="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苯系物（苯、甲苯、乙苯、二甲苯、三甲苯、苯乙烯）</a:t>
            </a:r>
            <a:r>
              <a:rPr lang="zh-CN" altLang="zh-CN"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、苯、甲醛、1,2-二氯乙烷、异氰酸酯类。</a:t>
            </a:r>
          </a:p>
          <a:p>
            <a:pPr eaLnBrk="1" hangingPunct="1">
              <a:spcBef>
                <a:spcPts val="600"/>
              </a:spcBef>
              <a:buFont typeface="Arial" panose="020B0604020202020204" pitchFamily="34" charset="0"/>
              <a:buNone/>
            </a:pPr>
            <a:endParaRPr lang="zh-CN" altLang="zh-CN" sz="2400"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endParaRPr>
          </a:p>
        </p:txBody>
      </p:sp>
      <p:sp>
        <p:nvSpPr>
          <p:cNvPr id="7" name="文本框 2"/>
          <p:cNvSpPr txBox="1">
            <a:spLocks noChangeArrowheads="1"/>
          </p:cNvSpPr>
          <p:nvPr/>
        </p:nvSpPr>
        <p:spPr bwMode="auto">
          <a:xfrm>
            <a:off x="407368" y="1044403"/>
            <a:ext cx="63992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 typeface="Wingdings" panose="05000000000000000000" pitchFamily="2" charset="2"/>
              <a:buChar char="n"/>
            </a:pPr>
            <a:r>
              <a:rPr lang="zh-CN" altLang="en-US" sz="2800" dirty="0">
                <a:latin typeface="微软雅黑" panose="020B0503020204020204" pitchFamily="34" charset="-122"/>
                <a:ea typeface="微软雅黑" panose="020B0503020204020204" pitchFamily="34" charset="-122"/>
                <a:cs typeface="微软雅黑 Light" panose="020B0502040204020203" pitchFamily="34" charset="-122"/>
              </a:rPr>
              <a:t>污染物控制指标体系</a:t>
            </a:r>
          </a:p>
        </p:txBody>
      </p:sp>
    </p:spTree>
    <p:extLst>
      <p:ext uri="{BB962C8B-B14F-4D97-AF65-F5344CB8AC3E}">
        <p14:creationId xmlns:p14="http://schemas.microsoft.com/office/powerpoint/2010/main" val="40003984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257415" y="188640"/>
            <a:ext cx="6155531" cy="531019"/>
          </a:xfrm>
        </p:spPr>
        <p:txBody>
          <a:bodyPr anchor="b">
            <a:normAutofit/>
          </a:bodyPr>
          <a:lstStyle/>
          <a:p>
            <a:r>
              <a:rPr lang="en-US" altLang="zh-CN" sz="2100" dirty="0" smtClean="0">
                <a:latin typeface="+mj-ea"/>
                <a:sym typeface="Arial" panose="020B0604020202020204" pitchFamily="34" charset="0"/>
              </a:rPr>
              <a:t>4. 1 </a:t>
            </a:r>
            <a:r>
              <a:rPr lang="zh-CN" altLang="en-US" sz="2100" dirty="0" smtClean="0">
                <a:latin typeface="+mj-ea"/>
                <a:sym typeface="Arial" panose="020B0604020202020204" pitchFamily="34" charset="0"/>
              </a:rPr>
              <a:t>涂料</a:t>
            </a:r>
            <a:r>
              <a:rPr lang="zh-CN" altLang="en-US" sz="2100" dirty="0">
                <a:latin typeface="+mj-ea"/>
                <a:sym typeface="Arial" panose="020B0604020202020204" pitchFamily="34" charset="0"/>
              </a:rPr>
              <a:t>油墨胶粘剂</a:t>
            </a:r>
            <a:r>
              <a:rPr lang="zh-CN" altLang="en-US" sz="2100" dirty="0" smtClean="0">
                <a:latin typeface="+mj-ea"/>
                <a:sym typeface="Arial" panose="020B0604020202020204" pitchFamily="34" charset="0"/>
              </a:rPr>
              <a:t>制造（</a:t>
            </a:r>
            <a:r>
              <a:rPr lang="en-US" altLang="zh-CN" sz="2100" dirty="0" smtClean="0">
                <a:latin typeface="+mj-ea"/>
                <a:sym typeface="Arial" panose="020B0604020202020204" pitchFamily="34" charset="0"/>
              </a:rPr>
              <a:t>GB37824-2019</a:t>
            </a:r>
            <a:r>
              <a:rPr lang="zh-CN" altLang="en-US" sz="2100" dirty="0" smtClean="0">
                <a:latin typeface="+mj-ea"/>
                <a:sym typeface="Arial" panose="020B0604020202020204" pitchFamily="34" charset="0"/>
              </a:rPr>
              <a:t>）</a:t>
            </a:r>
            <a:endParaRPr lang="zh-CN" altLang="en-US" sz="2100" dirty="0">
              <a:solidFill>
                <a:srgbClr val="FF0000"/>
              </a:solidFill>
              <a:latin typeface="+mj-ea"/>
            </a:endParaRPr>
          </a:p>
        </p:txBody>
      </p:sp>
      <p:sp>
        <p:nvSpPr>
          <p:cNvPr id="13315" name="幻灯片编号占位符 3"/>
          <p:cNvSpPr txBox="1">
            <a:spLocks noGrp="1" noChangeArrowheads="1"/>
          </p:cNvSpPr>
          <p:nvPr/>
        </p:nvSpPr>
        <p:spPr bwMode="auto">
          <a:xfrm>
            <a:off x="9968407" y="6411783"/>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57</a:t>
            </a:fld>
            <a:endParaRPr lang="en-US" altLang="zh-CN" sz="900" b="1" dirty="0">
              <a:latin typeface="微软雅黑" panose="020B0503020204020204" pitchFamily="34" charset="-122"/>
            </a:endParaRPr>
          </a:p>
        </p:txBody>
      </p:sp>
      <p:graphicFrame>
        <p:nvGraphicFramePr>
          <p:cNvPr id="4" name="表格 3"/>
          <p:cNvGraphicFramePr>
            <a:graphicFrameLocks noGrp="1"/>
          </p:cNvGraphicFramePr>
          <p:nvPr>
            <p:extLst/>
          </p:nvPr>
        </p:nvGraphicFramePr>
        <p:xfrm>
          <a:off x="0" y="1377137"/>
          <a:ext cx="6023993" cy="5308493"/>
        </p:xfrm>
        <a:graphic>
          <a:graphicData uri="http://schemas.openxmlformats.org/drawingml/2006/table">
            <a:tbl>
              <a:tblPr/>
              <a:tblGrid>
                <a:gridCol w="571416">
                  <a:extLst>
                    <a:ext uri="{9D8B030D-6E8A-4147-A177-3AD203B41FA5}">
                      <a16:colId xmlns:a16="http://schemas.microsoft.com/office/drawing/2014/main" xmlns="" val="511417251"/>
                    </a:ext>
                  </a:extLst>
                </a:gridCol>
                <a:gridCol w="1090376">
                  <a:extLst>
                    <a:ext uri="{9D8B030D-6E8A-4147-A177-3AD203B41FA5}">
                      <a16:colId xmlns:a16="http://schemas.microsoft.com/office/drawing/2014/main" xmlns="" val="3816491138"/>
                    </a:ext>
                  </a:extLst>
                </a:gridCol>
                <a:gridCol w="1038620">
                  <a:extLst>
                    <a:ext uri="{9D8B030D-6E8A-4147-A177-3AD203B41FA5}">
                      <a16:colId xmlns:a16="http://schemas.microsoft.com/office/drawing/2014/main" xmlns="" val="3991166138"/>
                    </a:ext>
                  </a:extLst>
                </a:gridCol>
                <a:gridCol w="1142830">
                  <a:extLst>
                    <a:ext uri="{9D8B030D-6E8A-4147-A177-3AD203B41FA5}">
                      <a16:colId xmlns:a16="http://schemas.microsoft.com/office/drawing/2014/main" xmlns="" val="314152994"/>
                    </a:ext>
                  </a:extLst>
                </a:gridCol>
                <a:gridCol w="892443">
                  <a:extLst>
                    <a:ext uri="{9D8B030D-6E8A-4147-A177-3AD203B41FA5}">
                      <a16:colId xmlns:a16="http://schemas.microsoft.com/office/drawing/2014/main" xmlns="" val="2437865157"/>
                    </a:ext>
                  </a:extLst>
                </a:gridCol>
                <a:gridCol w="1288308">
                  <a:extLst>
                    <a:ext uri="{9D8B030D-6E8A-4147-A177-3AD203B41FA5}">
                      <a16:colId xmlns:a16="http://schemas.microsoft.com/office/drawing/2014/main" xmlns="" val="2170625233"/>
                    </a:ext>
                  </a:extLst>
                </a:gridCol>
              </a:tblGrid>
              <a:tr h="723381">
                <a:tc>
                  <a:txBody>
                    <a:bodyPr/>
                    <a:lstStyle/>
                    <a:p>
                      <a:pPr algn="ctr">
                        <a:lnSpc>
                          <a:spcPts val="1600"/>
                        </a:lnSpc>
                        <a:spcBef>
                          <a:spcPts val="390"/>
                        </a:spcBef>
                        <a:spcAft>
                          <a:spcPts val="390"/>
                        </a:spcAft>
                      </a:pPr>
                      <a:r>
                        <a:rPr lang="zh-CN" altLang="en-US" sz="1600" kern="100" dirty="0">
                          <a:effectLst/>
                          <a:latin typeface="Times New Roman" panose="02020603050405020304" pitchFamily="18" charset="0"/>
                        </a:rPr>
                        <a:t>序号</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zh-CN" altLang="en-US" sz="1600" kern="100">
                          <a:effectLst/>
                          <a:latin typeface="Times New Roman" panose="02020603050405020304" pitchFamily="18" charset="0"/>
                        </a:rPr>
                        <a:t>污染物项目</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zh-CN" altLang="en-US" sz="1600" kern="100">
                          <a:effectLst/>
                          <a:latin typeface="Times New Roman" panose="02020603050405020304" pitchFamily="18" charset="0"/>
                        </a:rPr>
                        <a:t>涂料制造</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zh-CN" altLang="en-US" sz="1600" kern="100">
                          <a:effectLst/>
                          <a:latin typeface="Times New Roman" panose="02020603050405020304" pitchFamily="18" charset="0"/>
                        </a:rPr>
                        <a:t>油墨及类似产品制造</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zh-CN" altLang="en-US" sz="1600" kern="100">
                          <a:effectLst/>
                          <a:latin typeface="Times New Roman" panose="02020603050405020304" pitchFamily="18" charset="0"/>
                        </a:rPr>
                        <a:t>胶粘剂制造</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zh-CN" altLang="en-US" sz="1600" kern="100">
                          <a:effectLst/>
                          <a:latin typeface="Times New Roman" panose="02020603050405020304" pitchFamily="18" charset="0"/>
                        </a:rPr>
                        <a:t>污染物排放监控位置</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47463137"/>
                  </a:ext>
                </a:extLst>
              </a:tr>
              <a:tr h="314930">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1</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zh-CN" altLang="en-US" sz="1600" kern="100">
                          <a:effectLst/>
                          <a:latin typeface="Times New Roman" panose="02020603050405020304" pitchFamily="18" charset="0"/>
                        </a:rPr>
                        <a:t>颗粒物</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30</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dirty="0">
                          <a:effectLst/>
                          <a:latin typeface="Times New Roman" panose="02020603050405020304" pitchFamily="18" charset="0"/>
                        </a:rPr>
                        <a:t>30</a:t>
                      </a:r>
                      <a:endParaRPr lang="zh-CN" altLang="en-US" sz="16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30</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a:txBody>
                    <a:bodyPr/>
                    <a:lstStyle/>
                    <a:p>
                      <a:pPr algn="ctr">
                        <a:lnSpc>
                          <a:spcPts val="1600"/>
                        </a:lnSpc>
                        <a:spcBef>
                          <a:spcPts val="390"/>
                        </a:spcBef>
                        <a:spcAft>
                          <a:spcPts val="390"/>
                        </a:spcAft>
                      </a:pPr>
                      <a:r>
                        <a:rPr lang="zh-CN" altLang="en-US" sz="1600" kern="100">
                          <a:effectLst/>
                          <a:latin typeface="Times New Roman" panose="02020603050405020304" pitchFamily="18" charset="0"/>
                        </a:rPr>
                        <a:t> </a:t>
                      </a:r>
                    </a:p>
                    <a:p>
                      <a:pPr algn="ctr">
                        <a:lnSpc>
                          <a:spcPts val="1600"/>
                        </a:lnSpc>
                        <a:spcBef>
                          <a:spcPts val="390"/>
                        </a:spcBef>
                        <a:spcAft>
                          <a:spcPts val="390"/>
                        </a:spcAft>
                      </a:pPr>
                      <a:r>
                        <a:rPr lang="zh-CN" altLang="en-US" sz="1600" kern="100">
                          <a:effectLst/>
                          <a:latin typeface="Times New Roman" panose="02020603050405020304" pitchFamily="18" charset="0"/>
                        </a:rPr>
                        <a:t> </a:t>
                      </a:r>
                    </a:p>
                    <a:p>
                      <a:pPr algn="ctr">
                        <a:lnSpc>
                          <a:spcPts val="1600"/>
                        </a:lnSpc>
                        <a:spcBef>
                          <a:spcPts val="390"/>
                        </a:spcBef>
                        <a:spcAft>
                          <a:spcPts val="390"/>
                        </a:spcAft>
                      </a:pPr>
                      <a:r>
                        <a:rPr lang="zh-CN" altLang="en-US" sz="1600" kern="100">
                          <a:effectLst/>
                          <a:latin typeface="Times New Roman" panose="02020603050405020304" pitchFamily="18" charset="0"/>
                        </a:rPr>
                        <a:t> </a:t>
                      </a:r>
                    </a:p>
                    <a:p>
                      <a:pPr algn="ctr">
                        <a:lnSpc>
                          <a:spcPts val="1600"/>
                        </a:lnSpc>
                        <a:spcBef>
                          <a:spcPts val="390"/>
                        </a:spcBef>
                        <a:spcAft>
                          <a:spcPts val="390"/>
                        </a:spcAft>
                      </a:pPr>
                      <a:r>
                        <a:rPr lang="zh-CN" altLang="en-US" sz="1600" kern="100">
                          <a:effectLst/>
                          <a:latin typeface="Times New Roman" panose="02020603050405020304" pitchFamily="18" charset="0"/>
                        </a:rPr>
                        <a:t> </a:t>
                      </a:r>
                    </a:p>
                    <a:p>
                      <a:pPr algn="ctr">
                        <a:lnSpc>
                          <a:spcPts val="1600"/>
                        </a:lnSpc>
                        <a:spcBef>
                          <a:spcPts val="390"/>
                        </a:spcBef>
                        <a:spcAft>
                          <a:spcPts val="390"/>
                        </a:spcAft>
                      </a:pPr>
                      <a:r>
                        <a:rPr lang="zh-CN" altLang="en-US" sz="1600" kern="100">
                          <a:effectLst/>
                          <a:latin typeface="Times New Roman" panose="02020603050405020304" pitchFamily="18" charset="0"/>
                        </a:rPr>
                        <a:t> </a:t>
                      </a:r>
                    </a:p>
                    <a:p>
                      <a:pPr algn="ctr">
                        <a:lnSpc>
                          <a:spcPts val="1600"/>
                        </a:lnSpc>
                        <a:spcBef>
                          <a:spcPts val="390"/>
                        </a:spcBef>
                        <a:spcAft>
                          <a:spcPts val="390"/>
                        </a:spcAft>
                      </a:pPr>
                      <a:r>
                        <a:rPr lang="zh-CN" altLang="en-US" sz="1600" kern="100">
                          <a:effectLst/>
                          <a:latin typeface="Times New Roman" panose="02020603050405020304" pitchFamily="18" charset="0"/>
                        </a:rPr>
                        <a:t>车间或生产设施</a:t>
                      </a:r>
                    </a:p>
                    <a:p>
                      <a:pPr algn="ctr">
                        <a:lnSpc>
                          <a:spcPts val="1600"/>
                        </a:lnSpc>
                        <a:spcBef>
                          <a:spcPts val="390"/>
                        </a:spcBef>
                        <a:spcAft>
                          <a:spcPts val="390"/>
                        </a:spcAft>
                      </a:pPr>
                      <a:r>
                        <a:rPr lang="zh-CN" altLang="en-US" sz="1600" kern="100">
                          <a:effectLst/>
                          <a:latin typeface="Times New Roman" panose="02020603050405020304" pitchFamily="18" charset="0"/>
                        </a:rPr>
                        <a:t>排气筒</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27857747"/>
                  </a:ext>
                </a:extLst>
              </a:tr>
              <a:tr h="314930">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2</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sz="1600" kern="100" dirty="0">
                          <a:solidFill>
                            <a:srgbClr val="FF0000"/>
                          </a:solidFill>
                          <a:effectLst/>
                          <a:latin typeface="Times New Roman" panose="02020603050405020304" pitchFamily="18" charset="0"/>
                        </a:rPr>
                        <a:t>NMHC</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dirty="0">
                          <a:solidFill>
                            <a:srgbClr val="FF0000"/>
                          </a:solidFill>
                          <a:effectLst/>
                          <a:latin typeface="Times New Roman" panose="02020603050405020304" pitchFamily="18" charset="0"/>
                        </a:rPr>
                        <a:t>100</a:t>
                      </a:r>
                      <a:endParaRPr lang="zh-CN" altLang="en-US" sz="1600" kern="100" dirty="0">
                        <a:solidFill>
                          <a:srgbClr val="FF0000"/>
                        </a:solidFill>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dirty="0">
                          <a:solidFill>
                            <a:srgbClr val="FF0000"/>
                          </a:solidFill>
                          <a:effectLst/>
                          <a:latin typeface="Times New Roman" panose="02020603050405020304" pitchFamily="18" charset="0"/>
                        </a:rPr>
                        <a:t>100</a:t>
                      </a:r>
                      <a:endParaRPr lang="zh-CN" altLang="en-US" sz="1600" kern="100" dirty="0">
                        <a:solidFill>
                          <a:srgbClr val="FF0000"/>
                        </a:solidFill>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dirty="0">
                          <a:solidFill>
                            <a:srgbClr val="FF0000"/>
                          </a:solidFill>
                          <a:effectLst/>
                          <a:latin typeface="Times New Roman" panose="02020603050405020304" pitchFamily="18" charset="0"/>
                        </a:rPr>
                        <a:t>100</a:t>
                      </a:r>
                      <a:endParaRPr lang="zh-CN" altLang="en-US" sz="1600" kern="100" dirty="0">
                        <a:solidFill>
                          <a:srgbClr val="FF0000"/>
                        </a:solidFill>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xmlns="" val="1432444654"/>
                  </a:ext>
                </a:extLst>
              </a:tr>
              <a:tr h="314930">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3</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sz="1600" kern="100">
                          <a:solidFill>
                            <a:srgbClr val="FF0000"/>
                          </a:solidFill>
                          <a:effectLst/>
                          <a:latin typeface="Times New Roman" panose="02020603050405020304" pitchFamily="18" charset="0"/>
                        </a:rPr>
                        <a:t>TVOC</a:t>
                      </a:r>
                      <a:r>
                        <a:rPr lang="en-US" sz="1600" kern="100" baseline="30000">
                          <a:solidFill>
                            <a:srgbClr val="FF0000"/>
                          </a:solidFill>
                          <a:effectLst/>
                          <a:latin typeface="Times New Roman" panose="02020603050405020304" pitchFamily="18" charset="0"/>
                        </a:rPr>
                        <a:t>a</a:t>
                      </a:r>
                      <a:endParaRPr lang="en-US" sz="1600" kern="100">
                        <a:solidFill>
                          <a:srgbClr val="FF0000"/>
                        </a:solidFill>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solidFill>
                            <a:srgbClr val="FF0000"/>
                          </a:solidFill>
                          <a:effectLst/>
                          <a:latin typeface="Times New Roman" panose="02020603050405020304" pitchFamily="18" charset="0"/>
                        </a:rPr>
                        <a:t>120</a:t>
                      </a:r>
                      <a:endParaRPr lang="zh-CN" altLang="en-US" sz="1600" kern="100">
                        <a:solidFill>
                          <a:srgbClr val="FF0000"/>
                        </a:solidFill>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solidFill>
                            <a:srgbClr val="FF0000"/>
                          </a:solidFill>
                          <a:effectLst/>
                          <a:latin typeface="Times New Roman" panose="02020603050405020304" pitchFamily="18" charset="0"/>
                        </a:rPr>
                        <a:t>120</a:t>
                      </a:r>
                      <a:endParaRPr lang="zh-CN" altLang="en-US" sz="1600" kern="100">
                        <a:solidFill>
                          <a:srgbClr val="FF0000"/>
                        </a:solidFill>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dirty="0">
                          <a:solidFill>
                            <a:srgbClr val="FF0000"/>
                          </a:solidFill>
                          <a:effectLst/>
                          <a:latin typeface="Times New Roman" panose="02020603050405020304" pitchFamily="18" charset="0"/>
                        </a:rPr>
                        <a:t>120</a:t>
                      </a:r>
                      <a:endParaRPr lang="zh-CN" altLang="en-US" sz="1600" kern="100" dirty="0">
                        <a:solidFill>
                          <a:srgbClr val="FF0000"/>
                        </a:solidFill>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xmlns="" val="3379336447"/>
                  </a:ext>
                </a:extLst>
              </a:tr>
              <a:tr h="314930">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4</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zh-CN" altLang="en-US" sz="1600" kern="100" dirty="0">
                          <a:effectLst/>
                          <a:latin typeface="Times New Roman" panose="02020603050405020304" pitchFamily="18" charset="0"/>
                        </a:rPr>
                        <a:t>苯系</a:t>
                      </a:r>
                      <a:r>
                        <a:rPr lang="zh-CN" altLang="en-US" sz="1600" kern="100" dirty="0" smtClean="0">
                          <a:effectLst/>
                          <a:latin typeface="Times New Roman" panose="02020603050405020304" pitchFamily="18" charset="0"/>
                        </a:rPr>
                        <a:t>物</a:t>
                      </a:r>
                      <a:r>
                        <a:rPr lang="en-US" sz="1600" kern="100" baseline="30000" dirty="0" smtClean="0">
                          <a:effectLst/>
                          <a:latin typeface="Times New Roman" panose="02020603050405020304" pitchFamily="18" charset="0"/>
                        </a:rPr>
                        <a:t>b</a:t>
                      </a:r>
                      <a:endParaRPr lang="en-US" sz="16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dirty="0" smtClean="0">
                          <a:effectLst/>
                          <a:latin typeface="Times New Roman" panose="02020603050405020304" pitchFamily="18" charset="0"/>
                        </a:rPr>
                        <a:t>60</a:t>
                      </a:r>
                      <a:endParaRPr lang="zh-CN" altLang="en-US" sz="16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dirty="0" smtClean="0">
                          <a:effectLst/>
                          <a:latin typeface="Times New Roman" panose="02020603050405020304" pitchFamily="18" charset="0"/>
                        </a:rPr>
                        <a:t>60</a:t>
                      </a:r>
                      <a:endParaRPr lang="zh-CN" altLang="en-US" sz="16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dirty="0" smtClean="0">
                          <a:effectLst/>
                          <a:latin typeface="Times New Roman" panose="02020603050405020304" pitchFamily="18" charset="0"/>
                        </a:rPr>
                        <a:t>60</a:t>
                      </a:r>
                      <a:endParaRPr lang="zh-CN" altLang="en-US" sz="16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xmlns="" val="151673844"/>
                  </a:ext>
                </a:extLst>
              </a:tr>
              <a:tr h="314930">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5</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zh-CN" altLang="en-US" sz="1600" kern="100">
                          <a:effectLst/>
                          <a:latin typeface="Times New Roman" panose="02020603050405020304" pitchFamily="18" charset="0"/>
                        </a:rPr>
                        <a:t>苯</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1</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1</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1</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xmlns="" val="386306553"/>
                  </a:ext>
                </a:extLst>
              </a:tr>
              <a:tr h="513706">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6</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zh-CN" altLang="en-US" sz="1600" kern="100">
                          <a:effectLst/>
                          <a:latin typeface="Times New Roman" panose="02020603050405020304" pitchFamily="18" charset="0"/>
                        </a:rPr>
                        <a:t>异氰酸酯类</a:t>
                      </a:r>
                      <a:r>
                        <a:rPr lang="en-US" sz="1600" kern="100" baseline="30000">
                          <a:effectLst/>
                          <a:latin typeface="Times New Roman" panose="02020603050405020304" pitchFamily="18" charset="0"/>
                        </a:rPr>
                        <a:t>c d</a:t>
                      </a:r>
                      <a:endParaRPr 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1</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1</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1</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xmlns="" val="2876274953"/>
                  </a:ext>
                </a:extLst>
              </a:tr>
              <a:tr h="513706">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7</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dirty="0">
                          <a:effectLst/>
                          <a:latin typeface="Times New Roman" panose="02020603050405020304" pitchFamily="18" charset="0"/>
                        </a:rPr>
                        <a:t>1,2-</a:t>
                      </a:r>
                      <a:r>
                        <a:rPr lang="zh-CN" altLang="en-US" sz="1600" kern="100" dirty="0" smtClean="0">
                          <a:effectLst/>
                          <a:latin typeface="宋体" panose="02010600030101010101" pitchFamily="2" charset="-122"/>
                          <a:ea typeface="宋体" panose="02010600030101010101" pitchFamily="2" charset="-122"/>
                        </a:rPr>
                        <a:t>二氯乙烷</a:t>
                      </a:r>
                      <a:endParaRPr lang="en-US" sz="16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dirty="0" smtClean="0">
                          <a:effectLst/>
                          <a:latin typeface="Times New Roman" panose="02020603050405020304" pitchFamily="18" charset="0"/>
                        </a:rPr>
                        <a:t>5</a:t>
                      </a:r>
                      <a:endParaRPr lang="zh-CN" altLang="en-US" sz="16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xmlns="" val="6544258"/>
                  </a:ext>
                </a:extLst>
              </a:tr>
              <a:tr h="314930">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8</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zh-CN" altLang="en-US" sz="1600" kern="100">
                          <a:effectLst/>
                          <a:latin typeface="Times New Roman" panose="02020603050405020304" pitchFamily="18" charset="0"/>
                        </a:rPr>
                        <a:t>甲醛</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5</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xmlns="" val="3338490177"/>
                  </a:ext>
                </a:extLst>
              </a:tr>
              <a:tr h="1668120">
                <a:tc gridSpan="6">
                  <a:txBody>
                    <a:bodyPr/>
                    <a:lstStyle/>
                    <a:p>
                      <a:pPr algn="just">
                        <a:lnSpc>
                          <a:spcPts val="1600"/>
                        </a:lnSpc>
                        <a:spcBef>
                          <a:spcPts val="0"/>
                        </a:spcBef>
                      </a:pPr>
                      <a:r>
                        <a:rPr lang="en-US" altLang="zh-CN" sz="1600" kern="100" baseline="30000" dirty="0">
                          <a:effectLst/>
                          <a:latin typeface="Times New Roman" panose="02020603050405020304" pitchFamily="18" charset="0"/>
                        </a:rPr>
                        <a:t>a   </a:t>
                      </a:r>
                      <a:r>
                        <a:rPr lang="zh-CN" altLang="en-US" sz="1600" kern="100" dirty="0">
                          <a:effectLst/>
                          <a:latin typeface="Times New Roman" panose="02020603050405020304" pitchFamily="18" charset="0"/>
                        </a:rPr>
                        <a:t>根据企业使用的原料、生产工艺过程、生产的产品、副产品，结合附录</a:t>
                      </a:r>
                      <a:r>
                        <a:rPr lang="en-US" altLang="zh-CN" sz="1600" kern="100" dirty="0">
                          <a:effectLst/>
                          <a:latin typeface="Times New Roman" panose="02020603050405020304" pitchFamily="18" charset="0"/>
                        </a:rPr>
                        <a:t>A</a:t>
                      </a:r>
                      <a:r>
                        <a:rPr lang="zh-CN" altLang="en-US" sz="1600" kern="100" dirty="0">
                          <a:effectLst/>
                          <a:latin typeface="宋体" panose="02010600030101010101" pitchFamily="2" charset="-122"/>
                          <a:ea typeface="宋体" panose="02010600030101010101" pitchFamily="2" charset="-122"/>
                        </a:rPr>
                        <a:t>和有关环境管理要求等，筛选确定计入</a:t>
                      </a:r>
                      <a:r>
                        <a:rPr lang="en-US" altLang="zh-CN" sz="1600" kern="100" dirty="0">
                          <a:effectLst/>
                          <a:latin typeface="Times New Roman" panose="02020603050405020304" pitchFamily="18" charset="0"/>
                        </a:rPr>
                        <a:t>TVOC</a:t>
                      </a:r>
                      <a:r>
                        <a:rPr lang="zh-CN" altLang="en-US" sz="1600" kern="100" dirty="0">
                          <a:effectLst/>
                          <a:latin typeface="宋体" panose="02010600030101010101" pitchFamily="2" charset="-122"/>
                          <a:ea typeface="宋体" panose="02010600030101010101" pitchFamily="2" charset="-122"/>
                        </a:rPr>
                        <a:t>的物质</a:t>
                      </a:r>
                      <a:r>
                        <a:rPr lang="zh-CN" altLang="en-US" sz="1600" kern="100" dirty="0">
                          <a:effectLst/>
                          <a:latin typeface="Times New Roman" panose="02020603050405020304" pitchFamily="18" charset="0"/>
                        </a:rPr>
                        <a:t>。</a:t>
                      </a:r>
                    </a:p>
                    <a:p>
                      <a:pPr algn="just">
                        <a:lnSpc>
                          <a:spcPts val="1600"/>
                        </a:lnSpc>
                        <a:spcBef>
                          <a:spcPts val="0"/>
                        </a:spcBef>
                      </a:pPr>
                      <a:r>
                        <a:rPr lang="en-US" altLang="zh-CN" sz="1600" kern="100" baseline="30000" dirty="0">
                          <a:effectLst/>
                          <a:latin typeface="Times New Roman" panose="02020603050405020304" pitchFamily="18" charset="0"/>
                        </a:rPr>
                        <a:t>b  </a:t>
                      </a:r>
                      <a:r>
                        <a:rPr lang="zh-CN" altLang="en-US" sz="1600" kern="100" dirty="0">
                          <a:effectLst/>
                          <a:latin typeface="Times New Roman" panose="02020603050405020304" pitchFamily="18" charset="0"/>
                        </a:rPr>
                        <a:t>苯系物包括苯、甲苯、二甲苯、三甲苯、乙苯和苯乙烯。 </a:t>
                      </a:r>
                    </a:p>
                    <a:p>
                      <a:pPr algn="just">
                        <a:lnSpc>
                          <a:spcPts val="1600"/>
                        </a:lnSpc>
                        <a:spcBef>
                          <a:spcPts val="0"/>
                        </a:spcBef>
                      </a:pPr>
                      <a:r>
                        <a:rPr lang="en-US" altLang="zh-CN" sz="1600" kern="100" baseline="30000" dirty="0">
                          <a:effectLst/>
                          <a:latin typeface="Times New Roman" panose="02020603050405020304" pitchFamily="18" charset="0"/>
                        </a:rPr>
                        <a:t>c  </a:t>
                      </a:r>
                      <a:r>
                        <a:rPr lang="zh-CN" altLang="en-US" sz="1600" kern="100" dirty="0">
                          <a:effectLst/>
                          <a:latin typeface="Times New Roman" panose="02020603050405020304" pitchFamily="18" charset="0"/>
                        </a:rPr>
                        <a:t>异氰酸酯类包括甲苯二异氰酸酯（</a:t>
                      </a:r>
                      <a:r>
                        <a:rPr lang="en-US" altLang="zh-CN" sz="1600" kern="100" dirty="0">
                          <a:effectLst/>
                          <a:latin typeface="Times New Roman" panose="02020603050405020304" pitchFamily="18" charset="0"/>
                        </a:rPr>
                        <a:t>TDI</a:t>
                      </a:r>
                      <a:r>
                        <a:rPr lang="zh-CN" altLang="en-US" sz="1600" kern="100" dirty="0">
                          <a:effectLst/>
                          <a:latin typeface="宋体" panose="02010600030101010101" pitchFamily="2" charset="-122"/>
                          <a:ea typeface="宋体" panose="02010600030101010101" pitchFamily="2" charset="-122"/>
                        </a:rPr>
                        <a:t>）、二苯基甲烷二异氰酸酯（</a:t>
                      </a:r>
                      <a:r>
                        <a:rPr lang="en-US" altLang="zh-CN" sz="1600" kern="100" dirty="0">
                          <a:effectLst/>
                          <a:latin typeface="Times New Roman" panose="02020603050405020304" pitchFamily="18" charset="0"/>
                        </a:rPr>
                        <a:t>MDI</a:t>
                      </a:r>
                      <a:r>
                        <a:rPr lang="zh-CN" altLang="en-US" sz="1600" kern="100" dirty="0">
                          <a:effectLst/>
                          <a:latin typeface="宋体" panose="02010600030101010101" pitchFamily="2" charset="-122"/>
                          <a:ea typeface="宋体" panose="02010600030101010101" pitchFamily="2" charset="-122"/>
                        </a:rPr>
                        <a:t>）、异佛尔酮二异氰酸酯（</a:t>
                      </a:r>
                      <a:r>
                        <a:rPr lang="en-US" altLang="zh-CN" sz="1600" kern="100" dirty="0">
                          <a:effectLst/>
                          <a:latin typeface="Times New Roman" panose="02020603050405020304" pitchFamily="18" charset="0"/>
                        </a:rPr>
                        <a:t>IPDI</a:t>
                      </a:r>
                      <a:r>
                        <a:rPr lang="zh-CN" altLang="en-US" sz="1600" kern="100" dirty="0">
                          <a:effectLst/>
                          <a:latin typeface="宋体" panose="02010600030101010101" pitchFamily="2" charset="-122"/>
                          <a:ea typeface="宋体" panose="02010600030101010101" pitchFamily="2" charset="-122"/>
                        </a:rPr>
                        <a:t>）、多亚甲基多苯基异氰酸酯（</a:t>
                      </a:r>
                      <a:r>
                        <a:rPr lang="en-US" altLang="zh-CN" sz="1600" kern="100" dirty="0">
                          <a:effectLst/>
                          <a:latin typeface="Times New Roman" panose="02020603050405020304" pitchFamily="18" charset="0"/>
                        </a:rPr>
                        <a:t>PAPI</a:t>
                      </a:r>
                      <a:r>
                        <a:rPr lang="zh-CN" altLang="en-US" sz="1600" kern="100" dirty="0">
                          <a:effectLst/>
                          <a:latin typeface="宋体" panose="02010600030101010101" pitchFamily="2" charset="-122"/>
                          <a:ea typeface="宋体" panose="02010600030101010101" pitchFamily="2" charset="-122"/>
                        </a:rPr>
                        <a:t>），适用于聚氨酯类涂料、油墨和胶粘剂</a:t>
                      </a:r>
                      <a:r>
                        <a:rPr lang="zh-CN" altLang="en-US" sz="1600" kern="100" dirty="0">
                          <a:effectLst/>
                          <a:latin typeface="Times New Roman" panose="02020603050405020304" pitchFamily="18" charset="0"/>
                        </a:rPr>
                        <a:t>。</a:t>
                      </a:r>
                    </a:p>
                    <a:p>
                      <a:pPr algn="just">
                        <a:lnSpc>
                          <a:spcPts val="1600"/>
                        </a:lnSpc>
                        <a:spcBef>
                          <a:spcPts val="0"/>
                        </a:spcBef>
                      </a:pPr>
                      <a:r>
                        <a:rPr lang="en-US" altLang="zh-CN" sz="1600" kern="100" baseline="30000" dirty="0">
                          <a:effectLst/>
                          <a:latin typeface="Times New Roman" panose="02020603050405020304" pitchFamily="18" charset="0"/>
                        </a:rPr>
                        <a:t>d  </a:t>
                      </a:r>
                      <a:r>
                        <a:rPr lang="zh-CN" altLang="en-US" sz="1600" kern="100" dirty="0">
                          <a:effectLst/>
                          <a:latin typeface="Times New Roman" panose="02020603050405020304" pitchFamily="18" charset="0"/>
                        </a:rPr>
                        <a:t>待国家污染物监测方法标准发布后实施。</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4056631192"/>
                  </a:ext>
                </a:extLst>
              </a:tr>
            </a:tbl>
          </a:graphicData>
        </a:graphic>
      </p:graphicFrame>
      <p:graphicFrame>
        <p:nvGraphicFramePr>
          <p:cNvPr id="5" name="表格 4"/>
          <p:cNvGraphicFramePr>
            <a:graphicFrameLocks noGrp="1"/>
          </p:cNvGraphicFramePr>
          <p:nvPr>
            <p:extLst/>
          </p:nvPr>
        </p:nvGraphicFramePr>
        <p:xfrm>
          <a:off x="6240016" y="1377136"/>
          <a:ext cx="5904655" cy="5298901"/>
        </p:xfrm>
        <a:graphic>
          <a:graphicData uri="http://schemas.openxmlformats.org/drawingml/2006/table">
            <a:tbl>
              <a:tblPr/>
              <a:tblGrid>
                <a:gridCol w="558798">
                  <a:extLst>
                    <a:ext uri="{9D8B030D-6E8A-4147-A177-3AD203B41FA5}">
                      <a16:colId xmlns:a16="http://schemas.microsoft.com/office/drawing/2014/main" xmlns="" val="2125287912"/>
                    </a:ext>
                  </a:extLst>
                </a:gridCol>
                <a:gridCol w="1066298">
                  <a:extLst>
                    <a:ext uri="{9D8B030D-6E8A-4147-A177-3AD203B41FA5}">
                      <a16:colId xmlns:a16="http://schemas.microsoft.com/office/drawing/2014/main" xmlns="" val="2654297702"/>
                    </a:ext>
                  </a:extLst>
                </a:gridCol>
                <a:gridCol w="775613">
                  <a:extLst>
                    <a:ext uri="{9D8B030D-6E8A-4147-A177-3AD203B41FA5}">
                      <a16:colId xmlns:a16="http://schemas.microsoft.com/office/drawing/2014/main" xmlns="" val="893637901"/>
                    </a:ext>
                  </a:extLst>
                </a:gridCol>
                <a:gridCol w="1357668">
                  <a:extLst>
                    <a:ext uri="{9D8B030D-6E8A-4147-A177-3AD203B41FA5}">
                      <a16:colId xmlns:a16="http://schemas.microsoft.com/office/drawing/2014/main" xmlns="" val="2529196250"/>
                    </a:ext>
                  </a:extLst>
                </a:gridCol>
                <a:gridCol w="886417">
                  <a:extLst>
                    <a:ext uri="{9D8B030D-6E8A-4147-A177-3AD203B41FA5}">
                      <a16:colId xmlns:a16="http://schemas.microsoft.com/office/drawing/2014/main" xmlns="" val="1570850936"/>
                    </a:ext>
                  </a:extLst>
                </a:gridCol>
                <a:gridCol w="1259861">
                  <a:extLst>
                    <a:ext uri="{9D8B030D-6E8A-4147-A177-3AD203B41FA5}">
                      <a16:colId xmlns:a16="http://schemas.microsoft.com/office/drawing/2014/main" xmlns="" val="3985684562"/>
                    </a:ext>
                  </a:extLst>
                </a:gridCol>
              </a:tblGrid>
              <a:tr h="529792">
                <a:tc>
                  <a:txBody>
                    <a:bodyPr/>
                    <a:lstStyle/>
                    <a:p>
                      <a:pPr algn="ctr">
                        <a:lnSpc>
                          <a:spcPts val="1600"/>
                        </a:lnSpc>
                        <a:spcBef>
                          <a:spcPts val="390"/>
                        </a:spcBef>
                        <a:spcAft>
                          <a:spcPts val="390"/>
                        </a:spcAft>
                      </a:pPr>
                      <a:r>
                        <a:rPr lang="zh-CN" altLang="en-US" sz="1600" kern="100" dirty="0">
                          <a:effectLst/>
                          <a:latin typeface="Times New Roman" panose="02020603050405020304" pitchFamily="18" charset="0"/>
                        </a:rPr>
                        <a:t>序号</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zh-CN" altLang="en-US" sz="1600" kern="100">
                          <a:effectLst/>
                          <a:latin typeface="Times New Roman" panose="02020603050405020304" pitchFamily="18" charset="0"/>
                        </a:rPr>
                        <a:t>污染物项目</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zh-CN" altLang="en-US" sz="1600" kern="100">
                          <a:effectLst/>
                          <a:latin typeface="Times New Roman" panose="02020603050405020304" pitchFamily="18" charset="0"/>
                        </a:rPr>
                        <a:t>涂料制造</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zh-CN" altLang="en-US" sz="1600" kern="100" dirty="0">
                          <a:effectLst/>
                          <a:latin typeface="Times New Roman" panose="02020603050405020304" pitchFamily="18" charset="0"/>
                        </a:rPr>
                        <a:t>油墨及类似产品制造</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zh-CN" altLang="en-US" sz="1600" kern="100">
                          <a:effectLst/>
                          <a:latin typeface="Times New Roman" panose="02020603050405020304" pitchFamily="18" charset="0"/>
                        </a:rPr>
                        <a:t>胶粘剂制造</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zh-CN" altLang="en-US" sz="1600" kern="100" dirty="0">
                          <a:effectLst/>
                          <a:latin typeface="Times New Roman" panose="02020603050405020304" pitchFamily="18" charset="0"/>
                        </a:rPr>
                        <a:t>污染物排放监控位置</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95602293"/>
                  </a:ext>
                </a:extLst>
              </a:tr>
              <a:tr h="530769">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1</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zh-CN" altLang="en-US" sz="1600" kern="100">
                          <a:effectLst/>
                          <a:latin typeface="Times New Roman" panose="02020603050405020304" pitchFamily="18" charset="0"/>
                        </a:rPr>
                        <a:t>颗粒物</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20</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20</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20</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a:txBody>
                    <a:bodyPr/>
                    <a:lstStyle/>
                    <a:p>
                      <a:pPr algn="ctr">
                        <a:lnSpc>
                          <a:spcPts val="1600"/>
                        </a:lnSpc>
                        <a:spcBef>
                          <a:spcPts val="390"/>
                        </a:spcBef>
                        <a:spcAft>
                          <a:spcPts val="390"/>
                        </a:spcAft>
                      </a:pPr>
                      <a:r>
                        <a:rPr lang="zh-CN" altLang="en-US" sz="1600" kern="100" dirty="0">
                          <a:effectLst/>
                          <a:latin typeface="Times New Roman" panose="02020603050405020304" pitchFamily="18" charset="0"/>
                        </a:rPr>
                        <a:t>车间或生产设施</a:t>
                      </a:r>
                    </a:p>
                    <a:p>
                      <a:pPr algn="ctr">
                        <a:lnSpc>
                          <a:spcPts val="1600"/>
                        </a:lnSpc>
                        <a:spcBef>
                          <a:spcPts val="390"/>
                        </a:spcBef>
                        <a:spcAft>
                          <a:spcPts val="390"/>
                        </a:spcAft>
                      </a:pPr>
                      <a:r>
                        <a:rPr lang="zh-CN" altLang="en-US" sz="1600" kern="100" dirty="0">
                          <a:effectLst/>
                          <a:latin typeface="Times New Roman" panose="02020603050405020304" pitchFamily="18" charset="0"/>
                        </a:rPr>
                        <a:t>排气筒</a:t>
                      </a:r>
                    </a:p>
                    <a:p>
                      <a:pPr algn="ctr">
                        <a:lnSpc>
                          <a:spcPts val="1600"/>
                        </a:lnSpc>
                        <a:spcBef>
                          <a:spcPts val="390"/>
                        </a:spcBef>
                        <a:spcAft>
                          <a:spcPts val="390"/>
                        </a:spcAft>
                      </a:pPr>
                      <a:r>
                        <a:rPr lang="zh-CN" altLang="en-US" sz="1600" kern="100" dirty="0">
                          <a:effectLst/>
                          <a:latin typeface="Times New Roman" panose="02020603050405020304" pitchFamily="18" charset="0"/>
                        </a:rPr>
                        <a:t> </a:t>
                      </a:r>
                    </a:p>
                    <a:p>
                      <a:pPr algn="ctr">
                        <a:lnSpc>
                          <a:spcPts val="1600"/>
                        </a:lnSpc>
                        <a:spcBef>
                          <a:spcPts val="390"/>
                        </a:spcBef>
                        <a:spcAft>
                          <a:spcPts val="390"/>
                        </a:spcAft>
                      </a:pPr>
                      <a:r>
                        <a:rPr lang="zh-CN" altLang="en-US" sz="1600" kern="100" dirty="0">
                          <a:effectLst/>
                          <a:latin typeface="Times New Roman" panose="02020603050405020304" pitchFamily="18" charset="0"/>
                        </a:rPr>
                        <a:t> </a:t>
                      </a:r>
                    </a:p>
                    <a:p>
                      <a:pPr algn="ctr">
                        <a:lnSpc>
                          <a:spcPts val="1600"/>
                        </a:lnSpc>
                        <a:spcBef>
                          <a:spcPts val="390"/>
                        </a:spcBef>
                        <a:spcAft>
                          <a:spcPts val="390"/>
                        </a:spcAft>
                      </a:pPr>
                      <a:r>
                        <a:rPr lang="zh-CN" altLang="en-US" sz="1600" kern="100" dirty="0">
                          <a:effectLst/>
                          <a:latin typeface="Times New Roman" panose="02020603050405020304" pitchFamily="18" charset="0"/>
                        </a:rPr>
                        <a:t> </a:t>
                      </a:r>
                    </a:p>
                    <a:p>
                      <a:pPr algn="ctr">
                        <a:lnSpc>
                          <a:spcPts val="1600"/>
                        </a:lnSpc>
                        <a:spcBef>
                          <a:spcPts val="390"/>
                        </a:spcBef>
                        <a:spcAft>
                          <a:spcPts val="390"/>
                        </a:spcAft>
                      </a:pPr>
                      <a:r>
                        <a:rPr lang="zh-CN" altLang="en-US" sz="1600" kern="100" dirty="0">
                          <a:effectLst/>
                          <a:latin typeface="Times New Roman" panose="02020603050405020304" pitchFamily="18" charset="0"/>
                        </a:rPr>
                        <a:t> </a:t>
                      </a:r>
                    </a:p>
                    <a:p>
                      <a:pPr algn="ctr">
                        <a:lnSpc>
                          <a:spcPts val="1600"/>
                        </a:lnSpc>
                        <a:spcBef>
                          <a:spcPts val="390"/>
                        </a:spcBef>
                        <a:spcAft>
                          <a:spcPts val="390"/>
                        </a:spcAft>
                      </a:pPr>
                      <a:r>
                        <a:rPr lang="zh-CN" altLang="en-US" sz="1600" kern="100" dirty="0">
                          <a:effectLst/>
                          <a:latin typeface="Times New Roman" panose="02020603050405020304" pitchFamily="18" charset="0"/>
                        </a:rPr>
                        <a:t> </a:t>
                      </a:r>
                    </a:p>
                    <a:p>
                      <a:pPr algn="ctr">
                        <a:lnSpc>
                          <a:spcPts val="1600"/>
                        </a:lnSpc>
                        <a:spcBef>
                          <a:spcPts val="390"/>
                        </a:spcBef>
                        <a:spcAft>
                          <a:spcPts val="390"/>
                        </a:spcAft>
                      </a:pPr>
                      <a:r>
                        <a:rPr lang="zh-CN" altLang="en-US" sz="1600" kern="100" dirty="0">
                          <a:effectLst/>
                          <a:latin typeface="Times New Roman" panose="02020603050405020304" pitchFamily="18" charset="0"/>
                        </a:rPr>
                        <a:t> </a:t>
                      </a:r>
                    </a:p>
                    <a:p>
                      <a:pPr algn="ctr">
                        <a:lnSpc>
                          <a:spcPts val="1600"/>
                        </a:lnSpc>
                        <a:spcBef>
                          <a:spcPts val="390"/>
                        </a:spcBef>
                        <a:spcAft>
                          <a:spcPts val="390"/>
                        </a:spcAft>
                      </a:pPr>
                      <a:r>
                        <a:rPr lang="zh-CN" altLang="en-US" sz="1600" kern="100" dirty="0">
                          <a:effectLst/>
                          <a:latin typeface="Times New Roman" panose="02020603050405020304" pitchFamily="18" charset="0"/>
                        </a:rPr>
                        <a:t> </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01822835"/>
                  </a:ext>
                </a:extLst>
              </a:tr>
              <a:tr h="313551">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2</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sz="1600" kern="100" dirty="0">
                          <a:solidFill>
                            <a:srgbClr val="FF0000"/>
                          </a:solidFill>
                          <a:effectLst/>
                          <a:latin typeface="Times New Roman" panose="02020603050405020304" pitchFamily="18" charset="0"/>
                        </a:rPr>
                        <a:t>NMHC</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solidFill>
                            <a:srgbClr val="FF0000"/>
                          </a:solidFill>
                          <a:effectLst/>
                          <a:latin typeface="Times New Roman" panose="02020603050405020304" pitchFamily="18" charset="0"/>
                        </a:rPr>
                        <a:t>60</a:t>
                      </a:r>
                      <a:endParaRPr lang="zh-CN" altLang="en-US" sz="1600" kern="100">
                        <a:solidFill>
                          <a:srgbClr val="FF0000"/>
                        </a:solidFill>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solidFill>
                            <a:srgbClr val="FF0000"/>
                          </a:solidFill>
                          <a:effectLst/>
                          <a:latin typeface="Times New Roman" panose="02020603050405020304" pitchFamily="18" charset="0"/>
                        </a:rPr>
                        <a:t>60</a:t>
                      </a:r>
                      <a:endParaRPr lang="zh-CN" altLang="en-US" sz="1600" kern="100">
                        <a:solidFill>
                          <a:srgbClr val="FF0000"/>
                        </a:solidFill>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solidFill>
                            <a:srgbClr val="FF0000"/>
                          </a:solidFill>
                          <a:effectLst/>
                          <a:latin typeface="Times New Roman" panose="02020603050405020304" pitchFamily="18" charset="0"/>
                        </a:rPr>
                        <a:t>60</a:t>
                      </a:r>
                      <a:endParaRPr lang="zh-CN" altLang="en-US" sz="1600" kern="100">
                        <a:solidFill>
                          <a:srgbClr val="FF0000"/>
                        </a:solidFill>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ts val="1600"/>
                        </a:lnSpc>
                        <a:spcBef>
                          <a:spcPts val="390"/>
                        </a:spcBef>
                        <a:spcAft>
                          <a:spcPts val="390"/>
                        </a:spcAft>
                      </a:pPr>
                      <a:endParaRPr lang="zh-CN" altLang="en-US" sz="105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28353431"/>
                  </a:ext>
                </a:extLst>
              </a:tr>
              <a:tr h="313551">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3</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sz="1600" kern="100">
                          <a:solidFill>
                            <a:srgbClr val="FF0000"/>
                          </a:solidFill>
                          <a:effectLst/>
                          <a:latin typeface="Times New Roman" panose="02020603050405020304" pitchFamily="18" charset="0"/>
                        </a:rPr>
                        <a:t>TVOC</a:t>
                      </a:r>
                      <a:r>
                        <a:rPr lang="en-US" sz="1600" kern="100" baseline="30000">
                          <a:solidFill>
                            <a:srgbClr val="FF0000"/>
                          </a:solidFill>
                          <a:effectLst/>
                          <a:latin typeface="Times New Roman" panose="02020603050405020304" pitchFamily="18" charset="0"/>
                        </a:rPr>
                        <a:t>a</a:t>
                      </a:r>
                      <a:endParaRPr lang="en-US" sz="1600" kern="100">
                        <a:solidFill>
                          <a:srgbClr val="FF0000"/>
                        </a:solidFill>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solidFill>
                            <a:srgbClr val="FF0000"/>
                          </a:solidFill>
                          <a:effectLst/>
                          <a:latin typeface="Times New Roman" panose="02020603050405020304" pitchFamily="18" charset="0"/>
                        </a:rPr>
                        <a:t>80</a:t>
                      </a:r>
                      <a:endParaRPr lang="zh-CN" altLang="en-US" sz="1600" kern="100">
                        <a:solidFill>
                          <a:srgbClr val="FF0000"/>
                        </a:solidFill>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dirty="0">
                          <a:solidFill>
                            <a:srgbClr val="FF0000"/>
                          </a:solidFill>
                          <a:effectLst/>
                          <a:latin typeface="Times New Roman" panose="02020603050405020304" pitchFamily="18" charset="0"/>
                        </a:rPr>
                        <a:t>80</a:t>
                      </a:r>
                      <a:endParaRPr lang="zh-CN" altLang="en-US" sz="1600" kern="100" dirty="0">
                        <a:solidFill>
                          <a:srgbClr val="FF0000"/>
                        </a:solidFill>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dirty="0">
                          <a:solidFill>
                            <a:srgbClr val="FF0000"/>
                          </a:solidFill>
                          <a:effectLst/>
                          <a:latin typeface="Times New Roman" panose="02020603050405020304" pitchFamily="18" charset="0"/>
                        </a:rPr>
                        <a:t>80</a:t>
                      </a:r>
                      <a:endParaRPr lang="zh-CN" altLang="en-US" sz="1600" kern="100" dirty="0">
                        <a:solidFill>
                          <a:srgbClr val="FF0000"/>
                        </a:solidFill>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ts val="1600"/>
                        </a:lnSpc>
                        <a:spcBef>
                          <a:spcPts val="390"/>
                        </a:spcBef>
                        <a:spcAft>
                          <a:spcPts val="390"/>
                        </a:spcAft>
                      </a:pPr>
                      <a:endParaRPr lang="zh-CN" altLang="en-US" sz="105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74855018"/>
                  </a:ext>
                </a:extLst>
              </a:tr>
              <a:tr h="313551">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4</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zh-CN" altLang="en-US" sz="1600" kern="100" dirty="0">
                          <a:effectLst/>
                          <a:latin typeface="Times New Roman" panose="02020603050405020304" pitchFamily="18" charset="0"/>
                        </a:rPr>
                        <a:t>苯系</a:t>
                      </a:r>
                      <a:r>
                        <a:rPr lang="zh-CN" altLang="en-US" sz="1600" kern="100" dirty="0" smtClean="0">
                          <a:effectLst/>
                          <a:latin typeface="Times New Roman" panose="02020603050405020304" pitchFamily="18" charset="0"/>
                        </a:rPr>
                        <a:t>物</a:t>
                      </a:r>
                      <a:r>
                        <a:rPr lang="en-US" sz="1600" kern="100" baseline="30000" dirty="0" smtClean="0">
                          <a:effectLst/>
                          <a:latin typeface="Times New Roman" panose="02020603050405020304" pitchFamily="18" charset="0"/>
                        </a:rPr>
                        <a:t>b</a:t>
                      </a:r>
                      <a:endParaRPr lang="en-US" sz="16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dirty="0" smtClean="0">
                          <a:effectLst/>
                          <a:latin typeface="Times New Roman" panose="02020603050405020304" pitchFamily="18" charset="0"/>
                        </a:rPr>
                        <a:t>40</a:t>
                      </a:r>
                      <a:endParaRPr lang="zh-CN" altLang="en-US" sz="16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dirty="0" smtClean="0">
                          <a:effectLst/>
                          <a:latin typeface="Times New Roman" panose="02020603050405020304" pitchFamily="18" charset="0"/>
                        </a:rPr>
                        <a:t>40</a:t>
                      </a:r>
                      <a:endParaRPr lang="zh-CN" altLang="en-US" sz="16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dirty="0" smtClean="0">
                          <a:effectLst/>
                          <a:latin typeface="Times New Roman" panose="02020603050405020304" pitchFamily="18" charset="0"/>
                        </a:rPr>
                        <a:t>40</a:t>
                      </a:r>
                      <a:endParaRPr lang="zh-CN" altLang="en-US" sz="16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ts val="1600"/>
                        </a:lnSpc>
                        <a:spcBef>
                          <a:spcPts val="390"/>
                        </a:spcBef>
                        <a:spcAft>
                          <a:spcPts val="390"/>
                        </a:spcAft>
                      </a:pPr>
                      <a:endParaRPr lang="zh-CN" altLang="en-US" sz="105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2666908"/>
                  </a:ext>
                </a:extLst>
              </a:tr>
              <a:tr h="313551">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5</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zh-CN" altLang="en-US" sz="1600" kern="100">
                          <a:effectLst/>
                          <a:latin typeface="Times New Roman" panose="02020603050405020304" pitchFamily="18" charset="0"/>
                        </a:rPr>
                        <a:t>苯</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1</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1</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1</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ts val="1600"/>
                        </a:lnSpc>
                        <a:spcBef>
                          <a:spcPts val="390"/>
                        </a:spcBef>
                        <a:spcAft>
                          <a:spcPts val="390"/>
                        </a:spcAft>
                      </a:pPr>
                      <a:endParaRPr lang="zh-CN" altLang="en-US" sz="105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66332674"/>
                  </a:ext>
                </a:extLst>
              </a:tr>
              <a:tr h="529792">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6</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zh-CN" altLang="en-US" sz="1600" kern="100">
                          <a:effectLst/>
                          <a:latin typeface="Times New Roman" panose="02020603050405020304" pitchFamily="18" charset="0"/>
                        </a:rPr>
                        <a:t>异氰酸酯类</a:t>
                      </a:r>
                      <a:r>
                        <a:rPr lang="en-US" sz="1600" kern="100" baseline="30000">
                          <a:effectLst/>
                          <a:latin typeface="Times New Roman" panose="02020603050405020304" pitchFamily="18" charset="0"/>
                        </a:rPr>
                        <a:t>c d</a:t>
                      </a:r>
                      <a:endParaRPr 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1</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1</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1</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ts val="1600"/>
                        </a:lnSpc>
                        <a:spcBef>
                          <a:spcPts val="390"/>
                        </a:spcBef>
                        <a:spcAft>
                          <a:spcPts val="390"/>
                        </a:spcAft>
                      </a:pPr>
                      <a:endParaRPr lang="zh-CN" altLang="en-US" sz="105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91319373"/>
                  </a:ext>
                </a:extLst>
              </a:tr>
              <a:tr h="529792">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7</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dirty="0">
                          <a:effectLst/>
                          <a:latin typeface="Times New Roman" panose="02020603050405020304" pitchFamily="18" charset="0"/>
                        </a:rPr>
                        <a:t>1,2-</a:t>
                      </a:r>
                      <a:r>
                        <a:rPr lang="zh-CN" altLang="en-US" sz="1600" kern="100" dirty="0" smtClean="0">
                          <a:effectLst/>
                          <a:latin typeface="宋体" panose="02010600030101010101" pitchFamily="2" charset="-122"/>
                          <a:ea typeface="宋体" panose="02010600030101010101" pitchFamily="2" charset="-122"/>
                        </a:rPr>
                        <a:t>二氯乙烷</a:t>
                      </a:r>
                      <a:endParaRPr lang="en-US" sz="16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dirty="0" smtClean="0">
                          <a:effectLst/>
                          <a:latin typeface="Times New Roman" panose="02020603050405020304" pitchFamily="18" charset="0"/>
                        </a:rPr>
                        <a:t>5</a:t>
                      </a:r>
                      <a:endParaRPr lang="zh-CN" altLang="en-US" sz="16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ts val="1600"/>
                        </a:lnSpc>
                        <a:spcBef>
                          <a:spcPts val="390"/>
                        </a:spcBef>
                        <a:spcAft>
                          <a:spcPts val="390"/>
                        </a:spcAft>
                      </a:pPr>
                      <a:endParaRPr lang="zh-CN" altLang="en-US" sz="105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38815011"/>
                  </a:ext>
                </a:extLst>
              </a:tr>
              <a:tr h="313551">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8</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zh-CN" altLang="en-US" sz="1600" kern="100">
                          <a:effectLst/>
                          <a:latin typeface="Times New Roman" panose="02020603050405020304" pitchFamily="18" charset="0"/>
                        </a:rPr>
                        <a:t>甲醛</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spcBef>
                          <a:spcPts val="390"/>
                        </a:spcBef>
                        <a:spcAft>
                          <a:spcPts val="390"/>
                        </a:spcAft>
                      </a:pPr>
                      <a:r>
                        <a:rPr lang="en-US" altLang="zh-CN" sz="1600" kern="100">
                          <a:effectLst/>
                          <a:latin typeface="Times New Roman" panose="02020603050405020304" pitchFamily="18" charset="0"/>
                        </a:rPr>
                        <a:t>5</a:t>
                      </a:r>
                      <a:endParaRPr lang="zh-CN" altLang="en-US" sz="16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ts val="1600"/>
                        </a:lnSpc>
                        <a:spcBef>
                          <a:spcPts val="390"/>
                        </a:spcBef>
                        <a:spcAft>
                          <a:spcPts val="390"/>
                        </a:spcAft>
                      </a:pPr>
                      <a:endParaRPr lang="zh-CN" altLang="en-US" sz="105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15537973"/>
                  </a:ext>
                </a:extLst>
              </a:tr>
              <a:tr h="1611001">
                <a:tc gridSpan="6">
                  <a:txBody>
                    <a:bodyPr/>
                    <a:lstStyle/>
                    <a:p>
                      <a:pPr algn="just">
                        <a:lnSpc>
                          <a:spcPts val="1600"/>
                        </a:lnSpc>
                        <a:spcBef>
                          <a:spcPts val="0"/>
                        </a:spcBef>
                      </a:pPr>
                      <a:r>
                        <a:rPr lang="en-US" altLang="zh-CN" sz="1600" kern="100" baseline="30000" dirty="0">
                          <a:effectLst/>
                          <a:latin typeface="Times New Roman" panose="02020603050405020304" pitchFamily="18" charset="0"/>
                        </a:rPr>
                        <a:t>a   </a:t>
                      </a:r>
                      <a:r>
                        <a:rPr lang="zh-CN" altLang="en-US" sz="1600" kern="100" dirty="0">
                          <a:effectLst/>
                          <a:latin typeface="Times New Roman" panose="02020603050405020304" pitchFamily="18" charset="0"/>
                        </a:rPr>
                        <a:t>根据企业使用的原料、生产工艺过程、生产的产品、副产品，结合附录</a:t>
                      </a:r>
                      <a:r>
                        <a:rPr lang="en-US" altLang="zh-CN" sz="1600" kern="100" dirty="0">
                          <a:effectLst/>
                          <a:latin typeface="Times New Roman" panose="02020603050405020304" pitchFamily="18" charset="0"/>
                        </a:rPr>
                        <a:t>A</a:t>
                      </a:r>
                      <a:r>
                        <a:rPr lang="zh-CN" altLang="en-US" sz="1600" kern="100" dirty="0">
                          <a:effectLst/>
                          <a:latin typeface="宋体" panose="02010600030101010101" pitchFamily="2" charset="-122"/>
                          <a:ea typeface="宋体" panose="02010600030101010101" pitchFamily="2" charset="-122"/>
                        </a:rPr>
                        <a:t>和有关环境管理要求等，筛选确定计入</a:t>
                      </a:r>
                      <a:r>
                        <a:rPr lang="en-US" altLang="zh-CN" sz="1600" kern="100" dirty="0">
                          <a:effectLst/>
                          <a:latin typeface="Times New Roman" panose="02020603050405020304" pitchFamily="18" charset="0"/>
                        </a:rPr>
                        <a:t>TVOC</a:t>
                      </a:r>
                      <a:r>
                        <a:rPr lang="zh-CN" altLang="en-US" sz="1600" kern="100" dirty="0">
                          <a:effectLst/>
                          <a:latin typeface="宋体" panose="02010600030101010101" pitchFamily="2" charset="-122"/>
                          <a:ea typeface="宋体" panose="02010600030101010101" pitchFamily="2" charset="-122"/>
                        </a:rPr>
                        <a:t>的物质</a:t>
                      </a:r>
                      <a:r>
                        <a:rPr lang="zh-CN" altLang="en-US" sz="1600" kern="100" dirty="0">
                          <a:effectLst/>
                          <a:latin typeface="Times New Roman" panose="02020603050405020304" pitchFamily="18" charset="0"/>
                        </a:rPr>
                        <a:t>。</a:t>
                      </a:r>
                    </a:p>
                    <a:p>
                      <a:pPr algn="just">
                        <a:lnSpc>
                          <a:spcPts val="1600"/>
                        </a:lnSpc>
                        <a:spcBef>
                          <a:spcPts val="0"/>
                        </a:spcBef>
                      </a:pPr>
                      <a:r>
                        <a:rPr lang="en-US" altLang="zh-CN" sz="1600" kern="100" baseline="30000" dirty="0">
                          <a:effectLst/>
                          <a:latin typeface="Times New Roman" panose="02020603050405020304" pitchFamily="18" charset="0"/>
                        </a:rPr>
                        <a:t>b  </a:t>
                      </a:r>
                      <a:r>
                        <a:rPr lang="zh-CN" altLang="en-US" sz="1600" kern="100" dirty="0">
                          <a:effectLst/>
                          <a:latin typeface="Times New Roman" panose="02020603050405020304" pitchFamily="18" charset="0"/>
                        </a:rPr>
                        <a:t>苯系物包括苯、甲苯、二甲苯、三甲苯、乙苯和苯乙烯。 </a:t>
                      </a:r>
                    </a:p>
                    <a:p>
                      <a:pPr algn="just">
                        <a:lnSpc>
                          <a:spcPts val="1600"/>
                        </a:lnSpc>
                        <a:spcBef>
                          <a:spcPts val="0"/>
                        </a:spcBef>
                      </a:pPr>
                      <a:r>
                        <a:rPr lang="en-US" altLang="zh-CN" sz="1600" kern="100" baseline="30000" dirty="0">
                          <a:effectLst/>
                          <a:latin typeface="Times New Roman" panose="02020603050405020304" pitchFamily="18" charset="0"/>
                        </a:rPr>
                        <a:t>c  </a:t>
                      </a:r>
                      <a:r>
                        <a:rPr lang="zh-CN" altLang="en-US" sz="1600" kern="100" dirty="0">
                          <a:effectLst/>
                          <a:latin typeface="Times New Roman" panose="02020603050405020304" pitchFamily="18" charset="0"/>
                        </a:rPr>
                        <a:t>异氰酸酯类包括甲苯二异氰酸酯（</a:t>
                      </a:r>
                      <a:r>
                        <a:rPr lang="en-US" altLang="zh-CN" sz="1600" kern="100" dirty="0">
                          <a:effectLst/>
                          <a:latin typeface="Times New Roman" panose="02020603050405020304" pitchFamily="18" charset="0"/>
                        </a:rPr>
                        <a:t>TDI</a:t>
                      </a:r>
                      <a:r>
                        <a:rPr lang="zh-CN" altLang="en-US" sz="1600" kern="100" dirty="0">
                          <a:effectLst/>
                          <a:latin typeface="宋体" panose="02010600030101010101" pitchFamily="2" charset="-122"/>
                          <a:ea typeface="宋体" panose="02010600030101010101" pitchFamily="2" charset="-122"/>
                        </a:rPr>
                        <a:t>）、二苯基甲烷二异氰酸酯（</a:t>
                      </a:r>
                      <a:r>
                        <a:rPr lang="en-US" altLang="zh-CN" sz="1600" kern="100" dirty="0">
                          <a:effectLst/>
                          <a:latin typeface="Times New Roman" panose="02020603050405020304" pitchFamily="18" charset="0"/>
                        </a:rPr>
                        <a:t>MDI</a:t>
                      </a:r>
                      <a:r>
                        <a:rPr lang="zh-CN" altLang="en-US" sz="1600" kern="100" dirty="0">
                          <a:effectLst/>
                          <a:latin typeface="宋体" panose="02010600030101010101" pitchFamily="2" charset="-122"/>
                          <a:ea typeface="宋体" panose="02010600030101010101" pitchFamily="2" charset="-122"/>
                        </a:rPr>
                        <a:t>）、异佛尔酮二异氰酸酯（</a:t>
                      </a:r>
                      <a:r>
                        <a:rPr lang="en-US" altLang="zh-CN" sz="1600" kern="100" dirty="0">
                          <a:effectLst/>
                          <a:latin typeface="Times New Roman" panose="02020603050405020304" pitchFamily="18" charset="0"/>
                        </a:rPr>
                        <a:t>IPDI</a:t>
                      </a:r>
                      <a:r>
                        <a:rPr lang="zh-CN" altLang="en-US" sz="1600" kern="100" dirty="0">
                          <a:effectLst/>
                          <a:latin typeface="宋体" panose="02010600030101010101" pitchFamily="2" charset="-122"/>
                          <a:ea typeface="宋体" panose="02010600030101010101" pitchFamily="2" charset="-122"/>
                        </a:rPr>
                        <a:t>）、多亚甲基多苯基异氰酸酯（</a:t>
                      </a:r>
                      <a:r>
                        <a:rPr lang="en-US" altLang="zh-CN" sz="1600" kern="100" dirty="0">
                          <a:effectLst/>
                          <a:latin typeface="Times New Roman" panose="02020603050405020304" pitchFamily="18" charset="0"/>
                        </a:rPr>
                        <a:t>PAPI</a:t>
                      </a:r>
                      <a:r>
                        <a:rPr lang="zh-CN" altLang="en-US" sz="1600" kern="100" dirty="0">
                          <a:effectLst/>
                          <a:latin typeface="宋体" panose="02010600030101010101" pitchFamily="2" charset="-122"/>
                          <a:ea typeface="宋体" panose="02010600030101010101" pitchFamily="2" charset="-122"/>
                        </a:rPr>
                        <a:t>），适用于聚氨酯类涂料、油墨和胶粘剂</a:t>
                      </a:r>
                      <a:r>
                        <a:rPr lang="zh-CN" altLang="en-US" sz="1600" kern="100" dirty="0">
                          <a:effectLst/>
                          <a:latin typeface="Times New Roman" panose="02020603050405020304" pitchFamily="18" charset="0"/>
                        </a:rPr>
                        <a:t>。</a:t>
                      </a:r>
                    </a:p>
                    <a:p>
                      <a:pPr algn="just">
                        <a:lnSpc>
                          <a:spcPts val="1600"/>
                        </a:lnSpc>
                        <a:spcBef>
                          <a:spcPts val="0"/>
                        </a:spcBef>
                      </a:pPr>
                      <a:r>
                        <a:rPr lang="en-US" altLang="zh-CN" sz="1600" kern="100" baseline="30000" dirty="0">
                          <a:effectLst/>
                          <a:latin typeface="Times New Roman" panose="02020603050405020304" pitchFamily="18" charset="0"/>
                        </a:rPr>
                        <a:t>d  </a:t>
                      </a:r>
                      <a:r>
                        <a:rPr lang="zh-CN" altLang="en-US" sz="1600" kern="100" dirty="0">
                          <a:effectLst/>
                          <a:latin typeface="Times New Roman" panose="02020603050405020304" pitchFamily="18" charset="0"/>
                        </a:rPr>
                        <a:t>待国家污染物监测方法标准发布后实施。</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513229237"/>
                  </a:ext>
                </a:extLst>
              </a:tr>
            </a:tbl>
          </a:graphicData>
        </a:graphic>
      </p:graphicFrame>
      <p:sp>
        <p:nvSpPr>
          <p:cNvPr id="9" name="Rectangle 78"/>
          <p:cNvSpPr>
            <a:spLocks noChangeArrowheads="1"/>
          </p:cNvSpPr>
          <p:nvPr/>
        </p:nvSpPr>
        <p:spPr bwMode="auto">
          <a:xfrm>
            <a:off x="1559496" y="949772"/>
            <a:ext cx="2952328" cy="403623"/>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一般地区限值</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sp>
        <p:nvSpPr>
          <p:cNvPr id="10" name="Rectangle 78"/>
          <p:cNvSpPr>
            <a:spLocks noChangeArrowheads="1"/>
          </p:cNvSpPr>
          <p:nvPr/>
        </p:nvSpPr>
        <p:spPr bwMode="auto">
          <a:xfrm>
            <a:off x="7104112" y="973513"/>
            <a:ext cx="2952328" cy="403623"/>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特别排放限值</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0206377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257415" y="188640"/>
            <a:ext cx="6155531" cy="531019"/>
          </a:xfrm>
        </p:spPr>
        <p:txBody>
          <a:bodyPr anchor="b">
            <a:normAutofit/>
          </a:bodyPr>
          <a:lstStyle/>
          <a:p>
            <a:r>
              <a:rPr lang="en-US" altLang="zh-CN" sz="2100" dirty="0" smtClean="0">
                <a:latin typeface="+mj-ea"/>
                <a:sym typeface="Arial" panose="020B0604020202020204" pitchFamily="34" charset="0"/>
              </a:rPr>
              <a:t>4. 1 </a:t>
            </a:r>
            <a:r>
              <a:rPr lang="zh-CN" altLang="en-US" sz="2100" dirty="0" smtClean="0">
                <a:latin typeface="+mj-ea"/>
                <a:sym typeface="Arial" panose="020B0604020202020204" pitchFamily="34" charset="0"/>
              </a:rPr>
              <a:t>涂料</a:t>
            </a:r>
            <a:r>
              <a:rPr lang="zh-CN" altLang="en-US" sz="2100" dirty="0">
                <a:latin typeface="+mj-ea"/>
                <a:sym typeface="Arial" panose="020B0604020202020204" pitchFamily="34" charset="0"/>
              </a:rPr>
              <a:t>油墨胶粘剂</a:t>
            </a:r>
            <a:r>
              <a:rPr lang="zh-CN" altLang="en-US" sz="2100" dirty="0" smtClean="0">
                <a:latin typeface="+mj-ea"/>
                <a:sym typeface="Arial" panose="020B0604020202020204" pitchFamily="34" charset="0"/>
              </a:rPr>
              <a:t>制造（</a:t>
            </a:r>
            <a:r>
              <a:rPr lang="en-US" altLang="zh-CN" sz="2100" dirty="0" smtClean="0">
                <a:latin typeface="+mj-ea"/>
                <a:sym typeface="Arial" panose="020B0604020202020204" pitchFamily="34" charset="0"/>
              </a:rPr>
              <a:t>GB37824-2019</a:t>
            </a:r>
            <a:r>
              <a:rPr lang="zh-CN" altLang="en-US" sz="2100" dirty="0" smtClean="0">
                <a:latin typeface="+mj-ea"/>
                <a:sym typeface="Arial" panose="020B0604020202020204" pitchFamily="34" charset="0"/>
              </a:rPr>
              <a:t>）</a:t>
            </a:r>
            <a:endParaRPr lang="zh-CN" altLang="en-US" sz="2100" dirty="0">
              <a:solidFill>
                <a:srgbClr val="FF0000"/>
              </a:solidFill>
              <a:latin typeface="+mj-ea"/>
            </a:endParaRPr>
          </a:p>
        </p:txBody>
      </p:sp>
      <p:sp>
        <p:nvSpPr>
          <p:cNvPr id="13315" name="幻灯片编号占位符 3"/>
          <p:cNvSpPr txBox="1">
            <a:spLocks noGrp="1" noChangeArrowheads="1"/>
          </p:cNvSpPr>
          <p:nvPr/>
        </p:nvSpPr>
        <p:spPr bwMode="auto">
          <a:xfrm>
            <a:off x="9968407" y="6411783"/>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58</a:t>
            </a:fld>
            <a:endParaRPr lang="en-US" altLang="zh-CN" sz="900" b="1" dirty="0">
              <a:latin typeface="微软雅黑" panose="020B0503020204020204" pitchFamily="34" charset="-122"/>
            </a:endParaRPr>
          </a:p>
        </p:txBody>
      </p:sp>
      <p:sp>
        <p:nvSpPr>
          <p:cNvPr id="9" name="Rectangle 78"/>
          <p:cNvSpPr>
            <a:spLocks noChangeArrowheads="1"/>
          </p:cNvSpPr>
          <p:nvPr/>
        </p:nvSpPr>
        <p:spPr bwMode="auto">
          <a:xfrm>
            <a:off x="1127448" y="1428276"/>
            <a:ext cx="3168352" cy="488334"/>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2400"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综合性指标的说明</a:t>
            </a:r>
            <a:endParaRPr lang="zh-CN" altLang="en-US" sz="2400" b="1" dirty="0">
              <a:solidFill>
                <a:srgbClr val="000000"/>
              </a:solidFill>
              <a:latin typeface="微软雅黑" panose="020B0503020204020204" pitchFamily="34" charset="-122"/>
              <a:ea typeface="微软雅黑" panose="020B0503020204020204" pitchFamily="34" charset="-122"/>
              <a:cs typeface="+mn-cs"/>
            </a:endParaRPr>
          </a:p>
        </p:txBody>
      </p:sp>
      <p:sp>
        <p:nvSpPr>
          <p:cNvPr id="2" name="矩形 1"/>
          <p:cNvSpPr/>
          <p:nvPr/>
        </p:nvSpPr>
        <p:spPr>
          <a:xfrm>
            <a:off x="570671" y="2605819"/>
            <a:ext cx="11017224" cy="2308324"/>
          </a:xfrm>
          <a:prstGeom prst="rect">
            <a:avLst/>
          </a:prstGeom>
        </p:spPr>
        <p:txBody>
          <a:bodyPr wrap="square">
            <a:spAutoFit/>
          </a:bodyPr>
          <a:lstStyle/>
          <a:p>
            <a:pPr algn="just">
              <a:lnSpc>
                <a:spcPct val="150000"/>
              </a:lnSpc>
              <a:spcBef>
                <a:spcPts val="0"/>
              </a:spcBef>
            </a:pPr>
            <a:r>
              <a:rPr lang="zh-CN" altLang="en-US" sz="2400" kern="100" dirty="0" smtClean="0">
                <a:solidFill>
                  <a:srgbClr val="FF0000"/>
                </a:solidFill>
                <a:latin typeface="Times New Roman" panose="02020603050405020304" pitchFamily="18" charset="0"/>
              </a:rPr>
              <a:t>苯</a:t>
            </a:r>
            <a:r>
              <a:rPr lang="zh-CN" altLang="en-US" sz="2400" kern="100" dirty="0">
                <a:solidFill>
                  <a:srgbClr val="FF0000"/>
                </a:solidFill>
                <a:latin typeface="Times New Roman" panose="02020603050405020304" pitchFamily="18" charset="0"/>
              </a:rPr>
              <a:t>系物</a:t>
            </a:r>
            <a:r>
              <a:rPr lang="zh-CN" altLang="en-US" sz="2400" kern="100" dirty="0">
                <a:latin typeface="Times New Roman" panose="02020603050405020304" pitchFamily="18" charset="0"/>
              </a:rPr>
              <a:t>包括苯、甲苯、二甲苯、三甲苯、乙苯和</a:t>
            </a:r>
            <a:r>
              <a:rPr lang="zh-CN" altLang="en-US" sz="2400" kern="100" dirty="0" smtClean="0">
                <a:latin typeface="Times New Roman" panose="02020603050405020304" pitchFamily="18" charset="0"/>
              </a:rPr>
              <a:t>苯乙烯，</a:t>
            </a:r>
            <a:r>
              <a:rPr lang="zh-CN" altLang="en-US" sz="2400" kern="100" dirty="0" smtClean="0">
                <a:solidFill>
                  <a:srgbClr val="FF0000"/>
                </a:solidFill>
                <a:latin typeface="Times New Roman" panose="02020603050405020304" pitchFamily="18" charset="0"/>
              </a:rPr>
              <a:t>质量浓度加和</a:t>
            </a:r>
            <a:r>
              <a:rPr lang="zh-CN" altLang="en-US" sz="2400" kern="100" dirty="0" smtClean="0">
                <a:latin typeface="Times New Roman" panose="02020603050405020304" pitchFamily="18" charset="0"/>
              </a:rPr>
              <a:t>。 </a:t>
            </a:r>
            <a:endParaRPr lang="en-US" altLang="zh-CN" sz="2400" kern="100" dirty="0" smtClean="0">
              <a:latin typeface="Times New Roman" panose="02020603050405020304" pitchFamily="18" charset="0"/>
            </a:endParaRPr>
          </a:p>
          <a:p>
            <a:pPr algn="just">
              <a:lnSpc>
                <a:spcPct val="150000"/>
              </a:lnSpc>
              <a:spcBef>
                <a:spcPts val="0"/>
              </a:spcBef>
            </a:pPr>
            <a:endParaRPr lang="zh-CN" altLang="en-US" sz="2400" kern="100" dirty="0">
              <a:latin typeface="Times New Roman" panose="02020603050405020304" pitchFamily="18" charset="0"/>
            </a:endParaRPr>
          </a:p>
          <a:p>
            <a:pPr algn="just">
              <a:lnSpc>
                <a:spcPct val="150000"/>
              </a:lnSpc>
              <a:spcBef>
                <a:spcPts val="0"/>
              </a:spcBef>
            </a:pPr>
            <a:r>
              <a:rPr lang="zh-CN" altLang="en-US" sz="2400" kern="100" dirty="0" smtClean="0">
                <a:solidFill>
                  <a:srgbClr val="FF0000"/>
                </a:solidFill>
                <a:latin typeface="Times New Roman" panose="02020603050405020304" pitchFamily="18" charset="0"/>
              </a:rPr>
              <a:t>异氰酸</a:t>
            </a:r>
            <a:r>
              <a:rPr lang="zh-CN" altLang="en-US" sz="2400" kern="100" dirty="0">
                <a:solidFill>
                  <a:srgbClr val="FF0000"/>
                </a:solidFill>
                <a:latin typeface="Times New Roman" panose="02020603050405020304" pitchFamily="18" charset="0"/>
              </a:rPr>
              <a:t>酯类</a:t>
            </a:r>
            <a:r>
              <a:rPr lang="zh-CN" altLang="en-US" sz="2400" kern="100" dirty="0">
                <a:latin typeface="Times New Roman" panose="02020603050405020304" pitchFamily="18" charset="0"/>
              </a:rPr>
              <a:t>包括甲苯二异氰酸酯（</a:t>
            </a:r>
            <a:r>
              <a:rPr lang="en-US" altLang="zh-CN" sz="2400" kern="100" dirty="0">
                <a:latin typeface="Times New Roman" panose="02020603050405020304" pitchFamily="18" charset="0"/>
              </a:rPr>
              <a:t>TDI</a:t>
            </a:r>
            <a:r>
              <a:rPr lang="zh-CN" altLang="en-US" sz="2400" kern="100" dirty="0">
                <a:latin typeface="宋体" panose="02010600030101010101" pitchFamily="2" charset="-122"/>
              </a:rPr>
              <a:t>）、二苯基甲烷二异氰酸酯（</a:t>
            </a:r>
            <a:r>
              <a:rPr lang="en-US" altLang="zh-CN" sz="2400" kern="100" dirty="0">
                <a:latin typeface="Times New Roman" panose="02020603050405020304" pitchFamily="18" charset="0"/>
              </a:rPr>
              <a:t>MDI</a:t>
            </a:r>
            <a:r>
              <a:rPr lang="zh-CN" altLang="en-US" sz="2400" kern="100" dirty="0">
                <a:latin typeface="宋体" panose="02010600030101010101" pitchFamily="2" charset="-122"/>
              </a:rPr>
              <a:t>）、异佛尔酮二异氰酸酯（</a:t>
            </a:r>
            <a:r>
              <a:rPr lang="en-US" altLang="zh-CN" sz="2400" kern="100" dirty="0">
                <a:latin typeface="Times New Roman" panose="02020603050405020304" pitchFamily="18" charset="0"/>
              </a:rPr>
              <a:t>IPDI</a:t>
            </a:r>
            <a:r>
              <a:rPr lang="zh-CN" altLang="en-US" sz="2400" kern="100" dirty="0">
                <a:latin typeface="宋体" panose="02010600030101010101" pitchFamily="2" charset="-122"/>
              </a:rPr>
              <a:t>）、多亚甲基多苯基异氰酸酯（</a:t>
            </a:r>
            <a:r>
              <a:rPr lang="en-US" altLang="zh-CN" sz="2400" kern="100" dirty="0">
                <a:latin typeface="Times New Roman" panose="02020603050405020304" pitchFamily="18" charset="0"/>
              </a:rPr>
              <a:t>PAPI</a:t>
            </a:r>
            <a:r>
              <a:rPr lang="zh-CN" altLang="en-US" sz="2400" kern="100" dirty="0" smtClean="0">
                <a:latin typeface="宋体" panose="02010600030101010101" pitchFamily="2" charset="-122"/>
              </a:rPr>
              <a:t>），</a:t>
            </a:r>
            <a:r>
              <a:rPr lang="zh-CN" altLang="en-US" sz="2400" kern="100" dirty="0" smtClean="0">
                <a:solidFill>
                  <a:srgbClr val="FF0000"/>
                </a:solidFill>
                <a:latin typeface="宋体" panose="02010600030101010101" pitchFamily="2" charset="-122"/>
              </a:rPr>
              <a:t>质量浓度加和</a:t>
            </a:r>
            <a:r>
              <a:rPr lang="zh-CN" altLang="en-US" sz="2400" kern="100" dirty="0" smtClean="0">
                <a:latin typeface="宋体" panose="02010600030101010101" pitchFamily="2" charset="-122"/>
              </a:rPr>
              <a:t>。</a:t>
            </a:r>
            <a:endParaRPr lang="zh-CN" altLang="en-US" sz="2400" dirty="0"/>
          </a:p>
        </p:txBody>
      </p:sp>
      <p:sp>
        <p:nvSpPr>
          <p:cNvPr id="11" name="Rectangle 78"/>
          <p:cNvSpPr>
            <a:spLocks noChangeArrowheads="1"/>
          </p:cNvSpPr>
          <p:nvPr/>
        </p:nvSpPr>
        <p:spPr bwMode="auto">
          <a:xfrm>
            <a:off x="767408" y="5979797"/>
            <a:ext cx="9824033" cy="568908"/>
          </a:xfrm>
          <a:prstGeom prst="rect">
            <a:avLst/>
          </a:prstGeom>
          <a:solidFill>
            <a:srgbClr val="C0504D"/>
          </a:solidFill>
          <a:ln>
            <a:noFill/>
          </a:ln>
        </p:spPr>
        <p:txBody>
          <a:bodyPr lIns="93260" tIns="46630" rIns="46630" bIns="9326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fontAlgn="auto">
              <a:spcBef>
                <a:spcPts val="0"/>
              </a:spcBef>
              <a:spcAft>
                <a:spcPts val="0"/>
              </a:spcAft>
              <a:defRPr/>
            </a:pPr>
            <a:r>
              <a:rPr lang="zh-CN" altLang="en-US" sz="2400" b="1" kern="0" dirty="0" smtClean="0">
                <a:solidFill>
                  <a:prstClr val="white"/>
                </a:solidFill>
                <a:latin typeface="黑体" panose="02010609060101010101" pitchFamily="49" charset="-122"/>
                <a:ea typeface="黑体" panose="02010609060101010101" pitchFamily="49" charset="-122"/>
              </a:rPr>
              <a:t>关注分析方法的适用性和更新</a:t>
            </a:r>
            <a:endParaRPr lang="zh-CN" altLang="en-US" sz="2400" b="1" kern="0" dirty="0">
              <a:solidFill>
                <a:prstClr val="white"/>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2737319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idx="4294967295"/>
          </p:nvPr>
        </p:nvSpPr>
        <p:spPr>
          <a:xfrm>
            <a:off x="552919" y="93497"/>
            <a:ext cx="8207375" cy="708025"/>
          </a:xfrm>
        </p:spPr>
        <p:txBody>
          <a:bodyPr anchor="b"/>
          <a:lstStyle/>
          <a:p>
            <a:pPr algn="l" eaLnBrk="1" hangingPunct="1"/>
            <a:r>
              <a:rPr lang="en-US" altLang="zh-CN" sz="3200" b="1" dirty="0" smtClean="0">
                <a:solidFill>
                  <a:schemeClr val="tx2"/>
                </a:solidFill>
              </a:rPr>
              <a:t>4.1</a:t>
            </a:r>
            <a:r>
              <a:rPr lang="zh-CN" altLang="en-US" sz="3200" b="1" dirty="0" smtClean="0">
                <a:solidFill>
                  <a:schemeClr val="tx2"/>
                </a:solidFill>
              </a:rPr>
              <a:t>、企业排放</a:t>
            </a:r>
            <a:r>
              <a:rPr lang="zh-CN" altLang="en-US" sz="3200" b="1" dirty="0">
                <a:solidFill>
                  <a:schemeClr val="tx2"/>
                </a:solidFill>
              </a:rPr>
              <a:t>实测</a:t>
            </a:r>
            <a:r>
              <a:rPr lang="zh-CN" altLang="en-US" sz="3200" b="1" dirty="0" smtClean="0">
                <a:solidFill>
                  <a:schemeClr val="tx2"/>
                </a:solidFill>
              </a:rPr>
              <a:t>情况</a:t>
            </a:r>
            <a:endParaRPr lang="zh-CN" altLang="en-US" sz="2800" b="1" dirty="0">
              <a:solidFill>
                <a:srgbClr val="FF0000"/>
              </a:solidFill>
              <a:latin typeface="+mj-ea"/>
            </a:endParaRPr>
          </a:p>
        </p:txBody>
      </p:sp>
      <p:sp>
        <p:nvSpPr>
          <p:cNvPr id="13315" name="幻灯片编号占位符 3"/>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59</a:t>
            </a:fld>
            <a:endParaRPr lang="en-US" altLang="zh-CN" sz="1200" b="1">
              <a:latin typeface="微软雅黑" panose="020B0503020204020204" pitchFamily="34" charset="-122"/>
            </a:endParaRPr>
          </a:p>
        </p:txBody>
      </p:sp>
      <p:sp>
        <p:nvSpPr>
          <p:cNvPr id="19" name="矩形 1"/>
          <p:cNvSpPr>
            <a:spLocks noChangeArrowheads="1"/>
          </p:cNvSpPr>
          <p:nvPr/>
        </p:nvSpPr>
        <p:spPr bwMode="auto">
          <a:xfrm>
            <a:off x="479376" y="1047490"/>
            <a:ext cx="3720834" cy="598706"/>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buNone/>
            </a:pPr>
            <a:r>
              <a:rPr lang="zh-CN" altLang="en-US" sz="2200" b="1" dirty="0">
                <a:solidFill>
                  <a:srgbClr val="000000"/>
                </a:solidFill>
                <a:latin typeface="微软雅黑" panose="020B0503020204020204" pitchFamily="34" charset="-122"/>
              </a:rPr>
              <a:t>涂料油墨生产（</a:t>
            </a:r>
            <a:r>
              <a:rPr lang="en-US" altLang="zh-CN" sz="2200" b="1" dirty="0">
                <a:solidFill>
                  <a:srgbClr val="000000"/>
                </a:solidFill>
                <a:latin typeface="微软雅黑" panose="020B0503020204020204" pitchFamily="34" charset="-122"/>
              </a:rPr>
              <a:t>31</a:t>
            </a:r>
            <a:r>
              <a:rPr lang="zh-CN" altLang="en-US" sz="2200" b="1" dirty="0">
                <a:solidFill>
                  <a:srgbClr val="000000"/>
                </a:solidFill>
                <a:latin typeface="微软雅黑" panose="020B0503020204020204" pitchFamily="34" charset="-122"/>
              </a:rPr>
              <a:t>家）</a:t>
            </a:r>
            <a:endParaRPr lang="en-US" altLang="zh-CN" sz="2200" b="1" dirty="0">
              <a:solidFill>
                <a:srgbClr val="000000"/>
              </a:solidFill>
              <a:latin typeface="微软雅黑" panose="020B0503020204020204" pitchFamily="34" charset="-122"/>
            </a:endParaRPr>
          </a:p>
        </p:txBody>
      </p:sp>
      <p:graphicFrame>
        <p:nvGraphicFramePr>
          <p:cNvPr id="10" name="表格 9"/>
          <p:cNvGraphicFramePr/>
          <p:nvPr>
            <p:extLst/>
          </p:nvPr>
        </p:nvGraphicFramePr>
        <p:xfrm>
          <a:off x="407366" y="1772816"/>
          <a:ext cx="5832648" cy="3168351"/>
        </p:xfrm>
        <a:graphic>
          <a:graphicData uri="http://schemas.openxmlformats.org/drawingml/2006/table">
            <a:tbl>
              <a:tblPr firstRow="1" bandRow="1">
                <a:tableStyleId>{5C22544A-7EE6-4342-B048-85BDC9FD1C3A}</a:tableStyleId>
              </a:tblPr>
              <a:tblGrid>
                <a:gridCol w="1458162">
                  <a:extLst>
                    <a:ext uri="{9D8B030D-6E8A-4147-A177-3AD203B41FA5}">
                      <a16:colId xmlns="" xmlns:a16="http://schemas.microsoft.com/office/drawing/2014/main" val="20000"/>
                    </a:ext>
                  </a:extLst>
                </a:gridCol>
                <a:gridCol w="1458162">
                  <a:extLst>
                    <a:ext uri="{9D8B030D-6E8A-4147-A177-3AD203B41FA5}">
                      <a16:colId xmlns="" xmlns:a16="http://schemas.microsoft.com/office/drawing/2014/main" val="20001"/>
                    </a:ext>
                  </a:extLst>
                </a:gridCol>
                <a:gridCol w="1458162">
                  <a:extLst>
                    <a:ext uri="{9D8B030D-6E8A-4147-A177-3AD203B41FA5}">
                      <a16:colId xmlns="" xmlns:a16="http://schemas.microsoft.com/office/drawing/2014/main" val="20002"/>
                    </a:ext>
                  </a:extLst>
                </a:gridCol>
                <a:gridCol w="1458162">
                  <a:extLst>
                    <a:ext uri="{9D8B030D-6E8A-4147-A177-3AD203B41FA5}">
                      <a16:colId xmlns="" xmlns:a16="http://schemas.microsoft.com/office/drawing/2014/main" val="20003"/>
                    </a:ext>
                  </a:extLst>
                </a:gridCol>
              </a:tblGrid>
              <a:tr h="352039">
                <a:tc>
                  <a:txBody>
                    <a:bodyPr/>
                    <a:lstStyle/>
                    <a:p>
                      <a:pPr>
                        <a:buNone/>
                      </a:pPr>
                      <a:endParaRPr lang="zh-CN" altLang="en-US" sz="1600" dirty="0"/>
                    </a:p>
                  </a:txBody>
                  <a:tcPr/>
                </a:tc>
                <a:tc>
                  <a:txBody>
                    <a:bodyPr/>
                    <a:lstStyle/>
                    <a:p>
                      <a:pPr>
                        <a:buNone/>
                      </a:pPr>
                      <a:r>
                        <a:rPr lang="zh-CN" altLang="en-US" sz="1600" dirty="0"/>
                        <a:t>检出率</a:t>
                      </a:r>
                    </a:p>
                  </a:txBody>
                  <a:tcPr/>
                </a:tc>
                <a:tc>
                  <a:txBody>
                    <a:bodyPr/>
                    <a:lstStyle/>
                    <a:p>
                      <a:pPr>
                        <a:buNone/>
                      </a:pPr>
                      <a:r>
                        <a:rPr lang="zh-CN" altLang="en-US" sz="1600"/>
                        <a:t>浓度占比</a:t>
                      </a:r>
                      <a:r>
                        <a:rPr lang="en-US" altLang="zh-CN" sz="1600"/>
                        <a:t>%</a:t>
                      </a:r>
                    </a:p>
                  </a:txBody>
                  <a:tcPr/>
                </a:tc>
                <a:tc>
                  <a:txBody>
                    <a:bodyPr/>
                    <a:lstStyle/>
                    <a:p>
                      <a:pPr>
                        <a:buNone/>
                      </a:pPr>
                      <a:r>
                        <a:rPr lang="en-US" altLang="zh-CN" sz="1600"/>
                        <a:t>OFP%</a:t>
                      </a:r>
                    </a:p>
                  </a:txBody>
                  <a:tcPr/>
                </a:tc>
                <a:extLst>
                  <a:ext uri="{0D108BD9-81ED-4DB2-BD59-A6C34878D82A}">
                    <a16:rowId xmlns="" xmlns:a16="http://schemas.microsoft.com/office/drawing/2014/main" val="10000"/>
                  </a:ext>
                </a:extLst>
              </a:tr>
              <a:tr h="352039">
                <a:tc>
                  <a:txBody>
                    <a:bodyPr/>
                    <a:lstStyle/>
                    <a:p>
                      <a:pPr>
                        <a:buNone/>
                      </a:pPr>
                      <a:r>
                        <a:rPr lang="zh-CN" altLang="en-US" sz="1600"/>
                        <a:t>乙酸乙烯酯</a:t>
                      </a:r>
                    </a:p>
                  </a:txBody>
                  <a:tcPr/>
                </a:tc>
                <a:tc>
                  <a:txBody>
                    <a:bodyPr/>
                    <a:lstStyle/>
                    <a:p>
                      <a:pPr>
                        <a:buNone/>
                      </a:pPr>
                      <a:r>
                        <a:rPr lang="en-US" altLang="zh-CN" sz="1600"/>
                        <a:t>26.42%</a:t>
                      </a:r>
                    </a:p>
                  </a:txBody>
                  <a:tcPr/>
                </a:tc>
                <a:tc>
                  <a:txBody>
                    <a:bodyPr/>
                    <a:lstStyle/>
                    <a:p>
                      <a:pPr>
                        <a:buNone/>
                      </a:pPr>
                      <a:r>
                        <a:rPr lang="en-US" altLang="zh-CN" sz="1600"/>
                        <a:t>52.88%</a:t>
                      </a:r>
                    </a:p>
                  </a:txBody>
                  <a:tcPr/>
                </a:tc>
                <a:tc>
                  <a:txBody>
                    <a:bodyPr/>
                    <a:lstStyle/>
                    <a:p>
                      <a:pPr>
                        <a:buNone/>
                      </a:pPr>
                      <a:r>
                        <a:rPr lang="en-US" altLang="zh-CN" sz="1600"/>
                        <a:t>169.22%</a:t>
                      </a:r>
                    </a:p>
                  </a:txBody>
                  <a:tcPr/>
                </a:tc>
                <a:extLst>
                  <a:ext uri="{0D108BD9-81ED-4DB2-BD59-A6C34878D82A}">
                    <a16:rowId xmlns="" xmlns:a16="http://schemas.microsoft.com/office/drawing/2014/main" val="10001"/>
                  </a:ext>
                </a:extLst>
              </a:tr>
              <a:tr h="352039">
                <a:tc>
                  <a:txBody>
                    <a:bodyPr/>
                    <a:lstStyle/>
                    <a:p>
                      <a:pPr>
                        <a:buNone/>
                      </a:pPr>
                      <a:r>
                        <a:rPr lang="zh-CN" altLang="en-US" sz="1600"/>
                        <a:t>二甲苯</a:t>
                      </a:r>
                    </a:p>
                  </a:txBody>
                  <a:tcPr/>
                </a:tc>
                <a:tc>
                  <a:txBody>
                    <a:bodyPr/>
                    <a:lstStyle/>
                    <a:p>
                      <a:pPr>
                        <a:buNone/>
                      </a:pPr>
                      <a:r>
                        <a:rPr lang="en-US" altLang="zh-CN" sz="1600"/>
                        <a:t>83.02%</a:t>
                      </a:r>
                    </a:p>
                  </a:txBody>
                  <a:tcPr/>
                </a:tc>
                <a:tc>
                  <a:txBody>
                    <a:bodyPr/>
                    <a:lstStyle/>
                    <a:p>
                      <a:pPr>
                        <a:buNone/>
                      </a:pPr>
                      <a:r>
                        <a:rPr lang="en-US" altLang="zh-CN" sz="1600"/>
                        <a:t>7.19%</a:t>
                      </a:r>
                    </a:p>
                  </a:txBody>
                  <a:tcPr/>
                </a:tc>
                <a:tc>
                  <a:txBody>
                    <a:bodyPr/>
                    <a:lstStyle/>
                    <a:p>
                      <a:pPr>
                        <a:buNone/>
                      </a:pPr>
                      <a:r>
                        <a:rPr lang="en-US" altLang="zh-CN" sz="1600"/>
                        <a:t>55.65%</a:t>
                      </a:r>
                    </a:p>
                  </a:txBody>
                  <a:tcPr/>
                </a:tc>
                <a:extLst>
                  <a:ext uri="{0D108BD9-81ED-4DB2-BD59-A6C34878D82A}">
                    <a16:rowId xmlns="" xmlns:a16="http://schemas.microsoft.com/office/drawing/2014/main" val="10002"/>
                  </a:ext>
                </a:extLst>
              </a:tr>
              <a:tr h="352039">
                <a:tc>
                  <a:txBody>
                    <a:bodyPr/>
                    <a:lstStyle/>
                    <a:p>
                      <a:pPr>
                        <a:buNone/>
                      </a:pPr>
                      <a:r>
                        <a:rPr lang="zh-CN" altLang="en-US" sz="1600"/>
                        <a:t>甲苯</a:t>
                      </a:r>
                    </a:p>
                  </a:txBody>
                  <a:tcPr/>
                </a:tc>
                <a:tc>
                  <a:txBody>
                    <a:bodyPr/>
                    <a:lstStyle/>
                    <a:p>
                      <a:pPr>
                        <a:buNone/>
                      </a:pPr>
                      <a:r>
                        <a:rPr lang="en-US" altLang="zh-CN" sz="1600"/>
                        <a:t>79.25%</a:t>
                      </a:r>
                    </a:p>
                  </a:txBody>
                  <a:tcPr/>
                </a:tc>
                <a:tc>
                  <a:txBody>
                    <a:bodyPr/>
                    <a:lstStyle/>
                    <a:p>
                      <a:pPr>
                        <a:buNone/>
                      </a:pPr>
                      <a:r>
                        <a:rPr lang="en-US" altLang="zh-CN" sz="1600"/>
                        <a:t>8.50%</a:t>
                      </a:r>
                    </a:p>
                  </a:txBody>
                  <a:tcPr/>
                </a:tc>
                <a:tc>
                  <a:txBody>
                    <a:bodyPr/>
                    <a:lstStyle/>
                    <a:p>
                      <a:pPr>
                        <a:buNone/>
                      </a:pPr>
                      <a:r>
                        <a:rPr lang="en-US" altLang="zh-CN" sz="1600" dirty="0"/>
                        <a:t>33.99%</a:t>
                      </a:r>
                    </a:p>
                  </a:txBody>
                  <a:tcPr/>
                </a:tc>
                <a:extLst>
                  <a:ext uri="{0D108BD9-81ED-4DB2-BD59-A6C34878D82A}">
                    <a16:rowId xmlns="" xmlns:a16="http://schemas.microsoft.com/office/drawing/2014/main" val="10003"/>
                  </a:ext>
                </a:extLst>
              </a:tr>
              <a:tr h="352039">
                <a:tc>
                  <a:txBody>
                    <a:bodyPr/>
                    <a:lstStyle/>
                    <a:p>
                      <a:pPr>
                        <a:buNone/>
                      </a:pPr>
                      <a:r>
                        <a:rPr lang="zh-CN" altLang="en-US" sz="1600"/>
                        <a:t>乙酸乙酯</a:t>
                      </a:r>
                    </a:p>
                  </a:txBody>
                  <a:tcPr/>
                </a:tc>
                <a:tc>
                  <a:txBody>
                    <a:bodyPr/>
                    <a:lstStyle/>
                    <a:p>
                      <a:pPr>
                        <a:buNone/>
                      </a:pPr>
                      <a:r>
                        <a:rPr lang="en-US" altLang="zh-CN" sz="1600"/>
                        <a:t>83.02%</a:t>
                      </a:r>
                    </a:p>
                  </a:txBody>
                  <a:tcPr/>
                </a:tc>
                <a:tc>
                  <a:txBody>
                    <a:bodyPr/>
                    <a:lstStyle/>
                    <a:p>
                      <a:pPr>
                        <a:buNone/>
                      </a:pPr>
                      <a:r>
                        <a:rPr lang="en-US" altLang="zh-CN" sz="1600"/>
                        <a:t>22.62%</a:t>
                      </a:r>
                    </a:p>
                  </a:txBody>
                  <a:tcPr/>
                </a:tc>
                <a:tc>
                  <a:txBody>
                    <a:bodyPr/>
                    <a:lstStyle/>
                    <a:p>
                      <a:pPr>
                        <a:buNone/>
                      </a:pPr>
                      <a:r>
                        <a:rPr lang="en-US" altLang="zh-CN" sz="1600" dirty="0"/>
                        <a:t>14.25%</a:t>
                      </a:r>
                    </a:p>
                  </a:txBody>
                  <a:tcPr/>
                </a:tc>
                <a:extLst>
                  <a:ext uri="{0D108BD9-81ED-4DB2-BD59-A6C34878D82A}">
                    <a16:rowId xmlns="" xmlns:a16="http://schemas.microsoft.com/office/drawing/2014/main" val="10004"/>
                  </a:ext>
                </a:extLst>
              </a:tr>
              <a:tr h="352039">
                <a:tc>
                  <a:txBody>
                    <a:bodyPr/>
                    <a:lstStyle/>
                    <a:p>
                      <a:pPr>
                        <a:buNone/>
                      </a:pPr>
                      <a:r>
                        <a:rPr lang="zh-CN" altLang="en-US" sz="1600"/>
                        <a:t>苯乙烯</a:t>
                      </a:r>
                    </a:p>
                  </a:txBody>
                  <a:tcPr/>
                </a:tc>
                <a:tc>
                  <a:txBody>
                    <a:bodyPr/>
                    <a:lstStyle/>
                    <a:p>
                      <a:pPr>
                        <a:buNone/>
                      </a:pPr>
                      <a:r>
                        <a:rPr lang="en-US" altLang="zh-CN" sz="1600"/>
                        <a:t>11.32%</a:t>
                      </a:r>
                    </a:p>
                  </a:txBody>
                  <a:tcPr/>
                </a:tc>
                <a:tc>
                  <a:txBody>
                    <a:bodyPr/>
                    <a:lstStyle/>
                    <a:p>
                      <a:pPr>
                        <a:buNone/>
                      </a:pPr>
                      <a:r>
                        <a:rPr lang="en-US" altLang="zh-CN" sz="1600"/>
                        <a:t>4.26%</a:t>
                      </a:r>
                    </a:p>
                  </a:txBody>
                  <a:tcPr/>
                </a:tc>
                <a:tc>
                  <a:txBody>
                    <a:bodyPr/>
                    <a:lstStyle/>
                    <a:p>
                      <a:pPr>
                        <a:buNone/>
                      </a:pPr>
                      <a:r>
                        <a:rPr lang="en-US" altLang="zh-CN" sz="1600"/>
                        <a:t>7.38%</a:t>
                      </a:r>
                    </a:p>
                  </a:txBody>
                  <a:tcPr/>
                </a:tc>
                <a:extLst>
                  <a:ext uri="{0D108BD9-81ED-4DB2-BD59-A6C34878D82A}">
                    <a16:rowId xmlns="" xmlns:a16="http://schemas.microsoft.com/office/drawing/2014/main" val="10005"/>
                  </a:ext>
                </a:extLst>
              </a:tr>
              <a:tr h="352039">
                <a:tc>
                  <a:txBody>
                    <a:bodyPr/>
                    <a:lstStyle/>
                    <a:p>
                      <a:pPr>
                        <a:buNone/>
                      </a:pPr>
                      <a:r>
                        <a:rPr lang="zh-CN" altLang="en-US" sz="1600"/>
                        <a:t>乙苯</a:t>
                      </a:r>
                    </a:p>
                  </a:txBody>
                  <a:tcPr/>
                </a:tc>
                <a:tc>
                  <a:txBody>
                    <a:bodyPr/>
                    <a:lstStyle/>
                    <a:p>
                      <a:pPr>
                        <a:buNone/>
                      </a:pPr>
                      <a:r>
                        <a:rPr lang="en-US" altLang="zh-CN" sz="1600"/>
                        <a:t>49.06%</a:t>
                      </a:r>
                    </a:p>
                  </a:txBody>
                  <a:tcPr/>
                </a:tc>
                <a:tc>
                  <a:txBody>
                    <a:bodyPr/>
                    <a:lstStyle/>
                    <a:p>
                      <a:pPr>
                        <a:buNone/>
                      </a:pPr>
                      <a:r>
                        <a:rPr lang="en-US" altLang="zh-CN" sz="1600">
                          <a:sym typeface="+mn-ea"/>
                        </a:rPr>
                        <a:t>2.21%</a:t>
                      </a:r>
                      <a:endParaRPr lang="en-US" altLang="zh-CN" sz="1600"/>
                    </a:p>
                  </a:txBody>
                  <a:tcPr/>
                </a:tc>
                <a:tc>
                  <a:txBody>
                    <a:bodyPr/>
                    <a:lstStyle/>
                    <a:p>
                      <a:pPr>
                        <a:buNone/>
                      </a:pPr>
                      <a:r>
                        <a:rPr lang="en-US" altLang="zh-CN" sz="1600"/>
                        <a:t>6.72%</a:t>
                      </a:r>
                    </a:p>
                  </a:txBody>
                  <a:tcPr/>
                </a:tc>
                <a:extLst>
                  <a:ext uri="{0D108BD9-81ED-4DB2-BD59-A6C34878D82A}">
                    <a16:rowId xmlns="" xmlns:a16="http://schemas.microsoft.com/office/drawing/2014/main" val="10006"/>
                  </a:ext>
                </a:extLst>
              </a:tr>
              <a:tr h="352039">
                <a:tc>
                  <a:txBody>
                    <a:bodyPr/>
                    <a:lstStyle/>
                    <a:p>
                      <a:pPr>
                        <a:buNone/>
                      </a:pPr>
                      <a:r>
                        <a:rPr lang="zh-CN" altLang="en-US" sz="1600"/>
                        <a:t>二氯甲烷</a:t>
                      </a:r>
                    </a:p>
                  </a:txBody>
                  <a:tcPr/>
                </a:tc>
                <a:tc>
                  <a:txBody>
                    <a:bodyPr/>
                    <a:lstStyle/>
                    <a:p>
                      <a:pPr>
                        <a:buNone/>
                      </a:pPr>
                      <a:r>
                        <a:rPr lang="en-US" altLang="zh-CN" sz="1600"/>
                        <a:t>20.75%</a:t>
                      </a:r>
                    </a:p>
                  </a:txBody>
                  <a:tcPr/>
                </a:tc>
                <a:tc>
                  <a:txBody>
                    <a:bodyPr/>
                    <a:lstStyle/>
                    <a:p>
                      <a:pPr>
                        <a:buNone/>
                      </a:pPr>
                      <a:r>
                        <a:rPr lang="en-US" altLang="zh-CN" sz="1600"/>
                        <a:t>0.46%</a:t>
                      </a:r>
                    </a:p>
                  </a:txBody>
                  <a:tcPr/>
                </a:tc>
                <a:tc>
                  <a:txBody>
                    <a:bodyPr/>
                    <a:lstStyle/>
                    <a:p>
                      <a:pPr>
                        <a:buNone/>
                      </a:pPr>
                      <a:r>
                        <a:rPr lang="en-US" altLang="zh-CN" sz="1600"/>
                        <a:t>0.02%</a:t>
                      </a:r>
                    </a:p>
                  </a:txBody>
                  <a:tcPr/>
                </a:tc>
                <a:extLst>
                  <a:ext uri="{0D108BD9-81ED-4DB2-BD59-A6C34878D82A}">
                    <a16:rowId xmlns="" xmlns:a16="http://schemas.microsoft.com/office/drawing/2014/main" val="10007"/>
                  </a:ext>
                </a:extLst>
              </a:tr>
              <a:tr h="352039">
                <a:tc>
                  <a:txBody>
                    <a:bodyPr/>
                    <a:lstStyle/>
                    <a:p>
                      <a:pPr>
                        <a:buNone/>
                      </a:pPr>
                      <a:r>
                        <a:rPr lang="zh-CN" altLang="en-US" sz="1600"/>
                        <a:t>丁酮</a:t>
                      </a:r>
                    </a:p>
                  </a:txBody>
                  <a:tcPr/>
                </a:tc>
                <a:tc>
                  <a:txBody>
                    <a:bodyPr/>
                    <a:lstStyle/>
                    <a:p>
                      <a:pPr>
                        <a:buNone/>
                      </a:pPr>
                      <a:r>
                        <a:rPr lang="en-US" altLang="zh-CN" sz="1600" dirty="0"/>
                        <a:t>58.49%</a:t>
                      </a:r>
                    </a:p>
                  </a:txBody>
                  <a:tcPr/>
                </a:tc>
                <a:tc>
                  <a:txBody>
                    <a:bodyPr/>
                    <a:lstStyle/>
                    <a:p>
                      <a:pPr>
                        <a:buNone/>
                      </a:pPr>
                      <a:r>
                        <a:rPr lang="en-US" altLang="zh-CN" sz="1600"/>
                        <a:t>187%</a:t>
                      </a:r>
                    </a:p>
                  </a:txBody>
                  <a:tcPr/>
                </a:tc>
                <a:tc>
                  <a:txBody>
                    <a:bodyPr/>
                    <a:lstStyle/>
                    <a:p>
                      <a:pPr>
                        <a:buNone/>
                      </a:pPr>
                      <a:r>
                        <a:rPr lang="en-US" altLang="zh-CN" sz="1600" dirty="0"/>
                        <a:t>2.77%</a:t>
                      </a:r>
                    </a:p>
                  </a:txBody>
                  <a:tcPr/>
                </a:tc>
                <a:extLst>
                  <a:ext uri="{0D108BD9-81ED-4DB2-BD59-A6C34878D82A}">
                    <a16:rowId xmlns="" xmlns:a16="http://schemas.microsoft.com/office/drawing/2014/main" val="10008"/>
                  </a:ext>
                </a:extLst>
              </a:tr>
            </a:tbl>
          </a:graphicData>
        </a:graphic>
      </p:graphicFrame>
      <p:sp>
        <p:nvSpPr>
          <p:cNvPr id="11" name="矩形 10"/>
          <p:cNvSpPr/>
          <p:nvPr/>
        </p:nvSpPr>
        <p:spPr>
          <a:xfrm>
            <a:off x="540913" y="5043574"/>
            <a:ext cx="10513167" cy="1200329"/>
          </a:xfrm>
          <a:prstGeom prst="rect">
            <a:avLst/>
          </a:prstGeom>
        </p:spPr>
        <p:txBody>
          <a:bodyPr wrap="square">
            <a:spAutoFit/>
          </a:bodyPr>
          <a:lstStyle/>
          <a:p>
            <a:pPr latinLnBrk="0">
              <a:lnSpc>
                <a:spcPct val="150000"/>
              </a:lnSpc>
            </a:pPr>
            <a:r>
              <a:rPr lang="zh-CN" altLang="en-US" sz="1600" dirty="0">
                <a:latin typeface="+mj-ea"/>
                <a:ea typeface="+mj-ea"/>
              </a:rPr>
              <a:t>① 乙苯、乙酸乙酯、二甲苯、甲苯检出率均高于70%</a:t>
            </a:r>
          </a:p>
          <a:p>
            <a:pPr latinLnBrk="0">
              <a:lnSpc>
                <a:spcPct val="150000"/>
              </a:lnSpc>
            </a:pPr>
            <a:r>
              <a:rPr lang="zh-CN" altLang="en-US" sz="1600" dirty="0">
                <a:latin typeface="+mj-ea"/>
                <a:ea typeface="+mj-ea"/>
              </a:rPr>
              <a:t>② 金山二工区涂料行业的原辅料调查中，发现乙酸乙酯、乙酸丁酯、甲苯、苯为上海涂料企业多数使用的原辅料</a:t>
            </a:r>
          </a:p>
          <a:p>
            <a:pPr latinLnBrk="0">
              <a:lnSpc>
                <a:spcPct val="150000"/>
              </a:lnSpc>
            </a:pPr>
            <a:r>
              <a:rPr lang="zh-CN" altLang="zh-CN" sz="1600" dirty="0">
                <a:latin typeface="+mj-ea"/>
                <a:ea typeface="+mj-ea"/>
              </a:rPr>
              <a:t>③ 结合MIR值与排放浓度，</a:t>
            </a:r>
            <a:r>
              <a:rPr lang="zh-CN" altLang="zh-CN" sz="1600" b="1" dirty="0">
                <a:solidFill>
                  <a:srgbClr val="FF0000"/>
                </a:solidFill>
                <a:latin typeface="+mj-ea"/>
                <a:ea typeface="+mj-ea"/>
              </a:rPr>
              <a:t>乙酸乙烯酯、二甲苯、甲苯、乙酸乙酯、苯乙烯、乙苯</a:t>
            </a:r>
            <a:r>
              <a:rPr lang="zh-CN" altLang="zh-CN" sz="1600" dirty="0">
                <a:latin typeface="+mj-ea"/>
                <a:ea typeface="+mj-ea"/>
              </a:rPr>
              <a:t>筛选出为涂料行业优控物种。</a:t>
            </a:r>
          </a:p>
        </p:txBody>
      </p:sp>
      <p:graphicFrame>
        <p:nvGraphicFramePr>
          <p:cNvPr id="7" name="表格 6"/>
          <p:cNvGraphicFramePr>
            <a:graphicFrameLocks noGrp="1"/>
          </p:cNvGraphicFramePr>
          <p:nvPr>
            <p:extLst/>
          </p:nvPr>
        </p:nvGraphicFramePr>
        <p:xfrm>
          <a:off x="6384032" y="1748603"/>
          <a:ext cx="5472608" cy="3092604"/>
        </p:xfrm>
        <a:graphic>
          <a:graphicData uri="http://schemas.openxmlformats.org/drawingml/2006/table">
            <a:tbl>
              <a:tblPr firstRow="1" firstCol="1" bandRow="1">
                <a:tableStyleId>{5C22544A-7EE6-4342-B048-85BDC9FD1C3A}</a:tableStyleId>
              </a:tblPr>
              <a:tblGrid>
                <a:gridCol w="979958">
                  <a:extLst>
                    <a:ext uri="{9D8B030D-6E8A-4147-A177-3AD203B41FA5}">
                      <a16:colId xmlns="" xmlns:a16="http://schemas.microsoft.com/office/drawing/2014/main" val="4226959671"/>
                    </a:ext>
                  </a:extLst>
                </a:gridCol>
                <a:gridCol w="4492650">
                  <a:extLst>
                    <a:ext uri="{9D8B030D-6E8A-4147-A177-3AD203B41FA5}">
                      <a16:colId xmlns="" xmlns:a16="http://schemas.microsoft.com/office/drawing/2014/main" val="3249295583"/>
                    </a:ext>
                  </a:extLst>
                </a:gridCol>
              </a:tblGrid>
              <a:tr h="429648">
                <a:tc>
                  <a:txBody>
                    <a:bodyPr/>
                    <a:lstStyle/>
                    <a:p>
                      <a:pPr algn="ctr">
                        <a:lnSpc>
                          <a:spcPct val="100000"/>
                        </a:lnSpc>
                        <a:spcAft>
                          <a:spcPts val="0"/>
                        </a:spcAft>
                      </a:pPr>
                      <a:r>
                        <a:rPr lang="zh-CN" altLang="en-US" sz="1600" kern="100" dirty="0" smtClean="0">
                          <a:effectLst/>
                        </a:rPr>
                        <a:t>溶剂</a:t>
                      </a:r>
                      <a:r>
                        <a:rPr lang="zh-CN" sz="1600" kern="100" dirty="0" smtClean="0">
                          <a:effectLst/>
                        </a:rPr>
                        <a:t>类别</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00000"/>
                        </a:lnSpc>
                        <a:spcAft>
                          <a:spcPts val="0"/>
                        </a:spcAft>
                      </a:pPr>
                      <a:r>
                        <a:rPr lang="zh-CN" sz="1600" kern="100">
                          <a:effectLst/>
                        </a:rPr>
                        <a:t>主要化合物</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688902372"/>
                  </a:ext>
                </a:extLst>
              </a:tr>
              <a:tr h="429648">
                <a:tc>
                  <a:txBody>
                    <a:bodyPr/>
                    <a:lstStyle/>
                    <a:p>
                      <a:pPr algn="ctr">
                        <a:lnSpc>
                          <a:spcPct val="100000"/>
                        </a:lnSpc>
                        <a:spcAft>
                          <a:spcPts val="0"/>
                        </a:spcAft>
                      </a:pPr>
                      <a:r>
                        <a:rPr lang="zh-CN" sz="1600" kern="100">
                          <a:effectLst/>
                        </a:rPr>
                        <a:t>脂肪烃</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00000"/>
                        </a:lnSpc>
                        <a:spcAft>
                          <a:spcPts val="0"/>
                        </a:spcAft>
                      </a:pPr>
                      <a:r>
                        <a:rPr lang="en-US" sz="1600" kern="100" dirty="0">
                          <a:effectLst/>
                        </a:rPr>
                        <a:t>200</a:t>
                      </a:r>
                      <a:r>
                        <a:rPr lang="zh-CN" sz="1600" kern="100" dirty="0">
                          <a:effectLst/>
                        </a:rPr>
                        <a:t>号溶剂汽油、正己烷、正辛烷、环己烷、正庚烷</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820368824"/>
                  </a:ext>
                </a:extLst>
              </a:tr>
              <a:tr h="375021">
                <a:tc>
                  <a:txBody>
                    <a:bodyPr/>
                    <a:lstStyle/>
                    <a:p>
                      <a:pPr algn="ctr">
                        <a:lnSpc>
                          <a:spcPct val="100000"/>
                        </a:lnSpc>
                        <a:spcAft>
                          <a:spcPts val="0"/>
                        </a:spcAft>
                      </a:pPr>
                      <a:r>
                        <a:rPr lang="zh-CN" sz="1600" kern="100">
                          <a:effectLst/>
                        </a:rPr>
                        <a:t>芳香烃</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00000"/>
                        </a:lnSpc>
                        <a:spcAft>
                          <a:spcPts val="0"/>
                        </a:spcAft>
                      </a:pPr>
                      <a:r>
                        <a:rPr lang="zh-CN" sz="1600" kern="100" dirty="0">
                          <a:solidFill>
                            <a:srgbClr val="FF0000"/>
                          </a:solidFill>
                          <a:effectLst/>
                        </a:rPr>
                        <a:t>甲苯、二甲苯</a:t>
                      </a:r>
                      <a:r>
                        <a:rPr lang="zh-CN" sz="1600" kern="100" dirty="0">
                          <a:effectLst/>
                        </a:rPr>
                        <a:t>、乙苯</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510764954"/>
                  </a:ext>
                </a:extLst>
              </a:tr>
              <a:tr h="375021">
                <a:tc>
                  <a:txBody>
                    <a:bodyPr/>
                    <a:lstStyle/>
                    <a:p>
                      <a:pPr algn="ctr">
                        <a:lnSpc>
                          <a:spcPct val="100000"/>
                        </a:lnSpc>
                        <a:spcAft>
                          <a:spcPts val="0"/>
                        </a:spcAft>
                      </a:pPr>
                      <a:r>
                        <a:rPr lang="zh-CN" sz="1600" kern="100">
                          <a:effectLst/>
                        </a:rPr>
                        <a:t>醇类</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00000"/>
                        </a:lnSpc>
                        <a:spcAft>
                          <a:spcPts val="0"/>
                        </a:spcAft>
                      </a:pPr>
                      <a:r>
                        <a:rPr lang="zh-CN" sz="1600" kern="100">
                          <a:effectLst/>
                        </a:rPr>
                        <a:t>乙醇、丁醇、二丙酮醇、异丁醇、苯甲醇</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2366501298"/>
                  </a:ext>
                </a:extLst>
              </a:tr>
              <a:tr h="429648">
                <a:tc>
                  <a:txBody>
                    <a:bodyPr/>
                    <a:lstStyle/>
                    <a:p>
                      <a:pPr algn="ctr">
                        <a:lnSpc>
                          <a:spcPct val="100000"/>
                        </a:lnSpc>
                        <a:spcAft>
                          <a:spcPts val="0"/>
                        </a:spcAft>
                      </a:pPr>
                      <a:r>
                        <a:rPr lang="zh-CN" sz="1600" kern="100">
                          <a:effectLst/>
                        </a:rPr>
                        <a:t>酮类</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00000"/>
                        </a:lnSpc>
                        <a:spcAft>
                          <a:spcPts val="0"/>
                        </a:spcAft>
                      </a:pPr>
                      <a:r>
                        <a:rPr lang="zh-CN" sz="1600" kern="100">
                          <a:effectLst/>
                        </a:rPr>
                        <a:t>丙酮、丁酮、甲乙酮、甲基异丁基酮、环己酮、异佛尔酮</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597598890"/>
                  </a:ext>
                </a:extLst>
              </a:tr>
              <a:tr h="937554">
                <a:tc>
                  <a:txBody>
                    <a:bodyPr/>
                    <a:lstStyle/>
                    <a:p>
                      <a:pPr algn="ctr">
                        <a:lnSpc>
                          <a:spcPct val="100000"/>
                        </a:lnSpc>
                        <a:spcAft>
                          <a:spcPts val="0"/>
                        </a:spcAft>
                      </a:pPr>
                      <a:r>
                        <a:rPr lang="zh-CN" sz="1600" kern="100">
                          <a:effectLst/>
                        </a:rPr>
                        <a:t>酯类、醇醚类及醚酯类</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00000"/>
                        </a:lnSpc>
                        <a:spcAft>
                          <a:spcPts val="0"/>
                        </a:spcAft>
                      </a:pPr>
                      <a:r>
                        <a:rPr lang="zh-CN" sz="1600" kern="100" dirty="0">
                          <a:effectLst/>
                        </a:rPr>
                        <a:t>醋酸乙酯、醋酸丁酯、乙二醇丁醚、丙二醇丁醚、乙二醇乙醚醋酸酯、丙二醇甲醚醋酸酯等</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3023959386"/>
                  </a:ext>
                </a:extLst>
              </a:tr>
            </a:tbl>
          </a:graphicData>
        </a:graphic>
      </p:graphicFrame>
      <p:sp>
        <p:nvSpPr>
          <p:cNvPr id="8" name="矩形 1"/>
          <p:cNvSpPr>
            <a:spLocks noChangeArrowheads="1"/>
          </p:cNvSpPr>
          <p:nvPr/>
        </p:nvSpPr>
        <p:spPr bwMode="auto">
          <a:xfrm>
            <a:off x="7176120" y="1047490"/>
            <a:ext cx="3720834" cy="598706"/>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buNone/>
            </a:pPr>
            <a:r>
              <a:rPr lang="zh-CN" altLang="en-US" sz="2200" b="1" dirty="0" smtClean="0">
                <a:solidFill>
                  <a:srgbClr val="000000"/>
                </a:solidFill>
                <a:latin typeface="微软雅黑" panose="020B0503020204020204" pitchFamily="34" charset="-122"/>
              </a:rPr>
              <a:t>常用溶剂</a:t>
            </a:r>
            <a:endParaRPr lang="en-US" altLang="zh-CN" sz="2200" b="1" dirty="0">
              <a:solidFill>
                <a:srgbClr val="000000"/>
              </a:solidFill>
              <a:latin typeface="微软雅黑" panose="020B0503020204020204" pitchFamily="34" charset="-122"/>
            </a:endParaRPr>
          </a:p>
        </p:txBody>
      </p:sp>
    </p:spTree>
    <p:extLst>
      <p:ext uri="{BB962C8B-B14F-4D97-AF65-F5344CB8AC3E}">
        <p14:creationId xmlns:p14="http://schemas.microsoft.com/office/powerpoint/2010/main" val="18927194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38" name="标题 1"/>
          <p:cNvSpPr txBox="1">
            <a:spLocks noChangeArrowheads="1"/>
          </p:cNvSpPr>
          <p:nvPr/>
        </p:nvSpPr>
        <p:spPr bwMode="auto">
          <a:xfrm>
            <a:off x="173038" y="118270"/>
            <a:ext cx="9883401"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eaLnBrk="1" hangingPunct="1">
              <a:spcBef>
                <a:spcPct val="0"/>
              </a:spcBef>
              <a:buFontTx/>
              <a:buNone/>
            </a:pPr>
            <a:r>
              <a:rPr lang="en-US" altLang="zh-CN" sz="3600" b="1" dirty="0" smtClean="0">
                <a:solidFill>
                  <a:schemeClr val="tx2"/>
                </a:solidFill>
                <a:latin typeface="微软雅黑" panose="020B0503020204020204" pitchFamily="34" charset="-122"/>
              </a:rPr>
              <a:t>3</a:t>
            </a:r>
            <a:r>
              <a:rPr lang="zh-CN" altLang="en-US" sz="3600" b="1" dirty="0" smtClean="0">
                <a:solidFill>
                  <a:schemeClr val="tx2"/>
                </a:solidFill>
                <a:latin typeface="微软雅黑" panose="020B0503020204020204" pitchFamily="34" charset="-122"/>
              </a:rPr>
              <a:t>、</a:t>
            </a:r>
            <a:r>
              <a:rPr lang="en-US" altLang="zh-CN" sz="3600" b="1" dirty="0" smtClean="0">
                <a:solidFill>
                  <a:schemeClr val="tx2"/>
                </a:solidFill>
                <a:latin typeface="微软雅黑" panose="020B0503020204020204" pitchFamily="34" charset="-122"/>
              </a:rPr>
              <a:t>VOCs</a:t>
            </a:r>
            <a:r>
              <a:rPr lang="zh-CN" altLang="en-US" sz="3600" b="1" dirty="0" smtClean="0">
                <a:solidFill>
                  <a:schemeClr val="tx2"/>
                </a:solidFill>
                <a:latin typeface="微软雅黑" panose="020B0503020204020204" pitchFamily="34" charset="-122"/>
              </a:rPr>
              <a:t>控制成为核心？</a:t>
            </a:r>
            <a:endParaRPr lang="zh-CN" altLang="en-US" sz="3600" b="1" dirty="0">
              <a:solidFill>
                <a:schemeClr val="tx2"/>
              </a:solidFill>
              <a:latin typeface="微软雅黑" panose="020B0503020204020204" pitchFamily="34" charset="-122"/>
            </a:endParaRPr>
          </a:p>
        </p:txBody>
      </p:sp>
      <p:sp>
        <p:nvSpPr>
          <p:cNvPr id="23" name="Freeform 3"/>
          <p:cNvSpPr/>
          <p:nvPr/>
        </p:nvSpPr>
        <p:spPr bwMode="gray">
          <a:xfrm rot="5400000">
            <a:off x="5771605" y="3248621"/>
            <a:ext cx="3601117" cy="792087"/>
          </a:xfrm>
          <a:custGeom>
            <a:avLst/>
            <a:gdLst>
              <a:gd name="T0" fmla="*/ 0 w 5016"/>
              <a:gd name="T1" fmla="*/ 2147483647 h 2256"/>
              <a:gd name="T2" fmla="*/ 2147483647 w 5016"/>
              <a:gd name="T3" fmla="*/ 2147483647 h 2256"/>
              <a:gd name="T4" fmla="*/ 2147483647 w 5016"/>
              <a:gd name="T5" fmla="*/ 2147483647 h 2256"/>
              <a:gd name="T6" fmla="*/ 2147483647 w 5016"/>
              <a:gd name="T7" fmla="*/ 2147483647 h 2256"/>
              <a:gd name="T8" fmla="*/ 2147483647 w 5016"/>
              <a:gd name="T9" fmla="*/ 2147483647 h 2256"/>
              <a:gd name="T10" fmla="*/ 2147483647 w 5016"/>
              <a:gd name="T11" fmla="*/ 2147483647 h 2256"/>
              <a:gd name="T12" fmla="*/ 2147483647 w 5016"/>
              <a:gd name="T13" fmla="*/ 2147483647 h 2256"/>
              <a:gd name="T14" fmla="*/ 2147483647 w 5016"/>
              <a:gd name="T15" fmla="*/ 2147483647 h 2256"/>
              <a:gd name="T16" fmla="*/ 2147483647 w 5016"/>
              <a:gd name="T17" fmla="*/ 2147483647 h 2256"/>
              <a:gd name="T18" fmla="*/ 2147483647 w 5016"/>
              <a:gd name="T19" fmla="*/ 0 h 2256"/>
              <a:gd name="T20" fmla="*/ 2147483647 w 5016"/>
              <a:gd name="T21" fmla="*/ 2147483647 h 2256"/>
              <a:gd name="T22" fmla="*/ 2147483647 w 5016"/>
              <a:gd name="T23" fmla="*/ 2147483647 h 2256"/>
              <a:gd name="T24" fmla="*/ 2147483647 w 5016"/>
              <a:gd name="T25" fmla="*/ 2147483647 h 2256"/>
              <a:gd name="T26" fmla="*/ 2147483647 w 5016"/>
              <a:gd name="T27" fmla="*/ 2147483647 h 2256"/>
              <a:gd name="T28" fmla="*/ 2147483647 w 5016"/>
              <a:gd name="T29" fmla="*/ 2147483647 h 2256"/>
              <a:gd name="T30" fmla="*/ 2147483647 w 5016"/>
              <a:gd name="T31" fmla="*/ 2147483647 h 2256"/>
              <a:gd name="T32" fmla="*/ 2147483647 w 5016"/>
              <a:gd name="T33" fmla="*/ 2147483647 h 2256"/>
              <a:gd name="T34" fmla="*/ 2147483647 w 5016"/>
              <a:gd name="T35" fmla="*/ 2147483647 h 2256"/>
              <a:gd name="T36" fmla="*/ 2147483647 w 5016"/>
              <a:gd name="T37" fmla="*/ 2147483647 h 2256"/>
              <a:gd name="T38" fmla="*/ 0 w 5016"/>
              <a:gd name="T39" fmla="*/ 2147483647 h 22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16"/>
              <a:gd name="T61" fmla="*/ 0 h 2256"/>
              <a:gd name="T62" fmla="*/ 5016 w 5016"/>
              <a:gd name="T63" fmla="*/ 2256 h 22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16" h="2256">
                <a:moveTo>
                  <a:pt x="0" y="2240"/>
                </a:moveTo>
                <a:cubicBezTo>
                  <a:pt x="276" y="2109"/>
                  <a:pt x="1182" y="1474"/>
                  <a:pt x="1122" y="702"/>
                </a:cubicBezTo>
                <a:lnTo>
                  <a:pt x="972" y="744"/>
                </a:lnTo>
                <a:cubicBezTo>
                  <a:pt x="988" y="702"/>
                  <a:pt x="1140" y="436"/>
                  <a:pt x="1140" y="438"/>
                </a:cubicBezTo>
                <a:lnTo>
                  <a:pt x="1422" y="642"/>
                </a:lnTo>
                <a:cubicBezTo>
                  <a:pt x="1422" y="642"/>
                  <a:pt x="1260" y="672"/>
                  <a:pt x="1272" y="672"/>
                </a:cubicBezTo>
                <a:cubicBezTo>
                  <a:pt x="1428" y="1008"/>
                  <a:pt x="1620" y="1350"/>
                  <a:pt x="1968" y="1284"/>
                </a:cubicBezTo>
                <a:cubicBezTo>
                  <a:pt x="2316" y="1218"/>
                  <a:pt x="2460" y="576"/>
                  <a:pt x="2466" y="318"/>
                </a:cubicBezTo>
                <a:lnTo>
                  <a:pt x="2280" y="318"/>
                </a:lnTo>
                <a:lnTo>
                  <a:pt x="2598" y="0"/>
                </a:lnTo>
                <a:lnTo>
                  <a:pt x="2898" y="330"/>
                </a:lnTo>
                <a:lnTo>
                  <a:pt x="2724" y="324"/>
                </a:lnTo>
                <a:cubicBezTo>
                  <a:pt x="2724" y="325"/>
                  <a:pt x="2760" y="1284"/>
                  <a:pt x="3210" y="1302"/>
                </a:cubicBezTo>
                <a:cubicBezTo>
                  <a:pt x="3660" y="1320"/>
                  <a:pt x="3816" y="912"/>
                  <a:pt x="3870" y="654"/>
                </a:cubicBezTo>
                <a:lnTo>
                  <a:pt x="3702" y="642"/>
                </a:lnTo>
                <a:lnTo>
                  <a:pt x="3984" y="420"/>
                </a:lnTo>
                <a:lnTo>
                  <a:pt x="4182" y="678"/>
                </a:lnTo>
                <a:lnTo>
                  <a:pt x="4026" y="672"/>
                </a:lnTo>
                <a:cubicBezTo>
                  <a:pt x="4032" y="678"/>
                  <a:pt x="3960" y="1862"/>
                  <a:pt x="5016" y="2225"/>
                </a:cubicBezTo>
                <a:cubicBezTo>
                  <a:pt x="3438" y="2232"/>
                  <a:pt x="1092" y="2256"/>
                  <a:pt x="0" y="2240"/>
                </a:cubicBezTo>
                <a:close/>
              </a:path>
            </a:pathLst>
          </a:custGeom>
          <a:gradFill rotWithShape="1">
            <a:gsLst>
              <a:gs pos="0">
                <a:srgbClr val="C0C0C0">
                  <a:lumMod val="16000"/>
                </a:srgbClr>
              </a:gs>
              <a:gs pos="100000">
                <a:sysClr val="window" lastClr="FFFFFF"/>
              </a:gs>
            </a:gsLst>
            <a:lin ang="5400000" scaled="1"/>
          </a:gradFill>
          <a:ln>
            <a:noFill/>
          </a:ln>
        </p:spPr>
        <p:txBody>
          <a:bodyPr wrap="none" anchor="ctr"/>
          <a:lstStyle/>
          <a:p>
            <a:pPr eaLnBrk="1" fontAlgn="auto" hangingPunct="1">
              <a:spcBef>
                <a:spcPts val="0"/>
              </a:spcBef>
              <a:spcAft>
                <a:spcPts val="0"/>
              </a:spcAft>
              <a:defRPr/>
            </a:pPr>
            <a:endParaRPr lang="zh-CN" altLang="en-US" sz="1800" kern="0">
              <a:solidFill>
                <a:prstClr val="black"/>
              </a:solidFill>
              <a:latin typeface="黑体" panose="02010609060101010101" pitchFamily="49" charset="-122"/>
              <a:ea typeface="黑体" panose="02010609060101010101" pitchFamily="49" charset="-122"/>
            </a:endParaRPr>
          </a:p>
        </p:txBody>
      </p:sp>
      <p:sp>
        <p:nvSpPr>
          <p:cNvPr id="25" name="矩形 24"/>
          <p:cNvSpPr/>
          <p:nvPr/>
        </p:nvSpPr>
        <p:spPr>
          <a:xfrm>
            <a:off x="8235510" y="2060848"/>
            <a:ext cx="3189082" cy="1477328"/>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lnSpc>
                <a:spcPct val="125000"/>
              </a:lnSpc>
              <a:spcBef>
                <a:spcPct val="0"/>
              </a:spcBef>
              <a:spcAft>
                <a:spcPts val="1200"/>
              </a:spcAft>
              <a:buClr>
                <a:srgbClr val="C00000"/>
              </a:buClr>
              <a:buNone/>
            </a:pPr>
            <a:r>
              <a:rPr lang="en-US" altLang="zh-CN" sz="2400" b="1" noProof="1" smtClean="0">
                <a:latin typeface="微软雅黑" panose="020B0503020204020204" pitchFamily="34" charset="-122"/>
              </a:rPr>
              <a:t>VOC</a:t>
            </a:r>
            <a:r>
              <a:rPr lang="zh-CN" altLang="en-US" sz="2400" b="1" noProof="1" smtClean="0">
                <a:latin typeface="微软雅黑" panose="020B0503020204020204" pitchFamily="34" charset="-122"/>
              </a:rPr>
              <a:t>的削减率要高于</a:t>
            </a:r>
            <a:r>
              <a:rPr lang="en-US" altLang="zh-CN" sz="2400" b="1" noProof="1" smtClean="0">
                <a:latin typeface="微软雅黑" panose="020B0503020204020204" pitchFamily="34" charset="-122"/>
              </a:rPr>
              <a:t>NOx</a:t>
            </a:r>
            <a:r>
              <a:rPr lang="zh-CN" altLang="en-US" sz="2400" b="1" noProof="1" smtClean="0">
                <a:latin typeface="微软雅黑" panose="020B0503020204020204" pitchFamily="34" charset="-122"/>
              </a:rPr>
              <a:t>的削减率，甚至要超过一定的倍数</a:t>
            </a:r>
            <a:endParaRPr lang="zh-CN" altLang="en-US" sz="2400" b="1" noProof="1">
              <a:solidFill>
                <a:srgbClr val="000000"/>
              </a:solidFill>
              <a:latin typeface="微软雅黑" panose="020B0503020204020204" pitchFamily="34" charset="-122"/>
            </a:endParaRPr>
          </a:p>
        </p:txBody>
      </p:sp>
      <p:sp>
        <p:nvSpPr>
          <p:cNvPr id="26" name="矩形 25"/>
          <p:cNvSpPr/>
          <p:nvPr/>
        </p:nvSpPr>
        <p:spPr>
          <a:xfrm>
            <a:off x="8235510" y="3861048"/>
            <a:ext cx="2952328" cy="1477328"/>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lnSpc>
                <a:spcPct val="125000"/>
              </a:lnSpc>
              <a:spcBef>
                <a:spcPct val="0"/>
              </a:spcBef>
              <a:spcAft>
                <a:spcPts val="1200"/>
              </a:spcAft>
              <a:buClr>
                <a:srgbClr val="C00000"/>
              </a:buClr>
              <a:buNone/>
            </a:pPr>
            <a:r>
              <a:rPr lang="en-US" altLang="zh-CN" sz="2400" b="1" noProof="1" smtClean="0">
                <a:latin typeface="微软雅黑" panose="020B0503020204020204" pitchFamily="34" charset="-122"/>
              </a:rPr>
              <a:t>VOC</a:t>
            </a:r>
            <a:r>
              <a:rPr lang="zh-CN" altLang="en-US" sz="2400" b="1" noProof="1" smtClean="0">
                <a:latin typeface="微软雅黑" panose="020B0503020204020204" pitchFamily="34" charset="-122"/>
              </a:rPr>
              <a:t>的来源广泛、种类繁多，需要确定优先控制污染物</a:t>
            </a:r>
            <a:endParaRPr lang="zh-CN" altLang="en-US" sz="2400" b="1" noProof="1">
              <a:solidFill>
                <a:srgbClr val="000000"/>
              </a:solidFill>
              <a:latin typeface="微软雅黑" panose="020B0503020204020204" pitchFamily="34" charset="-122"/>
            </a:endParaRPr>
          </a:p>
        </p:txBody>
      </p:sp>
      <p:pic>
        <p:nvPicPr>
          <p:cNvPr id="28" name="图片 27"/>
          <p:cNvPicPr>
            <a:picLocks noChangeAspect="1"/>
          </p:cNvPicPr>
          <p:nvPr/>
        </p:nvPicPr>
        <p:blipFill rotWithShape="1">
          <a:blip r:embed="rId3"/>
          <a:srcRect r="-1137" b="10824"/>
          <a:stretch/>
        </p:blipFill>
        <p:spPr>
          <a:xfrm flipV="1">
            <a:off x="397720" y="1872307"/>
            <a:ext cx="6499969" cy="3753773"/>
          </a:xfrm>
          <a:prstGeom prst="rect">
            <a:avLst/>
          </a:prstGeom>
        </p:spPr>
      </p:pic>
      <p:sp>
        <p:nvSpPr>
          <p:cNvPr id="29" name="矩形 28"/>
          <p:cNvSpPr/>
          <p:nvPr/>
        </p:nvSpPr>
        <p:spPr>
          <a:xfrm>
            <a:off x="551384" y="6093296"/>
            <a:ext cx="3877985" cy="369332"/>
          </a:xfrm>
          <a:prstGeom prst="rect">
            <a:avLst/>
          </a:prstGeom>
        </p:spPr>
        <p:txBody>
          <a:bodyPr wrap="none">
            <a:spAutoFit/>
          </a:bodyPr>
          <a:lstStyle/>
          <a:p>
            <a:r>
              <a:rPr lang="en-US" altLang="zh-CN" dirty="0">
                <a:solidFill>
                  <a:srgbClr val="000066"/>
                </a:solidFill>
                <a:latin typeface="ArialMT"/>
              </a:rPr>
              <a:t>Sun et al, 2018, Earth’s Future</a:t>
            </a:r>
            <a:endParaRPr lang="zh-CN" altLang="en-US" dirty="0"/>
          </a:p>
        </p:txBody>
      </p:sp>
    </p:spTree>
    <p:extLst>
      <p:ext uri="{BB962C8B-B14F-4D97-AF65-F5344CB8AC3E}">
        <p14:creationId xmlns:p14="http://schemas.microsoft.com/office/powerpoint/2010/main" val="45729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idx="4294967295"/>
          </p:nvPr>
        </p:nvSpPr>
        <p:spPr>
          <a:xfrm>
            <a:off x="552919" y="93497"/>
            <a:ext cx="8207375" cy="708025"/>
          </a:xfrm>
        </p:spPr>
        <p:txBody>
          <a:bodyPr anchor="b"/>
          <a:lstStyle/>
          <a:p>
            <a:pPr algn="l" eaLnBrk="1" hangingPunct="1"/>
            <a:r>
              <a:rPr lang="en-US" altLang="zh-CN" sz="3200" b="1" dirty="0" smtClean="0">
                <a:solidFill>
                  <a:schemeClr val="tx2"/>
                </a:solidFill>
              </a:rPr>
              <a:t>4.1</a:t>
            </a:r>
            <a:r>
              <a:rPr lang="zh-CN" altLang="en-US" sz="3200" b="1" dirty="0" smtClean="0">
                <a:solidFill>
                  <a:schemeClr val="tx2"/>
                </a:solidFill>
              </a:rPr>
              <a:t>、企业排放</a:t>
            </a:r>
            <a:r>
              <a:rPr lang="zh-CN" altLang="en-US" sz="3200" b="1" dirty="0">
                <a:solidFill>
                  <a:schemeClr val="tx2"/>
                </a:solidFill>
              </a:rPr>
              <a:t>实测</a:t>
            </a:r>
            <a:r>
              <a:rPr lang="zh-CN" altLang="en-US" sz="3200" b="1" dirty="0" smtClean="0">
                <a:solidFill>
                  <a:schemeClr val="tx2"/>
                </a:solidFill>
              </a:rPr>
              <a:t>情况</a:t>
            </a:r>
            <a:endParaRPr lang="zh-CN" altLang="en-US" sz="2800" b="1" dirty="0">
              <a:solidFill>
                <a:srgbClr val="FF0000"/>
              </a:solidFill>
              <a:latin typeface="+mj-ea"/>
            </a:endParaRPr>
          </a:p>
        </p:txBody>
      </p:sp>
      <p:sp>
        <p:nvSpPr>
          <p:cNvPr id="13315" name="幻灯片编号占位符 3"/>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60</a:t>
            </a:fld>
            <a:endParaRPr lang="en-US" altLang="zh-CN" sz="1200" b="1">
              <a:latin typeface="微软雅黑" panose="020B0503020204020204" pitchFamily="34" charset="-122"/>
            </a:endParaRPr>
          </a:p>
        </p:txBody>
      </p:sp>
      <p:graphicFrame>
        <p:nvGraphicFramePr>
          <p:cNvPr id="9" name="表格 8"/>
          <p:cNvGraphicFramePr>
            <a:graphicFrameLocks noGrp="1"/>
          </p:cNvGraphicFramePr>
          <p:nvPr>
            <p:extLst>
              <p:ext uri="{D42A27DB-BD31-4B8C-83A1-F6EECF244321}">
                <p14:modId xmlns:p14="http://schemas.microsoft.com/office/powerpoint/2010/main" val="4054626387"/>
              </p:ext>
            </p:extLst>
          </p:nvPr>
        </p:nvGraphicFramePr>
        <p:xfrm>
          <a:off x="251520" y="1052733"/>
          <a:ext cx="11749136" cy="5775279"/>
        </p:xfrm>
        <a:graphic>
          <a:graphicData uri="http://schemas.openxmlformats.org/drawingml/2006/table">
            <a:tbl>
              <a:tblPr firstRow="1" firstCol="1" lastRow="1" lastCol="1" bandRow="1" bandCol="1">
                <a:tableStyleId>{5C22544A-7EE6-4342-B048-85BDC9FD1C3A}</a:tableStyleId>
              </a:tblPr>
              <a:tblGrid>
                <a:gridCol w="2272126">
                  <a:extLst>
                    <a:ext uri="{9D8B030D-6E8A-4147-A177-3AD203B41FA5}">
                      <a16:colId xmlns:a16="http://schemas.microsoft.com/office/drawing/2014/main" xmlns="" val="20000"/>
                    </a:ext>
                  </a:extLst>
                </a:gridCol>
                <a:gridCol w="3110851">
                  <a:extLst>
                    <a:ext uri="{9D8B030D-6E8A-4147-A177-3AD203B41FA5}">
                      <a16:colId xmlns:a16="http://schemas.microsoft.com/office/drawing/2014/main" xmlns="" val="20001"/>
                    </a:ext>
                  </a:extLst>
                </a:gridCol>
                <a:gridCol w="6366159">
                  <a:extLst>
                    <a:ext uri="{9D8B030D-6E8A-4147-A177-3AD203B41FA5}">
                      <a16:colId xmlns:a16="http://schemas.microsoft.com/office/drawing/2014/main" xmlns="" val="20002"/>
                    </a:ext>
                  </a:extLst>
                </a:gridCol>
              </a:tblGrid>
              <a:tr h="236471">
                <a:tc>
                  <a:txBody>
                    <a:bodyPr/>
                    <a:lstStyle/>
                    <a:p>
                      <a:pPr algn="ctr">
                        <a:lnSpc>
                          <a:spcPct val="125000"/>
                        </a:lnSpc>
                        <a:spcAft>
                          <a:spcPts val="0"/>
                        </a:spcAft>
                      </a:pPr>
                      <a:r>
                        <a:rPr lang="zh-CN" sz="1400" kern="100" dirty="0">
                          <a:solidFill>
                            <a:schemeClr val="tx1"/>
                          </a:solidFill>
                          <a:effectLst/>
                        </a:rPr>
                        <a:t>企业</a:t>
                      </a:r>
                      <a:endParaRPr lang="zh-CN" sz="1400" kern="100" dirty="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377" rtl="0" eaLnBrk="1" latinLnBrk="0" hangingPunct="1">
                        <a:lnSpc>
                          <a:spcPct val="125000"/>
                        </a:lnSpc>
                        <a:spcAft>
                          <a:spcPts val="0"/>
                        </a:spcAft>
                      </a:pPr>
                      <a:r>
                        <a:rPr lang="zh-CN" sz="1400" b="1" kern="100" dirty="0">
                          <a:solidFill>
                            <a:schemeClr val="tx1"/>
                          </a:solidFill>
                          <a:effectLst/>
                          <a:latin typeface="+mn-lt"/>
                          <a:ea typeface="+mn-ea"/>
                          <a:cs typeface="+mn-cs"/>
                        </a:rPr>
                        <a:t>产品</a:t>
                      </a: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25000"/>
                        </a:lnSpc>
                        <a:spcAft>
                          <a:spcPts val="0"/>
                        </a:spcAft>
                      </a:pPr>
                      <a:r>
                        <a:rPr lang="zh-CN" sz="1400" kern="100" dirty="0">
                          <a:solidFill>
                            <a:schemeClr val="tx1"/>
                          </a:solidFill>
                          <a:effectLst/>
                        </a:rPr>
                        <a:t>物种</a:t>
                      </a:r>
                      <a:endParaRPr lang="zh-CN" sz="1400" kern="100" dirty="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491394">
                <a:tc>
                  <a:txBody>
                    <a:bodyPr/>
                    <a:lstStyle/>
                    <a:p>
                      <a:pPr algn="l">
                        <a:lnSpc>
                          <a:spcPct val="125000"/>
                        </a:lnSpc>
                        <a:spcAft>
                          <a:spcPts val="0"/>
                        </a:spcAft>
                      </a:pPr>
                      <a:r>
                        <a:rPr lang="zh-CN" sz="1400" kern="100" dirty="0">
                          <a:solidFill>
                            <a:schemeClr val="tx1"/>
                          </a:solidFill>
                          <a:effectLst/>
                        </a:rPr>
                        <a:t>某涂料企业</a:t>
                      </a:r>
                      <a:r>
                        <a:rPr lang="en-US" sz="1400" kern="100" dirty="0">
                          <a:solidFill>
                            <a:schemeClr val="tx1"/>
                          </a:solidFill>
                          <a:effectLst/>
                        </a:rPr>
                        <a:t>A</a:t>
                      </a:r>
                      <a:endParaRPr lang="zh-CN" sz="1400" kern="100" dirty="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377" rtl="0" eaLnBrk="1" latinLnBrk="0" hangingPunct="1">
                        <a:lnSpc>
                          <a:spcPct val="125000"/>
                        </a:lnSpc>
                        <a:spcAft>
                          <a:spcPts val="0"/>
                        </a:spcAft>
                      </a:pPr>
                      <a:r>
                        <a:rPr lang="zh-CN" sz="1400" b="1" kern="100" dirty="0">
                          <a:solidFill>
                            <a:schemeClr val="tx1"/>
                          </a:solidFill>
                          <a:effectLst/>
                          <a:latin typeface="+mn-lt"/>
                          <a:ea typeface="+mn-ea"/>
                          <a:cs typeface="+mn-cs"/>
                        </a:rPr>
                        <a:t>溶剂型色漆、水性涂料、稀释剂</a:t>
                      </a: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25000"/>
                        </a:lnSpc>
                        <a:spcAft>
                          <a:spcPts val="0"/>
                        </a:spcAft>
                      </a:pPr>
                      <a:r>
                        <a:rPr lang="zh-CN" sz="1400" kern="100">
                          <a:solidFill>
                            <a:schemeClr val="tx1"/>
                          </a:solidFill>
                          <a:effectLst/>
                        </a:rPr>
                        <a:t>己醛、间</a:t>
                      </a:r>
                      <a:r>
                        <a:rPr lang="en-US" sz="1400" kern="100">
                          <a:solidFill>
                            <a:schemeClr val="tx1"/>
                          </a:solidFill>
                          <a:effectLst/>
                        </a:rPr>
                        <a:t>/</a:t>
                      </a:r>
                      <a:r>
                        <a:rPr lang="zh-CN" sz="1400" kern="100">
                          <a:solidFill>
                            <a:schemeClr val="tx1"/>
                          </a:solidFill>
                          <a:effectLst/>
                        </a:rPr>
                        <a:t>对</a:t>
                      </a:r>
                      <a:r>
                        <a:rPr lang="en-US" sz="1400" kern="100">
                          <a:solidFill>
                            <a:schemeClr val="tx1"/>
                          </a:solidFill>
                          <a:effectLst/>
                        </a:rPr>
                        <a:t>/</a:t>
                      </a:r>
                      <a:r>
                        <a:rPr lang="zh-CN" sz="1400" kern="100">
                          <a:solidFill>
                            <a:schemeClr val="tx1"/>
                          </a:solidFill>
                          <a:effectLst/>
                        </a:rPr>
                        <a:t>邻乙基甲苯、三甲苯、甲基乙基酮、二甲苯、环己烷、乙苯、甲苯、丙酮、</a:t>
                      </a:r>
                      <a:endParaRPr lang="zh-CN" sz="1400" kern="10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506447">
                <a:tc>
                  <a:txBody>
                    <a:bodyPr/>
                    <a:lstStyle/>
                    <a:p>
                      <a:pPr algn="l">
                        <a:lnSpc>
                          <a:spcPct val="125000"/>
                        </a:lnSpc>
                        <a:spcAft>
                          <a:spcPts val="0"/>
                        </a:spcAft>
                      </a:pPr>
                      <a:r>
                        <a:rPr lang="zh-CN" sz="1400" kern="100">
                          <a:solidFill>
                            <a:schemeClr val="tx1"/>
                          </a:solidFill>
                          <a:effectLst/>
                        </a:rPr>
                        <a:t>某涂料企业</a:t>
                      </a:r>
                      <a:r>
                        <a:rPr lang="en-US" sz="1400" kern="100">
                          <a:solidFill>
                            <a:schemeClr val="tx1"/>
                          </a:solidFill>
                          <a:effectLst/>
                        </a:rPr>
                        <a:t>B</a:t>
                      </a:r>
                      <a:endParaRPr lang="zh-CN" sz="1400" kern="10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377" rtl="0" eaLnBrk="1" latinLnBrk="0" hangingPunct="1">
                        <a:lnSpc>
                          <a:spcPct val="125000"/>
                        </a:lnSpc>
                        <a:spcAft>
                          <a:spcPts val="0"/>
                        </a:spcAft>
                      </a:pPr>
                      <a:r>
                        <a:rPr lang="zh-CN" sz="1400" b="1" kern="100" dirty="0">
                          <a:solidFill>
                            <a:schemeClr val="tx1"/>
                          </a:solidFill>
                          <a:effectLst/>
                          <a:latin typeface="+mn-lt"/>
                          <a:ea typeface="+mn-ea"/>
                          <a:cs typeface="+mn-cs"/>
                        </a:rPr>
                        <a:t>丙烯酸树脂漆、聚氨酯树脂漆</a:t>
                      </a: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25000"/>
                        </a:lnSpc>
                        <a:spcAft>
                          <a:spcPts val="0"/>
                        </a:spcAft>
                      </a:pPr>
                      <a:r>
                        <a:rPr lang="zh-CN" sz="1400" kern="100" dirty="0">
                          <a:solidFill>
                            <a:schemeClr val="tx1"/>
                          </a:solidFill>
                          <a:effectLst/>
                        </a:rPr>
                        <a:t>乙苯、二甲苯、甲苯、三甲苯丙酮、甲基乙基酮、己醛、二氯甲烷、异丙苯、苯乙烯、间乙基甲苯、环己烷及少量烷烃</a:t>
                      </a:r>
                      <a:endParaRPr lang="zh-CN" sz="1400" kern="100" dirty="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412354">
                <a:tc>
                  <a:txBody>
                    <a:bodyPr/>
                    <a:lstStyle/>
                    <a:p>
                      <a:pPr algn="l">
                        <a:lnSpc>
                          <a:spcPct val="125000"/>
                        </a:lnSpc>
                        <a:spcAft>
                          <a:spcPts val="0"/>
                        </a:spcAft>
                      </a:pPr>
                      <a:r>
                        <a:rPr lang="zh-CN" sz="1400" kern="100" dirty="0">
                          <a:solidFill>
                            <a:schemeClr val="tx1"/>
                          </a:solidFill>
                          <a:effectLst/>
                        </a:rPr>
                        <a:t>某涂料企业</a:t>
                      </a:r>
                      <a:r>
                        <a:rPr lang="en-US" sz="1400" kern="100" dirty="0">
                          <a:solidFill>
                            <a:schemeClr val="tx1"/>
                          </a:solidFill>
                          <a:effectLst/>
                        </a:rPr>
                        <a:t>C</a:t>
                      </a:r>
                      <a:endParaRPr lang="zh-CN" sz="1400" kern="100" dirty="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377" rtl="0" eaLnBrk="1" latinLnBrk="0" hangingPunct="1">
                        <a:lnSpc>
                          <a:spcPct val="125000"/>
                        </a:lnSpc>
                        <a:spcAft>
                          <a:spcPts val="0"/>
                        </a:spcAft>
                      </a:pPr>
                      <a:r>
                        <a:rPr lang="zh-CN" sz="1400" b="1" kern="100" dirty="0">
                          <a:solidFill>
                            <a:schemeClr val="tx1"/>
                          </a:solidFill>
                          <a:effectLst/>
                          <a:latin typeface="+mn-lt"/>
                          <a:ea typeface="+mn-ea"/>
                          <a:cs typeface="+mn-cs"/>
                        </a:rPr>
                        <a:t>溶剂型工业涂料</a:t>
                      </a: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25000"/>
                        </a:lnSpc>
                        <a:spcAft>
                          <a:spcPts val="0"/>
                        </a:spcAft>
                      </a:pPr>
                      <a:r>
                        <a:rPr lang="zh-CN" sz="1400" kern="100" dirty="0">
                          <a:solidFill>
                            <a:schemeClr val="tx1"/>
                          </a:solidFill>
                          <a:effectLst/>
                        </a:rPr>
                        <a:t>二甲苯、三甲苯、乙苯、甲基异丁基酮、甲苯、萘、苯、甲基乙基酮、庚烷</a:t>
                      </a:r>
                      <a:endParaRPr lang="zh-CN" sz="1400" kern="100" dirty="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506447">
                <a:tc>
                  <a:txBody>
                    <a:bodyPr/>
                    <a:lstStyle/>
                    <a:p>
                      <a:pPr algn="l">
                        <a:lnSpc>
                          <a:spcPct val="125000"/>
                        </a:lnSpc>
                        <a:spcAft>
                          <a:spcPts val="0"/>
                        </a:spcAft>
                      </a:pPr>
                      <a:r>
                        <a:rPr lang="zh-CN" sz="1400" kern="100">
                          <a:solidFill>
                            <a:schemeClr val="tx1"/>
                          </a:solidFill>
                          <a:effectLst/>
                        </a:rPr>
                        <a:t>某涂料企业</a:t>
                      </a:r>
                      <a:r>
                        <a:rPr lang="en-US" sz="1400" kern="100">
                          <a:solidFill>
                            <a:schemeClr val="tx1"/>
                          </a:solidFill>
                          <a:effectLst/>
                        </a:rPr>
                        <a:t>D</a:t>
                      </a:r>
                      <a:endParaRPr lang="zh-CN" sz="1400" kern="10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377" rtl="0" eaLnBrk="1" latinLnBrk="0" hangingPunct="1">
                        <a:lnSpc>
                          <a:spcPct val="125000"/>
                        </a:lnSpc>
                        <a:spcAft>
                          <a:spcPts val="0"/>
                        </a:spcAft>
                      </a:pPr>
                      <a:r>
                        <a:rPr lang="zh-CN" sz="1400" b="1" kern="100" dirty="0">
                          <a:solidFill>
                            <a:schemeClr val="tx1"/>
                          </a:solidFill>
                          <a:effectLst/>
                          <a:latin typeface="+mn-lt"/>
                          <a:ea typeface="+mn-ea"/>
                          <a:cs typeface="+mn-cs"/>
                        </a:rPr>
                        <a:t>丙烯酸乳液、共聚物乳液；溶剂金色漆以及胶粘剂</a:t>
                      </a: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25000"/>
                        </a:lnSpc>
                        <a:spcAft>
                          <a:spcPts val="0"/>
                        </a:spcAft>
                      </a:pPr>
                      <a:r>
                        <a:rPr lang="zh-CN" sz="1400" kern="100" dirty="0">
                          <a:solidFill>
                            <a:schemeClr val="tx1"/>
                          </a:solidFill>
                          <a:effectLst/>
                        </a:rPr>
                        <a:t>二甲苯、乙苯、三甲苯、甲苯、苯乙烯、庚烷、萘、苯</a:t>
                      </a:r>
                      <a:endParaRPr lang="zh-CN" sz="1400" kern="100" dirty="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491394">
                <a:tc>
                  <a:txBody>
                    <a:bodyPr/>
                    <a:lstStyle/>
                    <a:p>
                      <a:pPr algn="l">
                        <a:lnSpc>
                          <a:spcPct val="125000"/>
                        </a:lnSpc>
                        <a:spcAft>
                          <a:spcPts val="0"/>
                        </a:spcAft>
                      </a:pPr>
                      <a:r>
                        <a:rPr lang="zh-CN" sz="1400" kern="100">
                          <a:solidFill>
                            <a:schemeClr val="tx1"/>
                          </a:solidFill>
                          <a:effectLst/>
                        </a:rPr>
                        <a:t>某油墨企业</a:t>
                      </a:r>
                      <a:r>
                        <a:rPr lang="en-US" sz="1400" kern="100">
                          <a:solidFill>
                            <a:schemeClr val="tx1"/>
                          </a:solidFill>
                          <a:effectLst/>
                        </a:rPr>
                        <a:t>A</a:t>
                      </a:r>
                      <a:endParaRPr lang="zh-CN" sz="1400" kern="10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377" rtl="0" eaLnBrk="1" latinLnBrk="0" hangingPunct="1">
                        <a:lnSpc>
                          <a:spcPct val="125000"/>
                        </a:lnSpc>
                        <a:spcAft>
                          <a:spcPts val="0"/>
                        </a:spcAft>
                      </a:pPr>
                      <a:r>
                        <a:rPr lang="zh-CN" sz="1400" b="1" kern="100" dirty="0">
                          <a:solidFill>
                            <a:schemeClr val="tx1"/>
                          </a:solidFill>
                          <a:effectLst/>
                          <a:latin typeface="+mn-lt"/>
                          <a:ea typeface="+mn-ea"/>
                          <a:cs typeface="+mn-cs"/>
                        </a:rPr>
                        <a:t>溶剂型油墨</a:t>
                      </a: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25000"/>
                        </a:lnSpc>
                        <a:spcAft>
                          <a:spcPts val="0"/>
                        </a:spcAft>
                      </a:pPr>
                      <a:r>
                        <a:rPr lang="zh-CN" sz="1400" kern="100" dirty="0">
                          <a:solidFill>
                            <a:schemeClr val="tx1"/>
                          </a:solidFill>
                          <a:effectLst/>
                        </a:rPr>
                        <a:t>甲基乙基酮、甲基丙烯酸甲酯、苯乙烯、甲苯、三甲苯、萘、二甲苯、乙苯、苯</a:t>
                      </a:r>
                      <a:endParaRPr lang="zh-CN" sz="1400" kern="100" dirty="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337631">
                <a:tc>
                  <a:txBody>
                    <a:bodyPr/>
                    <a:lstStyle/>
                    <a:p>
                      <a:pPr algn="l">
                        <a:lnSpc>
                          <a:spcPct val="125000"/>
                        </a:lnSpc>
                        <a:spcAft>
                          <a:spcPts val="0"/>
                        </a:spcAft>
                      </a:pPr>
                      <a:r>
                        <a:rPr lang="zh-CN" sz="1400" kern="100">
                          <a:solidFill>
                            <a:schemeClr val="tx1"/>
                          </a:solidFill>
                          <a:effectLst/>
                        </a:rPr>
                        <a:t>某油墨企业</a:t>
                      </a:r>
                      <a:r>
                        <a:rPr lang="en-US" sz="1400" kern="100">
                          <a:solidFill>
                            <a:schemeClr val="tx1"/>
                          </a:solidFill>
                          <a:effectLst/>
                        </a:rPr>
                        <a:t>B</a:t>
                      </a:r>
                      <a:endParaRPr lang="zh-CN" sz="1400" kern="10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377" rtl="0" eaLnBrk="1" latinLnBrk="0" hangingPunct="1">
                        <a:lnSpc>
                          <a:spcPct val="125000"/>
                        </a:lnSpc>
                        <a:spcAft>
                          <a:spcPts val="0"/>
                        </a:spcAft>
                      </a:pPr>
                      <a:r>
                        <a:rPr lang="zh-CN" sz="1400" b="1" kern="100" dirty="0">
                          <a:solidFill>
                            <a:schemeClr val="tx1"/>
                          </a:solidFill>
                          <a:effectLst/>
                          <a:latin typeface="+mn-lt"/>
                          <a:ea typeface="+mn-ea"/>
                          <a:cs typeface="+mn-cs"/>
                        </a:rPr>
                        <a:t>溶剂型油墨</a:t>
                      </a: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25000"/>
                        </a:lnSpc>
                        <a:spcAft>
                          <a:spcPts val="0"/>
                        </a:spcAft>
                      </a:pPr>
                      <a:r>
                        <a:rPr lang="zh-CN" sz="1400" kern="100" dirty="0">
                          <a:solidFill>
                            <a:schemeClr val="tx1"/>
                          </a:solidFill>
                          <a:effectLst/>
                        </a:rPr>
                        <a:t>甲基乙基酮、甲苯、、三甲苯、己醛、二氯甲烷、乙醛</a:t>
                      </a:r>
                      <a:endParaRPr lang="zh-CN" sz="1400" kern="100" dirty="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506447">
                <a:tc>
                  <a:txBody>
                    <a:bodyPr/>
                    <a:lstStyle/>
                    <a:p>
                      <a:pPr algn="l">
                        <a:lnSpc>
                          <a:spcPct val="125000"/>
                        </a:lnSpc>
                        <a:spcAft>
                          <a:spcPts val="0"/>
                        </a:spcAft>
                      </a:pPr>
                      <a:r>
                        <a:rPr lang="zh-CN" sz="1400" kern="100">
                          <a:solidFill>
                            <a:schemeClr val="tx1"/>
                          </a:solidFill>
                          <a:effectLst/>
                        </a:rPr>
                        <a:t>某油墨企业</a:t>
                      </a:r>
                      <a:endParaRPr lang="zh-CN" sz="1400" kern="10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377" rtl="0" eaLnBrk="1" latinLnBrk="0" hangingPunct="1">
                        <a:lnSpc>
                          <a:spcPct val="125000"/>
                        </a:lnSpc>
                        <a:spcAft>
                          <a:spcPts val="0"/>
                        </a:spcAft>
                      </a:pPr>
                      <a:r>
                        <a:rPr lang="zh-CN" sz="1400" b="1" kern="100" dirty="0">
                          <a:solidFill>
                            <a:schemeClr val="tx1"/>
                          </a:solidFill>
                          <a:effectLst/>
                          <a:latin typeface="+mn-lt"/>
                          <a:ea typeface="+mn-ea"/>
                          <a:cs typeface="+mn-cs"/>
                        </a:rPr>
                        <a:t>平版和凹版油墨</a:t>
                      </a: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25000"/>
                        </a:lnSpc>
                        <a:spcAft>
                          <a:spcPts val="0"/>
                        </a:spcAft>
                      </a:pPr>
                      <a:r>
                        <a:rPr lang="zh-CN" sz="1400" kern="100" dirty="0">
                          <a:solidFill>
                            <a:schemeClr val="tx1"/>
                          </a:solidFill>
                          <a:effectLst/>
                        </a:rPr>
                        <a:t>异丙醇、丙酮、丁烯、二氯甲烷、甲基乙基酮、乙酸乙酯、庚烷、甲基环己烷、甲苯、二甲苯、乙苯等</a:t>
                      </a:r>
                      <a:endParaRPr lang="zh-CN" sz="1400" kern="100" dirty="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746317">
                <a:tc>
                  <a:txBody>
                    <a:bodyPr/>
                    <a:lstStyle/>
                    <a:p>
                      <a:pPr algn="l">
                        <a:lnSpc>
                          <a:spcPct val="125000"/>
                        </a:lnSpc>
                        <a:spcAft>
                          <a:spcPts val="0"/>
                        </a:spcAft>
                      </a:pPr>
                      <a:r>
                        <a:rPr lang="zh-CN" sz="1400" kern="100">
                          <a:solidFill>
                            <a:schemeClr val="tx1"/>
                          </a:solidFill>
                          <a:effectLst/>
                        </a:rPr>
                        <a:t>广东涂料企业</a:t>
                      </a:r>
                      <a:endParaRPr lang="zh-CN" sz="1400" kern="10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377" rtl="0" eaLnBrk="1" latinLnBrk="0" hangingPunct="1">
                        <a:lnSpc>
                          <a:spcPct val="125000"/>
                        </a:lnSpc>
                        <a:spcAft>
                          <a:spcPts val="0"/>
                        </a:spcAft>
                      </a:pPr>
                      <a:r>
                        <a:rPr lang="en-US" sz="1400" b="1" kern="100" dirty="0">
                          <a:solidFill>
                            <a:schemeClr val="tx1"/>
                          </a:solidFill>
                          <a:effectLst/>
                          <a:latin typeface="+mn-lt"/>
                          <a:ea typeface="+mn-ea"/>
                          <a:cs typeface="+mn-cs"/>
                        </a:rPr>
                        <a:t>8</a:t>
                      </a:r>
                      <a:r>
                        <a:rPr lang="zh-CN" sz="1400" b="1" kern="100" dirty="0">
                          <a:solidFill>
                            <a:schemeClr val="tx1"/>
                          </a:solidFill>
                          <a:effectLst/>
                          <a:latin typeface="+mn-lt"/>
                          <a:ea typeface="+mn-ea"/>
                          <a:cs typeface="+mn-cs"/>
                        </a:rPr>
                        <a:t>家涂料厂</a:t>
                      </a: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25000"/>
                        </a:lnSpc>
                        <a:spcAft>
                          <a:spcPts val="0"/>
                        </a:spcAft>
                      </a:pPr>
                      <a:r>
                        <a:rPr lang="zh-CN" sz="1400" kern="100" dirty="0">
                          <a:solidFill>
                            <a:schemeClr val="tx1"/>
                          </a:solidFill>
                          <a:effectLst/>
                        </a:rPr>
                        <a:t>乙酸乙酯、乙苯、甲苯、二甲苯、苯乙烯、间乙基甲苯、三甲苯、丙酮、乙酸丁酯、</a:t>
                      </a:r>
                      <a:r>
                        <a:rPr lang="en-US" sz="1400" kern="100" dirty="0">
                          <a:solidFill>
                            <a:schemeClr val="tx1"/>
                          </a:solidFill>
                          <a:effectLst/>
                        </a:rPr>
                        <a:t>1</a:t>
                      </a:r>
                      <a:r>
                        <a:rPr lang="zh-CN" sz="1400" kern="100" dirty="0">
                          <a:solidFill>
                            <a:schemeClr val="tx1"/>
                          </a:solidFill>
                          <a:effectLst/>
                        </a:rPr>
                        <a:t>，</a:t>
                      </a:r>
                      <a:r>
                        <a:rPr lang="en-US" sz="1400" kern="100" dirty="0">
                          <a:solidFill>
                            <a:schemeClr val="tx1"/>
                          </a:solidFill>
                          <a:effectLst/>
                        </a:rPr>
                        <a:t>2-</a:t>
                      </a:r>
                      <a:r>
                        <a:rPr lang="zh-CN" sz="1400" kern="100" dirty="0">
                          <a:solidFill>
                            <a:schemeClr val="tx1"/>
                          </a:solidFill>
                          <a:effectLst/>
                        </a:rPr>
                        <a:t>二氯丙烷、</a:t>
                      </a:r>
                      <a:r>
                        <a:rPr lang="en-US" sz="1400" kern="100" dirty="0">
                          <a:solidFill>
                            <a:schemeClr val="tx1"/>
                          </a:solidFill>
                          <a:effectLst/>
                        </a:rPr>
                        <a:t>1</a:t>
                      </a:r>
                      <a:r>
                        <a:rPr lang="zh-CN" sz="1400" kern="100" dirty="0">
                          <a:solidFill>
                            <a:schemeClr val="tx1"/>
                          </a:solidFill>
                          <a:effectLst/>
                        </a:rPr>
                        <a:t>，</a:t>
                      </a:r>
                      <a:r>
                        <a:rPr lang="en-US" sz="1400" kern="100" dirty="0">
                          <a:solidFill>
                            <a:schemeClr val="tx1"/>
                          </a:solidFill>
                          <a:effectLst/>
                        </a:rPr>
                        <a:t>2-</a:t>
                      </a:r>
                      <a:r>
                        <a:rPr lang="zh-CN" sz="1400" kern="100" dirty="0">
                          <a:solidFill>
                            <a:schemeClr val="tx1"/>
                          </a:solidFill>
                          <a:effectLst/>
                        </a:rPr>
                        <a:t>二氯乙烷、乙酸仲丁酯、甲基异丁基甲酮、甲基戊烷等</a:t>
                      </a:r>
                      <a:endParaRPr lang="zh-CN" sz="1400" kern="100" dirty="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746317">
                <a:tc>
                  <a:txBody>
                    <a:bodyPr/>
                    <a:lstStyle/>
                    <a:p>
                      <a:pPr algn="l">
                        <a:lnSpc>
                          <a:spcPct val="125000"/>
                        </a:lnSpc>
                        <a:spcAft>
                          <a:spcPts val="0"/>
                        </a:spcAft>
                      </a:pPr>
                      <a:r>
                        <a:rPr lang="zh-CN" sz="1400" kern="100">
                          <a:solidFill>
                            <a:schemeClr val="tx1"/>
                          </a:solidFill>
                          <a:effectLst/>
                        </a:rPr>
                        <a:t>美国</a:t>
                      </a:r>
                      <a:r>
                        <a:rPr lang="en-US" sz="1400" kern="100">
                          <a:solidFill>
                            <a:schemeClr val="tx1"/>
                          </a:solidFill>
                          <a:effectLst/>
                        </a:rPr>
                        <a:t>Speciate</a:t>
                      </a:r>
                      <a:r>
                        <a:rPr lang="zh-CN" sz="1400" kern="100">
                          <a:solidFill>
                            <a:schemeClr val="tx1"/>
                          </a:solidFill>
                          <a:effectLst/>
                        </a:rPr>
                        <a:t>涂料企业</a:t>
                      </a:r>
                      <a:endParaRPr lang="zh-CN" sz="1400" kern="10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377" rtl="0" eaLnBrk="1" latinLnBrk="0" hangingPunct="1">
                        <a:lnSpc>
                          <a:spcPct val="125000"/>
                        </a:lnSpc>
                        <a:spcAft>
                          <a:spcPts val="0"/>
                        </a:spcAft>
                      </a:pPr>
                      <a:r>
                        <a:rPr lang="en-US" sz="1400" b="1" kern="100" dirty="0">
                          <a:solidFill>
                            <a:schemeClr val="tx1"/>
                          </a:solidFill>
                          <a:effectLst/>
                          <a:latin typeface="+mn-lt"/>
                          <a:ea typeface="+mn-ea"/>
                          <a:cs typeface="+mn-cs"/>
                        </a:rPr>
                        <a:t>28</a:t>
                      </a:r>
                      <a:r>
                        <a:rPr lang="zh-CN" sz="1400" b="1" kern="100" dirty="0">
                          <a:solidFill>
                            <a:schemeClr val="tx1"/>
                          </a:solidFill>
                          <a:effectLst/>
                          <a:latin typeface="+mn-lt"/>
                          <a:ea typeface="+mn-ea"/>
                          <a:cs typeface="+mn-cs"/>
                        </a:rPr>
                        <a:t>家涂料及类似品制造企业</a:t>
                      </a: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25000"/>
                        </a:lnSpc>
                        <a:spcAft>
                          <a:spcPts val="0"/>
                        </a:spcAft>
                      </a:pPr>
                      <a:r>
                        <a:rPr lang="zh-CN" sz="1400" kern="100" dirty="0">
                          <a:solidFill>
                            <a:schemeClr val="tx1"/>
                          </a:solidFill>
                          <a:effectLst/>
                        </a:rPr>
                        <a:t>二甲苯、乙二醇、溶剂油、甲苯、甲基乙基酮、丙酮、甲醇、乙酸丙酯、正辛烷、正癸烷、正丁醇、甲基异丁基酮、乙酸乙酯、乙二醇丁醚、三甲苯及</a:t>
                      </a:r>
                      <a:r>
                        <a:rPr lang="en-US" sz="1400" kern="100" dirty="0">
                          <a:solidFill>
                            <a:schemeClr val="tx1"/>
                          </a:solidFill>
                          <a:effectLst/>
                        </a:rPr>
                        <a:t>40%</a:t>
                      </a:r>
                      <a:r>
                        <a:rPr lang="zh-CN" sz="1400" kern="100" dirty="0">
                          <a:solidFill>
                            <a:schemeClr val="tx1"/>
                          </a:solidFill>
                          <a:effectLst/>
                        </a:rPr>
                        <a:t>左右的未知组分</a:t>
                      </a:r>
                      <a:endParaRPr lang="zh-CN" sz="1400" kern="100" dirty="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491394">
                <a:tc>
                  <a:txBody>
                    <a:bodyPr/>
                    <a:lstStyle/>
                    <a:p>
                      <a:pPr algn="l">
                        <a:lnSpc>
                          <a:spcPct val="125000"/>
                        </a:lnSpc>
                        <a:spcAft>
                          <a:spcPts val="0"/>
                        </a:spcAft>
                      </a:pPr>
                      <a:r>
                        <a:rPr lang="zh-CN" sz="1400" kern="100" dirty="0">
                          <a:solidFill>
                            <a:schemeClr val="tx1"/>
                          </a:solidFill>
                          <a:effectLst/>
                        </a:rPr>
                        <a:t>美国</a:t>
                      </a:r>
                      <a:r>
                        <a:rPr lang="en-US" sz="1400" kern="100" dirty="0" err="1">
                          <a:solidFill>
                            <a:schemeClr val="tx1"/>
                          </a:solidFill>
                          <a:effectLst/>
                        </a:rPr>
                        <a:t>Speciate</a:t>
                      </a:r>
                      <a:r>
                        <a:rPr lang="zh-CN" sz="1400" kern="100" dirty="0">
                          <a:solidFill>
                            <a:schemeClr val="tx1"/>
                          </a:solidFill>
                          <a:effectLst/>
                        </a:rPr>
                        <a:t>油墨企业</a:t>
                      </a:r>
                      <a:endParaRPr lang="zh-CN" sz="1400" kern="100" dirty="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25000"/>
                        </a:lnSpc>
                        <a:spcAft>
                          <a:spcPts val="0"/>
                        </a:spcAft>
                      </a:pPr>
                      <a:r>
                        <a:rPr lang="zh-CN" sz="1400" kern="100" dirty="0">
                          <a:solidFill>
                            <a:schemeClr val="tx1"/>
                          </a:solidFill>
                          <a:effectLst/>
                        </a:rPr>
                        <a:t>印刷油墨</a:t>
                      </a:r>
                      <a:endParaRPr lang="zh-CN" sz="1400" kern="100" dirty="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25000"/>
                        </a:lnSpc>
                        <a:spcAft>
                          <a:spcPts val="0"/>
                        </a:spcAft>
                      </a:pPr>
                      <a:r>
                        <a:rPr lang="zh-CN" sz="1400" kern="100" dirty="0">
                          <a:solidFill>
                            <a:schemeClr val="tx1"/>
                          </a:solidFill>
                          <a:effectLst/>
                        </a:rPr>
                        <a:t>异丙醇、溶剂油、丙酮、环己酮、乙苯、二乙苯、甲醇、甲基乙基酮、乙酸丁酯、</a:t>
                      </a:r>
                      <a:r>
                        <a:rPr lang="zh-CN" sz="1400" kern="100" dirty="0" smtClean="0">
                          <a:solidFill>
                            <a:schemeClr val="tx1"/>
                          </a:solidFill>
                          <a:effectLst/>
                        </a:rPr>
                        <a:t>正丁醇</a:t>
                      </a:r>
                      <a:endParaRPr lang="zh-CN" sz="1400" kern="100" dirty="0">
                        <a:solidFill>
                          <a:schemeClr val="tx1"/>
                        </a:solidFill>
                        <a:effectLst/>
                        <a:latin typeface="Calibri" charset="0"/>
                        <a:ea typeface="宋体" charset="-122"/>
                        <a:cs typeface="Times New Roman" charset="0"/>
                      </a:endParaRPr>
                    </a:p>
                  </a:txBody>
                  <a:tcPr marL="59794" marR="597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21905981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257415" y="188640"/>
            <a:ext cx="6155531" cy="531019"/>
          </a:xfrm>
        </p:spPr>
        <p:txBody>
          <a:bodyPr anchor="b">
            <a:normAutofit/>
          </a:bodyPr>
          <a:lstStyle/>
          <a:p>
            <a:r>
              <a:rPr lang="en-US" altLang="zh-CN" sz="2100" dirty="0" smtClean="0">
                <a:latin typeface="+mj-ea"/>
                <a:sym typeface="Arial" panose="020B0604020202020204" pitchFamily="34" charset="0"/>
              </a:rPr>
              <a:t>4.2 </a:t>
            </a:r>
            <a:r>
              <a:rPr lang="zh-CN" altLang="en-US" sz="2100" dirty="0" smtClean="0">
                <a:latin typeface="+mj-ea"/>
                <a:sym typeface="Arial" panose="020B0604020202020204" pitchFamily="34" charset="0"/>
              </a:rPr>
              <a:t>达标现状</a:t>
            </a:r>
            <a:endParaRPr lang="zh-CN" altLang="en-US" sz="2100" dirty="0">
              <a:solidFill>
                <a:srgbClr val="FF0000"/>
              </a:solidFill>
              <a:latin typeface="+mj-ea"/>
            </a:endParaRPr>
          </a:p>
        </p:txBody>
      </p:sp>
      <p:sp>
        <p:nvSpPr>
          <p:cNvPr id="9" name="Rectangle 78"/>
          <p:cNvSpPr>
            <a:spLocks noChangeArrowheads="1"/>
          </p:cNvSpPr>
          <p:nvPr/>
        </p:nvSpPr>
        <p:spPr bwMode="auto">
          <a:xfrm>
            <a:off x="1559496" y="949772"/>
            <a:ext cx="2952328" cy="403623"/>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颗粒物</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sp>
        <p:nvSpPr>
          <p:cNvPr id="10" name="Rectangle 78"/>
          <p:cNvSpPr>
            <a:spLocks noChangeArrowheads="1"/>
          </p:cNvSpPr>
          <p:nvPr/>
        </p:nvSpPr>
        <p:spPr bwMode="auto">
          <a:xfrm>
            <a:off x="8256240" y="970553"/>
            <a:ext cx="2952328" cy="403623"/>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国内外比较</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sp>
        <p:nvSpPr>
          <p:cNvPr id="8" name="内容占位符 2"/>
          <p:cNvSpPr txBox="1">
            <a:spLocks noChangeArrowheads="1"/>
          </p:cNvSpPr>
          <p:nvPr/>
        </p:nvSpPr>
        <p:spPr>
          <a:xfrm>
            <a:off x="579438" y="1603375"/>
            <a:ext cx="6380658"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zh-CN" altLang="en-US" sz="2000" dirty="0" smtClean="0">
                <a:latin typeface="Times New Roman" panose="02020603050405020304" pitchFamily="18" charset="0"/>
                <a:ea typeface="微软雅黑" panose="020B0503020204020204" pitchFamily="34" charset="-122"/>
              </a:rPr>
              <a:t>实测浓度</a:t>
            </a:r>
            <a:r>
              <a:rPr lang="en-US" altLang="zh-CN" sz="2000" dirty="0" smtClean="0">
                <a:latin typeface="Times New Roman" panose="02020603050405020304" pitchFamily="18" charset="0"/>
                <a:ea typeface="微软雅黑" panose="020B0503020204020204" pitchFamily="34" charset="-122"/>
              </a:rPr>
              <a:t>93%&lt;20mg/m</a:t>
            </a:r>
            <a:r>
              <a:rPr lang="en-US" altLang="zh-CN" sz="2000" baseline="30000" dirty="0" smtClean="0">
                <a:latin typeface="Times New Roman" panose="02020603050405020304" pitchFamily="18" charset="0"/>
                <a:ea typeface="微软雅黑" panose="020B0503020204020204" pitchFamily="34" charset="-122"/>
              </a:rPr>
              <a:t>3</a:t>
            </a:r>
            <a:endParaRPr lang="en-US" altLang="zh-CN" sz="2000" dirty="0" smtClean="0">
              <a:latin typeface="Times New Roman" panose="02020603050405020304" pitchFamily="18" charset="0"/>
              <a:ea typeface="微软雅黑" panose="020B0503020204020204" pitchFamily="34" charset="-122"/>
            </a:endParaRPr>
          </a:p>
          <a:p>
            <a:pPr fontAlgn="auto">
              <a:spcAft>
                <a:spcPts val="0"/>
              </a:spcAft>
            </a:pPr>
            <a:r>
              <a:rPr lang="zh-CN" altLang="en-US" sz="2000" dirty="0" smtClean="0">
                <a:latin typeface="Times New Roman" panose="02020603050405020304" pitchFamily="18" charset="0"/>
                <a:ea typeface="微软雅黑" panose="020B0503020204020204" pitchFamily="34" charset="-122"/>
              </a:rPr>
              <a:t>脉冲袋式除尘器等技术可实现稳定达标。</a:t>
            </a:r>
            <a:endParaRPr lang="zh-CN" altLang="zh-CN" sz="2000" dirty="0" smtClean="0">
              <a:latin typeface="Times New Roman" panose="02020603050405020304" pitchFamily="18" charset="0"/>
              <a:ea typeface="微软雅黑" panose="020B0503020204020204" pitchFamily="34" charset="-122"/>
            </a:endParaRPr>
          </a:p>
        </p:txBody>
      </p:sp>
      <p:graphicFrame>
        <p:nvGraphicFramePr>
          <p:cNvPr id="11" name="图表 10"/>
          <p:cNvGraphicFramePr/>
          <p:nvPr>
            <p:extLst>
              <p:ext uri="{D42A27DB-BD31-4B8C-83A1-F6EECF244321}">
                <p14:modId xmlns:p14="http://schemas.microsoft.com/office/powerpoint/2010/main" val="328186147"/>
              </p:ext>
            </p:extLst>
          </p:nvPr>
        </p:nvGraphicFramePr>
        <p:xfrm>
          <a:off x="237617" y="2924944"/>
          <a:ext cx="5498343" cy="36364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内容占位符 4"/>
          <p:cNvGraphicFramePr>
            <a:graphicFrameLocks/>
          </p:cNvGraphicFramePr>
          <p:nvPr>
            <p:extLst>
              <p:ext uri="{D42A27DB-BD31-4B8C-83A1-F6EECF244321}">
                <p14:modId xmlns:p14="http://schemas.microsoft.com/office/powerpoint/2010/main" val="1451320220"/>
              </p:ext>
            </p:extLst>
          </p:nvPr>
        </p:nvGraphicFramePr>
        <p:xfrm>
          <a:off x="5951984" y="1603375"/>
          <a:ext cx="6167561" cy="5085694"/>
        </p:xfrm>
        <a:graphic>
          <a:graphicData uri="http://schemas.openxmlformats.org/drawingml/2006/table">
            <a:tbl>
              <a:tblPr firstRow="1" bandRow="1">
                <a:tableStyleId>{5C22544A-7EE6-4342-B048-85BDC9FD1C3A}</a:tableStyleId>
              </a:tblPr>
              <a:tblGrid>
                <a:gridCol w="818433"/>
                <a:gridCol w="786135"/>
                <a:gridCol w="2125379"/>
                <a:gridCol w="2437614"/>
              </a:tblGrid>
              <a:tr h="356896">
                <a:tc>
                  <a:txBody>
                    <a:bodyPr/>
                    <a:lstStyle/>
                    <a:p>
                      <a:pPr algn="ctr"/>
                      <a:endParaRPr lang="zh-CN" altLang="en-US" sz="1400" dirty="0"/>
                    </a:p>
                  </a:txBody>
                  <a:tcPr marT="46433" marB="46433"/>
                </a:tc>
                <a:tc>
                  <a:txBody>
                    <a:bodyPr/>
                    <a:lstStyle/>
                    <a:p>
                      <a:pPr algn="ctr"/>
                      <a:r>
                        <a:rPr lang="zh-CN" altLang="en-US" sz="1400" dirty="0" smtClean="0"/>
                        <a:t>标准来源</a:t>
                      </a:r>
                      <a:endParaRPr lang="zh-CN" altLang="en-US" sz="1400" dirty="0"/>
                    </a:p>
                  </a:txBody>
                  <a:tcPr marT="46433" marB="46433"/>
                </a:tc>
                <a:tc>
                  <a:txBody>
                    <a:bodyPr/>
                    <a:lstStyle/>
                    <a:p>
                      <a:pPr algn="ctr"/>
                      <a:endParaRPr lang="zh-CN" altLang="en-US" sz="1400" dirty="0"/>
                    </a:p>
                  </a:txBody>
                  <a:tcPr marT="46433" marB="46433"/>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dirty="0" smtClean="0"/>
                        <a:t>浓度限值（</a:t>
                      </a:r>
                      <a:r>
                        <a:rPr lang="en-US" altLang="zh-CN" sz="1400" dirty="0" smtClean="0"/>
                        <a:t>mg/m</a:t>
                      </a:r>
                      <a:r>
                        <a:rPr lang="en-US" altLang="zh-CN" sz="1400" baseline="30000" dirty="0" smtClean="0"/>
                        <a:t>3</a:t>
                      </a:r>
                      <a:r>
                        <a:rPr lang="en-US" altLang="zh-CN" sz="1400" dirty="0" smtClean="0"/>
                        <a:t>)</a:t>
                      </a:r>
                      <a:endParaRPr lang="zh-CN" altLang="en-US" sz="1400" dirty="0"/>
                    </a:p>
                  </a:txBody>
                  <a:tcPr marT="46433" marB="46433"/>
                </a:tc>
              </a:tr>
              <a:tr h="320109">
                <a:tc rowSpan="2">
                  <a:txBody>
                    <a:bodyPr/>
                    <a:lstStyle/>
                    <a:p>
                      <a:pPr algn="ctr"/>
                      <a:r>
                        <a:rPr lang="zh-CN" altLang="en-US" sz="1400" dirty="0" smtClean="0">
                          <a:latin typeface="Times New Roman" panose="02020603050405020304" pitchFamily="18" charset="0"/>
                        </a:rPr>
                        <a:t>发达国家或地区</a:t>
                      </a:r>
                    </a:p>
                  </a:txBody>
                  <a:tcPr marT="46433" marB="46433"/>
                </a:tc>
                <a:tc>
                  <a:txBody>
                    <a:bodyPr/>
                    <a:lstStyle/>
                    <a:p>
                      <a:pPr algn="ctr"/>
                      <a:r>
                        <a:rPr lang="zh-CN" altLang="en-US" sz="1400" dirty="0" smtClean="0">
                          <a:latin typeface="Times New Roman" panose="02020603050405020304" pitchFamily="18" charset="0"/>
                        </a:rPr>
                        <a:t>德国</a:t>
                      </a:r>
                    </a:p>
                  </a:txBody>
                  <a:tcPr marT="46433" marB="46433"/>
                </a:tc>
                <a:tc>
                  <a:txBody>
                    <a:bodyPr/>
                    <a:lstStyle/>
                    <a:p>
                      <a:pPr algn="ctr"/>
                      <a:r>
                        <a:rPr lang="en-US" altLang="zh-CN" sz="1400" dirty="0" smtClean="0">
                          <a:latin typeface="Times New Roman" panose="02020603050405020304" pitchFamily="18" charset="0"/>
                          <a:cs typeface="Times New Roman" panose="02020603050405020304" pitchFamily="18" charset="0"/>
                        </a:rPr>
                        <a:t>TA-LUFT</a:t>
                      </a:r>
                      <a:r>
                        <a:rPr lang="zh-CN" altLang="en-US" sz="1400" dirty="0" smtClean="0">
                          <a:latin typeface="Times New Roman" panose="02020603050405020304" pitchFamily="18" charset="0"/>
                          <a:cs typeface="Times New Roman" panose="02020603050405020304" pitchFamily="18" charset="0"/>
                        </a:rPr>
                        <a:t>（综合排放标准）</a:t>
                      </a:r>
                      <a:endParaRPr lang="zh-CN" altLang="en-US" sz="1400" dirty="0">
                        <a:latin typeface="Times New Roman" panose="02020603050405020304" pitchFamily="18" charset="0"/>
                        <a:cs typeface="Times New Roman" panose="02020603050405020304" pitchFamily="18" charset="0"/>
                      </a:endParaRPr>
                    </a:p>
                  </a:txBody>
                  <a:tcPr marT="46433" marB="46433"/>
                </a:tc>
                <a:tc>
                  <a:txBody>
                    <a:bodyPr/>
                    <a:lstStyle/>
                    <a:p>
                      <a:pPr algn="ctr"/>
                      <a:r>
                        <a:rPr lang="en-US" altLang="zh-CN" sz="1400" dirty="0" smtClean="0">
                          <a:latin typeface="Times New Roman" panose="02020603050405020304" pitchFamily="18" charset="0"/>
                          <a:cs typeface="Times New Roman" panose="02020603050405020304" pitchFamily="18" charset="0"/>
                        </a:rPr>
                        <a:t>20 (</a:t>
                      </a:r>
                      <a:r>
                        <a:rPr lang="zh-CN" altLang="en-US" sz="1400" dirty="0" smtClean="0">
                          <a:latin typeface="Times New Roman" panose="02020603050405020304" pitchFamily="18" charset="0"/>
                          <a:cs typeface="Times New Roman" panose="02020603050405020304" pitchFamily="18" charset="0"/>
                        </a:rPr>
                        <a:t>如果</a:t>
                      </a:r>
                      <a:r>
                        <a:rPr lang="en-US" altLang="zh-CN" sz="1400" dirty="0" smtClean="0">
                          <a:latin typeface="Times New Roman" panose="02020603050405020304" pitchFamily="18" charset="0"/>
                          <a:cs typeface="Times New Roman" panose="02020603050405020304" pitchFamily="18" charset="0"/>
                        </a:rPr>
                        <a:t>&gt;0.2kg/h)</a:t>
                      </a:r>
                      <a:endParaRPr lang="zh-CN" altLang="en-US" sz="1400" dirty="0">
                        <a:latin typeface="Times New Roman" panose="02020603050405020304" pitchFamily="18" charset="0"/>
                        <a:cs typeface="Times New Roman" panose="02020603050405020304" pitchFamily="18" charset="0"/>
                      </a:endParaRPr>
                    </a:p>
                  </a:txBody>
                  <a:tcPr marT="46433" marB="46433"/>
                </a:tc>
              </a:tr>
              <a:tr h="320109">
                <a:tc vMerge="1">
                  <a:txBody>
                    <a:bodyPr/>
                    <a:lstStyle/>
                    <a:p>
                      <a:endParaRPr lang="zh-CN"/>
                    </a:p>
                  </a:txBody>
                  <a:tcPr/>
                </a:tc>
                <a:tc>
                  <a:txBody>
                    <a:bodyPr/>
                    <a:lstStyle/>
                    <a:p>
                      <a:pPr algn="ctr"/>
                      <a:r>
                        <a:rPr lang="zh-CN" altLang="en-US" sz="1400" dirty="0" smtClean="0">
                          <a:latin typeface="Times New Roman" panose="02020603050405020304" pitchFamily="18" charset="0"/>
                        </a:rPr>
                        <a:t>新加坡</a:t>
                      </a:r>
                    </a:p>
                  </a:txBody>
                  <a:tcPr marT="46433" marB="46433"/>
                </a:tc>
                <a:tc>
                  <a:txBody>
                    <a:bodyPr/>
                    <a:lstStyle/>
                    <a:p>
                      <a:pPr algn="ctr"/>
                      <a:r>
                        <a:rPr lang="zh-CN" altLang="en-US" sz="1400" dirty="0" smtClean="0">
                          <a:latin typeface="Times New Roman" panose="02020603050405020304" pitchFamily="18" charset="0"/>
                        </a:rPr>
                        <a:t>综合排放标准</a:t>
                      </a:r>
                    </a:p>
                  </a:txBody>
                  <a:tcPr marT="46433" marB="46433"/>
                </a:tc>
                <a:tc>
                  <a:txBody>
                    <a:bodyPr/>
                    <a:lstStyle/>
                    <a:p>
                      <a:pPr algn="ctr"/>
                      <a:r>
                        <a:rPr lang="en-US" altLang="zh-CN" sz="1400" dirty="0" smtClean="0">
                          <a:latin typeface="Times New Roman" panose="02020603050405020304" pitchFamily="18" charset="0"/>
                          <a:cs typeface="Times New Roman" panose="02020603050405020304" pitchFamily="18" charset="0"/>
                        </a:rPr>
                        <a:t>50</a:t>
                      </a:r>
                    </a:p>
                  </a:txBody>
                  <a:tcPr marT="46433" marB="46433"/>
                </a:tc>
              </a:tr>
              <a:tr h="785710">
                <a:tc>
                  <a:txBody>
                    <a:bodyPr/>
                    <a:lstStyle/>
                    <a:p>
                      <a:pPr algn="ctr"/>
                      <a:r>
                        <a:rPr lang="zh-CN" altLang="en-US" sz="1400" dirty="0" smtClean="0">
                          <a:latin typeface="Times New Roman" panose="02020603050405020304" pitchFamily="18" charset="0"/>
                        </a:rPr>
                        <a:t>现执行标准（国家综合）</a:t>
                      </a:r>
                    </a:p>
                  </a:txBody>
                  <a:tcPr marT="46433" marB="46433"/>
                </a:tc>
                <a:tc>
                  <a:txBody>
                    <a:bodyPr/>
                    <a:lstStyle/>
                    <a:p>
                      <a:pPr algn="ctr"/>
                      <a:r>
                        <a:rPr lang="en-US" altLang="zh-CN" sz="1400" dirty="0" smtClean="0">
                          <a:latin typeface="Times New Roman" panose="02020603050405020304" pitchFamily="18" charset="0"/>
                          <a:cs typeface="Times New Roman" panose="02020603050405020304" pitchFamily="18" charset="0"/>
                        </a:rPr>
                        <a:t>GB16297</a:t>
                      </a:r>
                    </a:p>
                  </a:txBody>
                  <a:tcPr marT="46433" marB="46433"/>
                </a:tc>
                <a:tc>
                  <a:txBody>
                    <a:bodyPr/>
                    <a:lstStyle/>
                    <a:p>
                      <a:pPr algn="ctr"/>
                      <a:r>
                        <a:rPr lang="zh-CN" altLang="en-US" sz="1400" dirty="0" smtClean="0">
                          <a:latin typeface="Times New Roman" panose="02020603050405020304" pitchFamily="18" charset="0"/>
                        </a:rPr>
                        <a:t>综合排放标准</a:t>
                      </a:r>
                    </a:p>
                  </a:txBody>
                  <a:tcPr marT="46433" marB="46433"/>
                </a:tc>
                <a:tc>
                  <a:txBody>
                    <a:bodyPr/>
                    <a:lstStyle/>
                    <a:p>
                      <a:pPr algn="ctr"/>
                      <a:r>
                        <a:rPr lang="en-US" altLang="zh-CN" sz="1400" dirty="0" smtClean="0">
                          <a:latin typeface="Times New Roman" panose="02020603050405020304" pitchFamily="18" charset="0"/>
                          <a:cs typeface="Times New Roman" panose="02020603050405020304" pitchFamily="18" charset="0"/>
                        </a:rPr>
                        <a:t>18</a:t>
                      </a:r>
                      <a:r>
                        <a:rPr lang="zh-CN" altLang="en-US" sz="1400" dirty="0" smtClean="0">
                          <a:latin typeface="Times New Roman" panose="02020603050405020304" pitchFamily="18" charset="0"/>
                          <a:cs typeface="Times New Roman" panose="02020603050405020304" pitchFamily="18" charset="0"/>
                        </a:rPr>
                        <a:t>（炭黑尘、染料尘）、</a:t>
                      </a:r>
                      <a:r>
                        <a:rPr lang="en-US" altLang="zh-CN" sz="1400" dirty="0" smtClean="0">
                          <a:latin typeface="Times New Roman" panose="02020603050405020304" pitchFamily="18" charset="0"/>
                          <a:cs typeface="Times New Roman" panose="02020603050405020304" pitchFamily="18" charset="0"/>
                        </a:rPr>
                        <a:t>60</a:t>
                      </a:r>
                      <a:r>
                        <a:rPr lang="zh-CN" altLang="en-US" sz="1400" dirty="0" smtClean="0">
                          <a:latin typeface="Times New Roman" panose="02020603050405020304" pitchFamily="18" charset="0"/>
                          <a:cs typeface="Times New Roman" panose="02020603050405020304" pitchFamily="18" charset="0"/>
                        </a:rPr>
                        <a:t>（石英尘、玻璃棉尘、矿渣棉尘）、</a:t>
                      </a:r>
                      <a:r>
                        <a:rPr lang="en-US" altLang="zh-CN" sz="1400" dirty="0" smtClean="0">
                          <a:latin typeface="Times New Roman" panose="02020603050405020304" pitchFamily="18" charset="0"/>
                          <a:cs typeface="Times New Roman" panose="02020603050405020304" pitchFamily="18" charset="0"/>
                        </a:rPr>
                        <a:t>120</a:t>
                      </a:r>
                      <a:r>
                        <a:rPr lang="zh-CN" altLang="en-US" sz="1400" dirty="0" smtClean="0">
                          <a:latin typeface="Times New Roman" panose="02020603050405020304" pitchFamily="18" charset="0"/>
                          <a:cs typeface="Times New Roman" panose="02020603050405020304" pitchFamily="18" charset="0"/>
                        </a:rPr>
                        <a:t>（其他）</a:t>
                      </a:r>
                      <a:endParaRPr lang="zh-CN" altLang="en-US" sz="1400" dirty="0">
                        <a:latin typeface="Times New Roman" panose="02020603050405020304" pitchFamily="18" charset="0"/>
                        <a:cs typeface="Times New Roman" panose="02020603050405020304" pitchFamily="18" charset="0"/>
                      </a:endParaRPr>
                    </a:p>
                  </a:txBody>
                  <a:tcPr marT="46433" marB="46433"/>
                </a:tc>
              </a:tr>
              <a:tr h="552909">
                <a:tc rowSpan="3">
                  <a:txBody>
                    <a:bodyPr/>
                    <a:lstStyle/>
                    <a:p>
                      <a:pPr algn="ctr"/>
                      <a:r>
                        <a:rPr lang="zh-CN" altLang="en-US" sz="1400" dirty="0" smtClean="0">
                          <a:latin typeface="Times New Roman" panose="02020603050405020304" pitchFamily="18" charset="0"/>
                        </a:rPr>
                        <a:t>地方标准</a:t>
                      </a:r>
                    </a:p>
                  </a:txBody>
                  <a:tcPr marT="46433" marB="46433"/>
                </a:tc>
                <a:tc>
                  <a:txBody>
                    <a:bodyPr/>
                    <a:lstStyle/>
                    <a:p>
                      <a:pPr marL="0" algn="ctr" defTabSz="914400" rtl="0" eaLnBrk="1" latinLnBrk="0" hangingPunct="1"/>
                      <a:r>
                        <a:rPr lang="zh-CN" altLang="en-US" sz="1400" kern="1200" dirty="0" smtClean="0">
                          <a:solidFill>
                            <a:schemeClr val="dk1"/>
                          </a:solidFill>
                          <a:latin typeface="Times New Roman" panose="02020603050405020304" pitchFamily="18" charset="0"/>
                          <a:ea typeface="+mn-ea"/>
                          <a:cs typeface="+mn-cs"/>
                        </a:rPr>
                        <a:t>北京市</a:t>
                      </a:r>
                    </a:p>
                  </a:txBody>
                  <a:tcPr marT="46433" marB="46433"/>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zh-CN" sz="1400" kern="1200" dirty="0" smtClean="0">
                          <a:solidFill>
                            <a:schemeClr val="dk1"/>
                          </a:solidFill>
                          <a:latin typeface="Times New Roman" panose="02020603050405020304" pitchFamily="18" charset="0"/>
                          <a:ea typeface="+mn-ea"/>
                          <a:cs typeface="Times New Roman" panose="02020603050405020304" pitchFamily="18" charset="0"/>
                          <a:sym typeface="+mn-ea"/>
                        </a:rPr>
                        <a:t>有机化学品制造业大气污染物排放标准</a:t>
                      </a:r>
                      <a:r>
                        <a:rPr lang="zh-CN" altLang="en-US" sz="1400" kern="1200" dirty="0" smtClean="0">
                          <a:solidFill>
                            <a:schemeClr val="dk1"/>
                          </a:solidFill>
                          <a:latin typeface="Times New Roman" panose="02020603050405020304" pitchFamily="18" charset="0"/>
                          <a:ea typeface="+mn-ea"/>
                          <a:cs typeface="Times New Roman" panose="02020603050405020304" pitchFamily="18" charset="0"/>
                        </a:rPr>
                        <a:t>（</a:t>
                      </a: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DB 11/1385-2017</a:t>
                      </a:r>
                      <a:r>
                        <a:rPr lang="zh-CN" altLang="en-US" sz="1400" kern="1200" dirty="0" smtClean="0">
                          <a:solidFill>
                            <a:schemeClr val="dk1"/>
                          </a:solidFill>
                          <a:latin typeface="Times New Roman" panose="02020603050405020304" pitchFamily="18" charset="0"/>
                          <a:ea typeface="+mn-ea"/>
                          <a:cs typeface="Times New Roman" panose="02020603050405020304" pitchFamily="18" charset="0"/>
                        </a:rPr>
                        <a:t>）</a:t>
                      </a:r>
                      <a:endParaRPr lang="zh-CN" altLang="en-US" sz="1400" kern="1200" dirty="0">
                        <a:solidFill>
                          <a:schemeClr val="dk1"/>
                        </a:solidFill>
                        <a:latin typeface="Times New Roman" panose="02020603050405020304" pitchFamily="18" charset="0"/>
                        <a:ea typeface="+mn-ea"/>
                        <a:cs typeface="Times New Roman" panose="02020603050405020304" pitchFamily="18" charset="0"/>
                      </a:endParaRPr>
                    </a:p>
                  </a:txBody>
                  <a:tcPr marT="46433" marB="46433"/>
                </a:tc>
                <a:tc>
                  <a:txBody>
                    <a:bodyPr/>
                    <a:lstStyle/>
                    <a:p>
                      <a:pPr marL="0" algn="ctr" defTabSz="914400" rtl="0" eaLnBrk="1" latinLnBrk="0" hangingPunct="1"/>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10(I</a:t>
                      </a:r>
                      <a:r>
                        <a:rPr lang="zh-CN" altLang="en-US" sz="1400" kern="1200" dirty="0" smtClean="0">
                          <a:solidFill>
                            <a:schemeClr val="dk1"/>
                          </a:solidFill>
                          <a:latin typeface="Times New Roman" panose="02020603050405020304" pitchFamily="18" charset="0"/>
                          <a:ea typeface="+mn-ea"/>
                          <a:cs typeface="Times New Roman" panose="02020603050405020304" pitchFamily="18" charset="0"/>
                        </a:rPr>
                        <a:t>时段</a:t>
                      </a: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)/5(II</a:t>
                      </a:r>
                      <a:r>
                        <a:rPr lang="zh-CN" altLang="en-US" sz="1400" kern="1200" dirty="0" smtClean="0">
                          <a:solidFill>
                            <a:schemeClr val="dk1"/>
                          </a:solidFill>
                          <a:latin typeface="Times New Roman" panose="02020603050405020304" pitchFamily="18" charset="0"/>
                          <a:ea typeface="+mn-ea"/>
                          <a:cs typeface="Times New Roman" panose="02020603050405020304" pitchFamily="18" charset="0"/>
                        </a:rPr>
                        <a:t>时段</a:t>
                      </a: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a:t>
                      </a:r>
                      <a:endParaRPr lang="zh-CN" altLang="en-US" sz="1400" kern="1200" dirty="0">
                        <a:solidFill>
                          <a:schemeClr val="dk1"/>
                        </a:solidFill>
                        <a:latin typeface="Times New Roman" panose="02020603050405020304" pitchFamily="18" charset="0"/>
                        <a:ea typeface="+mn-ea"/>
                        <a:cs typeface="Times New Roman" panose="02020603050405020304" pitchFamily="18" charset="0"/>
                      </a:endParaRPr>
                    </a:p>
                  </a:txBody>
                  <a:tcPr marT="46433" marB="46433"/>
                </a:tc>
              </a:tr>
              <a:tr h="785710">
                <a:tc vMerge="1">
                  <a:txBody>
                    <a:bodyPr/>
                    <a:lstStyle/>
                    <a:p>
                      <a:endParaRPr lang="zh-CN"/>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zh-CN" sz="1400" kern="1200" dirty="0" smtClean="0">
                          <a:solidFill>
                            <a:schemeClr val="dk1"/>
                          </a:solidFill>
                          <a:latin typeface="Times New Roman" panose="02020603050405020304" pitchFamily="18" charset="0"/>
                          <a:ea typeface="+mn-ea"/>
                          <a:cs typeface="+mn-cs"/>
                        </a:rPr>
                        <a:t>上海市</a:t>
                      </a:r>
                    </a:p>
                  </a:txBody>
                  <a:tcPr marT="46433" marB="46433"/>
                </a:tc>
                <a:tc>
                  <a:txBody>
                    <a:bodyPr/>
                    <a:lstStyle/>
                    <a:p>
                      <a:pPr algn="ctr"/>
                      <a:r>
                        <a:rPr lang="zh-CN" altLang="zh-CN" sz="1400" kern="1200" dirty="0" smtClean="0">
                          <a:solidFill>
                            <a:schemeClr val="dk1"/>
                          </a:solidFill>
                          <a:latin typeface="Times New Roman" panose="02020603050405020304" pitchFamily="18" charset="0"/>
                          <a:ea typeface="+mn-ea"/>
                          <a:cs typeface="Times New Roman" panose="02020603050405020304" pitchFamily="18" charset="0"/>
                          <a:sym typeface="+mn-ea"/>
                        </a:rPr>
                        <a:t>涂料、油墨及其类似产品制造工业大气污染物排放标准</a:t>
                      </a: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sym typeface="+mn-ea"/>
                        </a:rPr>
                        <a:t>(DB31/881-2015)</a:t>
                      </a:r>
                      <a:endParaRPr lang="zh-CN" altLang="en-US" sz="1400" kern="1200" dirty="0">
                        <a:solidFill>
                          <a:schemeClr val="dk1"/>
                        </a:solidFill>
                        <a:latin typeface="Times New Roman" panose="02020603050405020304" pitchFamily="18" charset="0"/>
                        <a:ea typeface="+mn-ea"/>
                        <a:cs typeface="Times New Roman" panose="02020603050405020304" pitchFamily="18" charset="0"/>
                      </a:endParaRPr>
                    </a:p>
                  </a:txBody>
                  <a:tcPr marT="46433" marB="46433"/>
                </a:tc>
                <a:tc>
                  <a:txBody>
                    <a:bodyPr/>
                    <a:lstStyle/>
                    <a:p>
                      <a:pPr algn="ct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10(</a:t>
                      </a:r>
                      <a:r>
                        <a:rPr lang="zh-CN" altLang="en-US" sz="1400" kern="1200" dirty="0" smtClean="0">
                          <a:solidFill>
                            <a:schemeClr val="dk1"/>
                          </a:solidFill>
                          <a:latin typeface="Times New Roman" panose="02020603050405020304" pitchFamily="18" charset="0"/>
                          <a:ea typeface="+mn-ea"/>
                          <a:cs typeface="Times New Roman" panose="02020603050405020304" pitchFamily="18" charset="0"/>
                        </a:rPr>
                        <a:t>碳黑尘）</a:t>
                      </a: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/20</a:t>
                      </a:r>
                      <a:r>
                        <a:rPr lang="zh-CN" altLang="en-US" sz="1400" kern="1200" dirty="0" smtClean="0">
                          <a:solidFill>
                            <a:schemeClr val="dk1"/>
                          </a:solidFill>
                          <a:latin typeface="Times New Roman" panose="02020603050405020304" pitchFamily="18" charset="0"/>
                          <a:ea typeface="+mn-ea"/>
                          <a:cs typeface="Times New Roman" panose="02020603050405020304" pitchFamily="18" charset="0"/>
                        </a:rPr>
                        <a:t>（其他）</a:t>
                      </a:r>
                      <a:endParaRPr lang="zh-CN" altLang="en-US" sz="1400" kern="1200" dirty="0">
                        <a:solidFill>
                          <a:schemeClr val="dk1"/>
                        </a:solidFill>
                        <a:latin typeface="Times New Roman" panose="02020603050405020304" pitchFamily="18" charset="0"/>
                        <a:ea typeface="+mn-ea"/>
                        <a:cs typeface="Times New Roman" panose="02020603050405020304" pitchFamily="18" charset="0"/>
                      </a:endParaRPr>
                    </a:p>
                  </a:txBody>
                  <a:tcPr marT="46433" marB="46433"/>
                </a:tc>
              </a:tr>
              <a:tr h="552909">
                <a:tc vMerge="1">
                  <a:txBody>
                    <a:bodyPr/>
                    <a:lstStyle/>
                    <a:p>
                      <a:endParaRPr lang="zh-CN"/>
                    </a:p>
                  </a:txBody>
                  <a:tcPr/>
                </a:tc>
                <a:tc>
                  <a:txBody>
                    <a:bodyPr/>
                    <a:lstStyle/>
                    <a:p>
                      <a:pPr algn="ctr"/>
                      <a:r>
                        <a:rPr lang="zh-CN" altLang="en-US" sz="1400" kern="1200" dirty="0" smtClean="0">
                          <a:solidFill>
                            <a:schemeClr val="dk1"/>
                          </a:solidFill>
                          <a:latin typeface="Times New Roman" panose="02020603050405020304" pitchFamily="18" charset="0"/>
                          <a:ea typeface="+mn-ea"/>
                          <a:cs typeface="+mn-cs"/>
                        </a:rPr>
                        <a:t>山东省</a:t>
                      </a:r>
                    </a:p>
                  </a:txBody>
                  <a:tcPr marT="46433" marB="46433"/>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zh-CN" sz="1400" kern="100" dirty="0" smtClean="0">
                          <a:effectLst/>
                          <a:latin typeface="Times New Roman" panose="02020603050405020304" pitchFamily="18" charset="0"/>
                          <a:cs typeface="Times New Roman" panose="02020603050405020304" pitchFamily="18" charset="0"/>
                        </a:rPr>
                        <a:t>山东省区域性大气污染物综合排放标准及修改单</a:t>
                      </a:r>
                      <a:r>
                        <a:rPr lang="en-US" altLang="zh-CN" sz="1400" kern="100" dirty="0" smtClean="0">
                          <a:effectLst/>
                          <a:latin typeface="Times New Roman" panose="02020603050405020304" pitchFamily="18" charset="0"/>
                          <a:cs typeface="Times New Roman" panose="02020603050405020304" pitchFamily="18" charset="0"/>
                        </a:rPr>
                        <a:t>DB37/2376-2013</a:t>
                      </a:r>
                      <a:endParaRPr lang="zh-CN" altLang="zh-CN" sz="1400" kern="100" dirty="0" smtClean="0">
                        <a:effectLst/>
                        <a:latin typeface="Times New Roman" panose="02020603050405020304" pitchFamily="18" charset="0"/>
                        <a:ea typeface="+mn-ea"/>
                        <a:cs typeface="Times New Roman" panose="02020603050405020304" pitchFamily="18" charset="0"/>
                      </a:endParaRPr>
                    </a:p>
                  </a:txBody>
                  <a:tcPr marT="46433" marB="46433"/>
                </a:tc>
                <a:tc>
                  <a:txBody>
                    <a:bodyPr/>
                    <a:lstStyle/>
                    <a:p>
                      <a:pPr algn="ct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5</a:t>
                      </a:r>
                      <a:r>
                        <a:rPr lang="zh-CN" altLang="en-US" sz="1400" kern="1200" dirty="0" smtClean="0">
                          <a:solidFill>
                            <a:schemeClr val="dk1"/>
                          </a:solidFill>
                          <a:latin typeface="Times New Roman" panose="02020603050405020304" pitchFamily="18" charset="0"/>
                          <a:ea typeface="+mn-ea"/>
                          <a:cs typeface="Times New Roman" panose="02020603050405020304" pitchFamily="18" charset="0"/>
                        </a:rPr>
                        <a:t>（核心控制区）、</a:t>
                      </a: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10</a:t>
                      </a:r>
                      <a:r>
                        <a:rPr lang="zh-CN" altLang="en-US" sz="1400" kern="1200" dirty="0" smtClean="0">
                          <a:solidFill>
                            <a:schemeClr val="dk1"/>
                          </a:solidFill>
                          <a:latin typeface="Times New Roman" panose="02020603050405020304" pitchFamily="18" charset="0"/>
                          <a:ea typeface="+mn-ea"/>
                          <a:cs typeface="Times New Roman" panose="02020603050405020304" pitchFamily="18" charset="0"/>
                        </a:rPr>
                        <a:t>（重点控制区）、</a:t>
                      </a: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20</a:t>
                      </a:r>
                      <a:r>
                        <a:rPr lang="zh-CN" altLang="en-US" sz="1400" kern="1200" dirty="0" smtClean="0">
                          <a:solidFill>
                            <a:schemeClr val="dk1"/>
                          </a:solidFill>
                          <a:latin typeface="Times New Roman" panose="02020603050405020304" pitchFamily="18" charset="0"/>
                          <a:ea typeface="+mn-ea"/>
                          <a:cs typeface="Times New Roman" panose="02020603050405020304" pitchFamily="18" charset="0"/>
                        </a:rPr>
                        <a:t>（一般控制区）</a:t>
                      </a:r>
                      <a:endParaRPr lang="zh-CN" altLang="en-US" sz="1400" kern="1200" dirty="0">
                        <a:solidFill>
                          <a:schemeClr val="dk1"/>
                        </a:solidFill>
                        <a:latin typeface="Times New Roman" panose="02020603050405020304" pitchFamily="18" charset="0"/>
                        <a:ea typeface="+mn-ea"/>
                        <a:cs typeface="Times New Roman" panose="02020603050405020304" pitchFamily="18" charset="0"/>
                      </a:endParaRPr>
                    </a:p>
                  </a:txBody>
                  <a:tcPr marT="46433" marB="46433"/>
                </a:tc>
              </a:tr>
              <a:tr h="528505">
                <a:tc>
                  <a:txBody>
                    <a:bodyPr/>
                    <a:lstStyle/>
                    <a:p>
                      <a:pPr algn="ctr"/>
                      <a:r>
                        <a:rPr lang="zh-CN" altLang="en-US" sz="1400" dirty="0" smtClean="0">
                          <a:latin typeface="Times New Roman" panose="02020603050405020304" pitchFamily="18" charset="0"/>
                        </a:rPr>
                        <a:t>本标准</a:t>
                      </a:r>
                    </a:p>
                  </a:txBody>
                  <a:tcPr marT="46433" marB="46433"/>
                </a:tc>
                <a:tc>
                  <a:txBody>
                    <a:bodyPr/>
                    <a:lstStyle/>
                    <a:p>
                      <a:pPr algn="ctr"/>
                      <a:endParaRPr lang="zh-CN" altLang="en-US" sz="1400" kern="1200" dirty="0">
                        <a:solidFill>
                          <a:schemeClr val="dk1"/>
                        </a:solidFill>
                        <a:latin typeface="Times New Roman" panose="02020603050405020304" pitchFamily="18" charset="0"/>
                        <a:ea typeface="+mn-ea"/>
                        <a:cs typeface="Times New Roman" panose="02020603050405020304" pitchFamily="18" charset="0"/>
                      </a:endParaRPr>
                    </a:p>
                  </a:txBody>
                  <a:tcPr marT="46433" marB="46433"/>
                </a:tc>
                <a:tc>
                  <a:txBody>
                    <a:bodyPr/>
                    <a:lstStyle/>
                    <a:p>
                      <a:pPr algn="ctr"/>
                      <a:endParaRPr lang="zh-CN" altLang="en-US" sz="1400" kern="1200" dirty="0">
                        <a:solidFill>
                          <a:schemeClr val="dk1"/>
                        </a:solidFill>
                        <a:latin typeface="Times New Roman" panose="02020603050405020304" pitchFamily="18" charset="0"/>
                        <a:ea typeface="+mn-ea"/>
                        <a:cs typeface="Times New Roman" panose="02020603050405020304" pitchFamily="18" charset="0"/>
                      </a:endParaRPr>
                    </a:p>
                  </a:txBody>
                  <a:tcPr marT="46433" marB="46433"/>
                </a:tc>
                <a:tc>
                  <a:txBody>
                    <a:bodyPr/>
                    <a:lstStyle/>
                    <a:p>
                      <a:pPr algn="ct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30</a:t>
                      </a:r>
                      <a:r>
                        <a:rPr lang="zh-CN" altLang="en-US" sz="1400" kern="1200" dirty="0" smtClean="0">
                          <a:solidFill>
                            <a:schemeClr val="dk1"/>
                          </a:solidFill>
                          <a:latin typeface="Times New Roman" panose="02020603050405020304" pitchFamily="18" charset="0"/>
                          <a:ea typeface="+mn-ea"/>
                          <a:cs typeface="Times New Roman" panose="02020603050405020304" pitchFamily="18" charset="0"/>
                        </a:rPr>
                        <a:t>（一般限值）、</a:t>
                      </a: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20</a:t>
                      </a:r>
                      <a:r>
                        <a:rPr lang="zh-CN" altLang="en-US" sz="1400" kern="1200" dirty="0" smtClean="0">
                          <a:solidFill>
                            <a:schemeClr val="dk1"/>
                          </a:solidFill>
                          <a:latin typeface="Times New Roman" panose="02020603050405020304" pitchFamily="18" charset="0"/>
                          <a:ea typeface="+mn-ea"/>
                          <a:cs typeface="Times New Roman" panose="02020603050405020304" pitchFamily="18" charset="0"/>
                        </a:rPr>
                        <a:t>（特别排放限值）</a:t>
                      </a:r>
                      <a:endParaRPr lang="zh-CN" altLang="en-US" sz="1400" kern="1200" dirty="0">
                        <a:solidFill>
                          <a:schemeClr val="dk1"/>
                        </a:solidFill>
                        <a:latin typeface="Times New Roman" panose="02020603050405020304" pitchFamily="18" charset="0"/>
                        <a:ea typeface="+mn-ea"/>
                        <a:cs typeface="Times New Roman" panose="02020603050405020304" pitchFamily="18" charset="0"/>
                      </a:endParaRPr>
                    </a:p>
                  </a:txBody>
                  <a:tcPr marT="46433" marB="46433"/>
                </a:tc>
              </a:tr>
            </a:tbl>
          </a:graphicData>
        </a:graphic>
      </p:graphicFrame>
    </p:spTree>
    <p:extLst>
      <p:ext uri="{BB962C8B-B14F-4D97-AF65-F5344CB8AC3E}">
        <p14:creationId xmlns:p14="http://schemas.microsoft.com/office/powerpoint/2010/main" val="18983465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257415" y="188640"/>
            <a:ext cx="6155531" cy="531019"/>
          </a:xfrm>
        </p:spPr>
        <p:txBody>
          <a:bodyPr anchor="b">
            <a:normAutofit/>
          </a:bodyPr>
          <a:lstStyle/>
          <a:p>
            <a:r>
              <a:rPr lang="en-US" altLang="zh-CN" sz="2100" dirty="0" smtClean="0">
                <a:latin typeface="+mj-ea"/>
                <a:sym typeface="Arial" panose="020B0604020202020204" pitchFamily="34" charset="0"/>
              </a:rPr>
              <a:t>4. 2 </a:t>
            </a:r>
            <a:r>
              <a:rPr lang="zh-CN" altLang="en-US" sz="2100" dirty="0" smtClean="0">
                <a:latin typeface="+mj-ea"/>
                <a:sym typeface="Arial" panose="020B0604020202020204" pitchFamily="34" charset="0"/>
              </a:rPr>
              <a:t>达标现状</a:t>
            </a:r>
            <a:endParaRPr lang="zh-CN" altLang="en-US" sz="2100" dirty="0">
              <a:solidFill>
                <a:srgbClr val="FF0000"/>
              </a:solidFill>
              <a:latin typeface="+mj-ea"/>
            </a:endParaRPr>
          </a:p>
        </p:txBody>
      </p:sp>
      <p:sp>
        <p:nvSpPr>
          <p:cNvPr id="9" name="Rectangle 78"/>
          <p:cNvSpPr>
            <a:spLocks noChangeArrowheads="1"/>
          </p:cNvSpPr>
          <p:nvPr/>
        </p:nvSpPr>
        <p:spPr bwMode="auto">
          <a:xfrm>
            <a:off x="1127448" y="985392"/>
            <a:ext cx="2952328" cy="403623"/>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非甲烷总烃</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sp>
        <p:nvSpPr>
          <p:cNvPr id="10" name="Rectangle 78"/>
          <p:cNvSpPr>
            <a:spLocks noChangeArrowheads="1"/>
          </p:cNvSpPr>
          <p:nvPr/>
        </p:nvSpPr>
        <p:spPr bwMode="auto">
          <a:xfrm>
            <a:off x="8256240" y="970553"/>
            <a:ext cx="2952328" cy="403623"/>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国内外比较</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sp>
        <p:nvSpPr>
          <p:cNvPr id="14" name="内容占位符 2"/>
          <p:cNvSpPr txBox="1">
            <a:spLocks noChangeArrowheads="1"/>
          </p:cNvSpPr>
          <p:nvPr/>
        </p:nvSpPr>
        <p:spPr>
          <a:xfrm>
            <a:off x="285751" y="1571625"/>
            <a:ext cx="5738242" cy="974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Aft>
                <a:spcPts val="0"/>
              </a:spcAft>
            </a:pPr>
            <a:r>
              <a:rPr lang="zh-CN" altLang="en-US" sz="2000" dirty="0" smtClean="0">
                <a:latin typeface="Times New Roman" panose="02020603050405020304" pitchFamily="18" charset="0"/>
                <a:ea typeface="微软雅黑" panose="020B0503020204020204" pitchFamily="34" charset="-122"/>
              </a:rPr>
              <a:t>根据监测数据，NMHC的排放水平应该在60% NMHC≤ 100mg/m</a:t>
            </a:r>
            <a:r>
              <a:rPr lang="zh-CN" altLang="en-US" sz="2000" baseline="30000" dirty="0" smtClean="0">
                <a:latin typeface="Times New Roman" panose="02020603050405020304" pitchFamily="18" charset="0"/>
                <a:ea typeface="微软雅黑" panose="020B0503020204020204" pitchFamily="34" charset="-122"/>
              </a:rPr>
              <a:t>3</a:t>
            </a:r>
            <a:r>
              <a:rPr lang="zh-CN" altLang="en-US" sz="2000" dirty="0" smtClean="0">
                <a:latin typeface="Times New Roman" panose="02020603050405020304" pitchFamily="18" charset="0"/>
                <a:ea typeface="微软雅黑" panose="020B0503020204020204" pitchFamily="34" charset="-122"/>
              </a:rPr>
              <a:t>; </a:t>
            </a:r>
            <a:r>
              <a:rPr lang="zh-CN" altLang="en-US" sz="2000" dirty="0" smtClean="0">
                <a:solidFill>
                  <a:srgbClr val="FF0000"/>
                </a:solidFill>
                <a:latin typeface="Times New Roman" panose="02020603050405020304" pitchFamily="18" charset="0"/>
                <a:ea typeface="微软雅黑" panose="020B0503020204020204" pitchFamily="34" charset="-122"/>
              </a:rPr>
              <a:t>40% NMHC≤ 60mg/m</a:t>
            </a:r>
            <a:r>
              <a:rPr lang="zh-CN" altLang="en-US" sz="2000" baseline="30000" dirty="0" smtClean="0">
                <a:solidFill>
                  <a:srgbClr val="FF0000"/>
                </a:solidFill>
                <a:latin typeface="Times New Roman" panose="02020603050405020304" pitchFamily="18" charset="0"/>
                <a:ea typeface="微软雅黑" panose="020B0503020204020204" pitchFamily="34" charset="-122"/>
                <a:sym typeface="宋体" panose="02010600030101010101" pitchFamily="2" charset="-122"/>
              </a:rPr>
              <a:t>3</a:t>
            </a:r>
            <a:r>
              <a:rPr lang="zh-CN" altLang="en-US" sz="2000" dirty="0" smtClean="0">
                <a:solidFill>
                  <a:srgbClr val="FF0000"/>
                </a:solidFill>
                <a:latin typeface="Times New Roman" panose="02020603050405020304" pitchFamily="18" charset="0"/>
                <a:ea typeface="微软雅黑" panose="020B0503020204020204" pitchFamily="34" charset="-122"/>
              </a:rPr>
              <a:t>。</a:t>
            </a:r>
            <a:endParaRPr lang="en-US" altLang="zh-CN" sz="2000" dirty="0" smtClean="0">
              <a:solidFill>
                <a:srgbClr val="FF0000"/>
              </a:solidFill>
              <a:latin typeface="Times New Roman" panose="02020603050405020304" pitchFamily="18" charset="0"/>
              <a:ea typeface="微软雅黑" panose="020B0503020204020204" pitchFamily="34" charset="-122"/>
            </a:endParaRPr>
          </a:p>
          <a:p>
            <a:pPr algn="just" fontAlgn="auto">
              <a:spcAft>
                <a:spcPts val="0"/>
              </a:spcAft>
            </a:pPr>
            <a:r>
              <a:rPr lang="zh-CN" altLang="en-US" sz="2000" dirty="0" smtClean="0">
                <a:latin typeface="Times New Roman" panose="02020603050405020304" pitchFamily="18" charset="0"/>
                <a:ea typeface="微软雅黑" panose="020B0503020204020204" pitchFamily="34" charset="-122"/>
              </a:rPr>
              <a:t>综合确定排放限值</a:t>
            </a:r>
            <a:r>
              <a:rPr lang="en-US" altLang="zh-CN" sz="2000" dirty="0" smtClean="0">
                <a:latin typeface="Times New Roman" panose="02020603050405020304" pitchFamily="18" charset="0"/>
                <a:ea typeface="微软雅黑" panose="020B0503020204020204" pitchFamily="34" charset="-122"/>
              </a:rPr>
              <a:t>100</a:t>
            </a:r>
            <a:r>
              <a:rPr lang="zh-CN" altLang="en-US" sz="2000" dirty="0" smtClean="0">
                <a:latin typeface="Times New Roman" panose="02020603050405020304" pitchFamily="18" charset="0"/>
                <a:ea typeface="微软雅黑" panose="020B0503020204020204" pitchFamily="34" charset="-122"/>
                <a:sym typeface="宋体" panose="02010600030101010101" pitchFamily="2" charset="-122"/>
              </a:rPr>
              <a:t>mg/m</a:t>
            </a:r>
            <a:r>
              <a:rPr lang="zh-CN" altLang="en-US" sz="2000" baseline="30000" dirty="0" smtClean="0">
                <a:latin typeface="Times New Roman" panose="02020603050405020304" pitchFamily="18" charset="0"/>
                <a:ea typeface="微软雅黑" panose="020B0503020204020204" pitchFamily="34" charset="-122"/>
                <a:sym typeface="宋体" panose="02010600030101010101" pitchFamily="2" charset="-122"/>
              </a:rPr>
              <a:t>3</a:t>
            </a:r>
            <a:r>
              <a:rPr lang="zh-CN" altLang="en-US" sz="2000" dirty="0" smtClean="0">
                <a:latin typeface="Times New Roman" panose="02020603050405020304" pitchFamily="18" charset="0"/>
                <a:ea typeface="微软雅黑" panose="020B0503020204020204" pitchFamily="34" charset="-122"/>
              </a:rPr>
              <a:t>，特别排放限值</a:t>
            </a:r>
            <a:r>
              <a:rPr lang="en-US" altLang="zh-CN" sz="2000" dirty="0" smtClean="0">
                <a:latin typeface="Times New Roman" panose="02020603050405020304" pitchFamily="18" charset="0"/>
                <a:ea typeface="微软雅黑" panose="020B0503020204020204" pitchFamily="34" charset="-122"/>
              </a:rPr>
              <a:t>60</a:t>
            </a:r>
            <a:r>
              <a:rPr lang="zh-CN" altLang="en-US" sz="2000" dirty="0" smtClean="0">
                <a:latin typeface="Times New Roman" panose="02020603050405020304" pitchFamily="18" charset="0"/>
                <a:ea typeface="微软雅黑" panose="020B0503020204020204" pitchFamily="34" charset="-122"/>
                <a:sym typeface="宋体" panose="02010600030101010101" pitchFamily="2" charset="-122"/>
              </a:rPr>
              <a:t>mg/m</a:t>
            </a:r>
            <a:r>
              <a:rPr lang="zh-CN" altLang="en-US" sz="2000" baseline="30000" dirty="0" smtClean="0">
                <a:latin typeface="Times New Roman" panose="02020603050405020304" pitchFamily="18" charset="0"/>
                <a:ea typeface="微软雅黑" panose="020B0503020204020204" pitchFamily="34" charset="-122"/>
                <a:sym typeface="宋体" panose="02010600030101010101" pitchFamily="2" charset="-122"/>
              </a:rPr>
              <a:t>3</a:t>
            </a:r>
            <a:r>
              <a:rPr lang="zh-CN" altLang="en-US" sz="2000" dirty="0" smtClean="0">
                <a:latin typeface="微软雅黑" panose="020B0503020204020204" pitchFamily="34" charset="-122"/>
                <a:ea typeface="微软雅黑" panose="020B0503020204020204" pitchFamily="34" charset="-122"/>
                <a:sym typeface="宋体" panose="02010600030101010101" pitchFamily="2" charset="-122"/>
              </a:rPr>
              <a:t>。</a:t>
            </a:r>
            <a:endParaRPr lang="zh-CN" altLang="en-US" sz="2000" dirty="0" smtClean="0">
              <a:latin typeface="Times New Roman" panose="02020603050405020304" pitchFamily="18" charset="0"/>
              <a:ea typeface="微软雅黑" panose="020B0503020204020204" pitchFamily="34" charset="-122"/>
            </a:endParaRPr>
          </a:p>
        </p:txBody>
      </p:sp>
      <p:sp>
        <p:nvSpPr>
          <p:cNvPr id="15" name="文本框 99"/>
          <p:cNvSpPr txBox="1">
            <a:spLocks noChangeArrowheads="1"/>
          </p:cNvSpPr>
          <p:nvPr/>
        </p:nvSpPr>
        <p:spPr bwMode="auto">
          <a:xfrm>
            <a:off x="47329" y="6237312"/>
            <a:ext cx="58293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 typeface="Arial" panose="020B0604020202020204" pitchFamily="34" charset="0"/>
              <a:buNone/>
            </a:pPr>
            <a:r>
              <a:rPr lang="zh-CN" altLang="zh-CN" sz="2000" dirty="0">
                <a:latin typeface="Arial" panose="020B0604020202020204" pitchFamily="34" charset="0"/>
                <a:ea typeface="黑体" panose="02010609060101010101" pitchFamily="49" charset="-122"/>
                <a:cs typeface="微软雅黑 Light" panose="020B0502040204020203" pitchFamily="34" charset="-122"/>
              </a:rPr>
              <a:t>涂料、油墨、胶粘剂企业</a:t>
            </a:r>
            <a:r>
              <a:rPr lang="en-US" altLang="zh-CN" sz="2000" dirty="0">
                <a:latin typeface="Arial" panose="020B0604020202020204" pitchFamily="34" charset="0"/>
                <a:ea typeface="黑体" panose="02010609060101010101" pitchFamily="49" charset="-122"/>
                <a:cs typeface="微软雅黑 Light" panose="020B0502040204020203" pitchFamily="34" charset="-122"/>
              </a:rPr>
              <a:t>NMHC</a:t>
            </a:r>
            <a:r>
              <a:rPr lang="zh-CN" altLang="zh-CN" sz="2000" dirty="0">
                <a:latin typeface="Arial" panose="020B0604020202020204" pitchFamily="34" charset="0"/>
                <a:ea typeface="黑体" panose="02010609060101010101" pitchFamily="49" charset="-122"/>
                <a:cs typeface="微软雅黑 Light" panose="020B0502040204020203" pitchFamily="34" charset="-122"/>
              </a:rPr>
              <a:t>排放浓度分布图</a:t>
            </a:r>
            <a:endParaRPr lang="zh-CN" altLang="en-US" sz="2000" dirty="0">
              <a:latin typeface="Arial" panose="020B0604020202020204" pitchFamily="34" charset="0"/>
              <a:ea typeface="黑体" panose="02010609060101010101" pitchFamily="49" charset="-122"/>
              <a:cs typeface="微软雅黑 Light" panose="020B0502040204020203" pitchFamily="34" charset="-122"/>
            </a:endParaRPr>
          </a:p>
        </p:txBody>
      </p:sp>
      <p:graphicFrame>
        <p:nvGraphicFramePr>
          <p:cNvPr id="16" name="图表 12"/>
          <p:cNvGraphicFramePr>
            <a:graphicFrameLocks/>
          </p:cNvGraphicFramePr>
          <p:nvPr>
            <p:extLst>
              <p:ext uri="{D42A27DB-BD31-4B8C-83A1-F6EECF244321}">
                <p14:modId xmlns:p14="http://schemas.microsoft.com/office/powerpoint/2010/main" val="1322872814"/>
              </p:ext>
            </p:extLst>
          </p:nvPr>
        </p:nvGraphicFramePr>
        <p:xfrm>
          <a:off x="47329" y="2996952"/>
          <a:ext cx="6048672" cy="3779838"/>
        </p:xfrm>
        <a:graphic>
          <a:graphicData uri="http://schemas.openxmlformats.org/presentationml/2006/ole">
            <mc:AlternateContent xmlns:mc="http://schemas.openxmlformats.org/markup-compatibility/2006">
              <mc:Choice xmlns:v="urn:schemas-microsoft-com:vml" Requires="v">
                <p:oleObj spid="_x0000_s9316" r:id="rId4" imgW="7663336" imgH="3779848" progId="Excel.Chart.8">
                  <p:embed/>
                </p:oleObj>
              </mc:Choice>
              <mc:Fallback>
                <p:oleObj r:id="rId4" imgW="7663336" imgH="3779848"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29" y="2996952"/>
                        <a:ext cx="6048672" cy="3779838"/>
                      </a:xfrm>
                      <a:prstGeom prst="rect">
                        <a:avLst/>
                      </a:prstGeom>
                      <a:noFill/>
                      <a:ln>
                        <a:noFill/>
                      </a:ln>
                    </p:spPr>
                  </p:pic>
                </p:oleObj>
              </mc:Fallback>
            </mc:AlternateContent>
          </a:graphicData>
        </a:graphic>
      </p:graphicFrame>
      <p:graphicFrame>
        <p:nvGraphicFramePr>
          <p:cNvPr id="17" name="内容占位符 4"/>
          <p:cNvGraphicFramePr>
            <a:graphicFrameLocks/>
          </p:cNvGraphicFramePr>
          <p:nvPr>
            <p:extLst>
              <p:ext uri="{D42A27DB-BD31-4B8C-83A1-F6EECF244321}">
                <p14:modId xmlns:p14="http://schemas.microsoft.com/office/powerpoint/2010/main" val="3462680362"/>
              </p:ext>
            </p:extLst>
          </p:nvPr>
        </p:nvGraphicFramePr>
        <p:xfrm>
          <a:off x="6238306" y="1772817"/>
          <a:ext cx="5690341" cy="4896728"/>
        </p:xfrm>
        <a:graphic>
          <a:graphicData uri="http://schemas.openxmlformats.org/drawingml/2006/table">
            <a:tbl>
              <a:tblPr firstRow="1" bandRow="1">
                <a:tableStyleId>{5C22544A-7EE6-4342-B048-85BDC9FD1C3A}</a:tableStyleId>
              </a:tblPr>
              <a:tblGrid>
                <a:gridCol w="680353"/>
                <a:gridCol w="695834"/>
                <a:gridCol w="1716392"/>
                <a:gridCol w="1380872"/>
                <a:gridCol w="1216890"/>
              </a:tblGrid>
              <a:tr h="590180">
                <a:tc>
                  <a:txBody>
                    <a:bodyPr/>
                    <a:lstStyle/>
                    <a:p>
                      <a:pPr algn="just"/>
                      <a:endParaRPr lang="zh-CN" altLang="en-US" sz="1400" dirty="0">
                        <a:latin typeface="Times New Roman" panose="02020603050405020304" pitchFamily="18" charset="0"/>
                        <a:cs typeface="Times New Roman" panose="02020603050405020304" pitchFamily="18" charset="0"/>
                      </a:endParaRPr>
                    </a:p>
                  </a:txBody>
                  <a:tcPr marL="91438" marR="91438" marT="45726" marB="45726"/>
                </a:tc>
                <a:tc>
                  <a:txBody>
                    <a:bodyPr/>
                    <a:lstStyle/>
                    <a:p>
                      <a:pPr algn="ctr"/>
                      <a:r>
                        <a:rPr lang="zh-CN" altLang="en-US" sz="1400" dirty="0" smtClean="0">
                          <a:latin typeface="Times New Roman" panose="02020603050405020304" pitchFamily="18" charset="0"/>
                        </a:rPr>
                        <a:t>标准来源</a:t>
                      </a:r>
                    </a:p>
                  </a:txBody>
                  <a:tcPr marL="91438" marR="91438" marT="45726" marB="45726"/>
                </a:tc>
                <a:tc>
                  <a:txBody>
                    <a:bodyPr/>
                    <a:lstStyle/>
                    <a:p>
                      <a:pPr algn="ctr"/>
                      <a:endParaRPr lang="zh-CN" altLang="en-US" sz="1400" dirty="0">
                        <a:latin typeface="Times New Roman" panose="02020603050405020304" pitchFamily="18" charset="0"/>
                        <a:cs typeface="Times New Roman" panose="02020603050405020304" pitchFamily="18" charset="0"/>
                      </a:endParaRPr>
                    </a:p>
                  </a:txBody>
                  <a:tcPr marL="91438" marR="91438" marT="45726" marB="45726"/>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smtClean="0">
                          <a:latin typeface="Times New Roman" panose="02020603050405020304" pitchFamily="18" charset="0"/>
                          <a:cs typeface="Times New Roman" panose="02020603050405020304" pitchFamily="18" charset="0"/>
                        </a:rPr>
                        <a:t>NMHC(mg/m</a:t>
                      </a:r>
                      <a:r>
                        <a:rPr lang="en-US" altLang="zh-CN" sz="1400" baseline="30000" dirty="0" smtClean="0">
                          <a:latin typeface="Times New Roman" panose="02020603050405020304" pitchFamily="18" charset="0"/>
                          <a:cs typeface="Times New Roman" panose="02020603050405020304" pitchFamily="18" charset="0"/>
                        </a:rPr>
                        <a:t>3</a:t>
                      </a:r>
                      <a:r>
                        <a:rPr lang="en-US" altLang="zh-CN" sz="1400" dirty="0" smtClean="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a:txBody>
                  <a:tcPr marL="91438" marR="91438" marT="45726" marB="45726"/>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smtClean="0">
                          <a:latin typeface="Times New Roman" panose="02020603050405020304" pitchFamily="18" charset="0"/>
                          <a:cs typeface="Times New Roman" panose="02020603050405020304" pitchFamily="18" charset="0"/>
                        </a:rPr>
                        <a:t>VOCs(mg/m</a:t>
                      </a:r>
                      <a:r>
                        <a:rPr lang="en-US" altLang="zh-CN" sz="1400" baseline="30000" dirty="0" smtClean="0">
                          <a:latin typeface="Times New Roman" panose="02020603050405020304" pitchFamily="18" charset="0"/>
                          <a:cs typeface="Times New Roman" panose="02020603050405020304" pitchFamily="18" charset="0"/>
                        </a:rPr>
                        <a:t>3</a:t>
                      </a:r>
                      <a:r>
                        <a:rPr lang="en-US" altLang="zh-CN" sz="1400" dirty="0" smtClean="0">
                          <a:latin typeface="Times New Roman" panose="02020603050405020304" pitchFamily="18" charset="0"/>
                          <a:cs typeface="Times New Roman" panose="02020603050405020304" pitchFamily="18" charset="0"/>
                        </a:rPr>
                        <a:t>)</a:t>
                      </a:r>
                      <a:endParaRPr lang="zh-CN" altLang="en-US" sz="1400" dirty="0" smtClean="0">
                        <a:latin typeface="Times New Roman" panose="02020603050405020304" pitchFamily="18" charset="0"/>
                        <a:cs typeface="Times New Roman" panose="02020603050405020304" pitchFamily="18" charset="0"/>
                      </a:endParaRPr>
                    </a:p>
                  </a:txBody>
                  <a:tcPr marL="91438" marR="91438" marT="45726" marB="45726"/>
                </a:tc>
              </a:tr>
              <a:tr h="372310">
                <a:tc rowSpan="9">
                  <a:txBody>
                    <a:bodyPr/>
                    <a:lstStyle/>
                    <a:p>
                      <a:pPr algn="just"/>
                      <a:r>
                        <a:rPr lang="zh-CN" altLang="en-US" sz="1400" dirty="0" smtClean="0">
                          <a:latin typeface="Times New Roman" panose="02020603050405020304" pitchFamily="18" charset="0"/>
                        </a:rPr>
                        <a:t>地方</a:t>
                      </a:r>
                    </a:p>
                  </a:txBody>
                  <a:tcPr marL="91438" marR="91438" marT="45726" marB="45726"/>
                </a:tc>
                <a:tc>
                  <a:txBody>
                    <a:bodyPr/>
                    <a:lstStyle/>
                    <a:p>
                      <a:pPr marL="0" algn="ctr" defTabSz="914400" rtl="0" eaLnBrk="1" latinLnBrk="0" hangingPunct="1"/>
                      <a:r>
                        <a:rPr lang="zh-CN" altLang="en-US" sz="1400" kern="1200" dirty="0" smtClean="0">
                          <a:solidFill>
                            <a:schemeClr val="dk1"/>
                          </a:solidFill>
                          <a:latin typeface="Times New Roman" panose="02020603050405020304" pitchFamily="18" charset="0"/>
                          <a:ea typeface="+mn-ea"/>
                          <a:cs typeface="+mn-cs"/>
                        </a:rPr>
                        <a:t>北京市</a:t>
                      </a:r>
                    </a:p>
                  </a:txBody>
                  <a:tcPr marL="91438" marR="91438" marT="45726" marB="45726"/>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DB 11/1385-2017</a:t>
                      </a:r>
                    </a:p>
                  </a:txBody>
                  <a:tcPr marL="91438" marR="91438" marT="45726" marB="45726"/>
                </a:tc>
                <a:tc>
                  <a:txBody>
                    <a:bodyPr/>
                    <a:lstStyle/>
                    <a:p>
                      <a:pPr marL="0" algn="ctr" defTabSz="914400" rtl="0" eaLnBrk="1" latinLnBrk="0" hangingPunct="1"/>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20</a:t>
                      </a:r>
                    </a:p>
                  </a:txBody>
                  <a:tcPr marL="91438" marR="91438" marT="45726" marB="45726"/>
                </a:tc>
                <a:tc>
                  <a:txBody>
                    <a:bodyPr/>
                    <a:lstStyle/>
                    <a:p>
                      <a:pPr marL="0" algn="ctr" defTabSz="914400" rtl="0" eaLnBrk="1" latinLnBrk="0" hangingPunct="1"/>
                      <a:endParaRPr lang="zh-CN" altLang="en-US" sz="1400" kern="1200" dirty="0">
                        <a:solidFill>
                          <a:schemeClr val="dk1"/>
                        </a:solidFill>
                        <a:latin typeface="Times New Roman" panose="02020603050405020304" pitchFamily="18" charset="0"/>
                        <a:ea typeface="+mn-ea"/>
                        <a:cs typeface="Times New Roman" panose="02020603050405020304" pitchFamily="18" charset="0"/>
                      </a:endParaRPr>
                    </a:p>
                  </a:txBody>
                  <a:tcPr marL="91438" marR="91438" marT="45726" marB="45726"/>
                </a:tc>
              </a:tr>
              <a:tr h="372310">
                <a:tc vMerge="1">
                  <a:txBody>
                    <a:bodyPr/>
                    <a:lstStyle/>
                    <a:p>
                      <a:endParaRPr lang="zh-CN"/>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zh-CN" sz="1400" kern="1200" dirty="0" smtClean="0">
                          <a:solidFill>
                            <a:schemeClr val="dk1"/>
                          </a:solidFill>
                          <a:latin typeface="Times New Roman" panose="02020603050405020304" pitchFamily="18" charset="0"/>
                          <a:ea typeface="+mn-ea"/>
                          <a:cs typeface="+mn-cs"/>
                        </a:rPr>
                        <a:t>天津市</a:t>
                      </a:r>
                    </a:p>
                  </a:txBody>
                  <a:tcPr marL="68578" marR="68578" marT="0" marB="0" anchor="ctr"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DB 12/524-2014</a:t>
                      </a:r>
                    </a:p>
                  </a:txBody>
                  <a:tcPr marL="68578" marR="68578" marT="0" marB="0" anchor="ctr" horzOverflow="overflow"/>
                </a:tc>
                <a:tc>
                  <a:txBody>
                    <a:bodyPr/>
                    <a:lstStyle/>
                    <a:p>
                      <a:pPr marL="0" algn="ctr" defTabSz="914400" rtl="0" eaLnBrk="1" latinLnBrk="0" hangingPunct="1"/>
                      <a:endParaRPr lang="zh-CN" altLang="en-US" sz="1400" kern="1200" dirty="0">
                        <a:solidFill>
                          <a:schemeClr val="dk1"/>
                        </a:solidFill>
                        <a:latin typeface="Times New Roman" panose="02020603050405020304" pitchFamily="18" charset="0"/>
                        <a:ea typeface="+mn-ea"/>
                        <a:cs typeface="Times New Roman" panose="02020603050405020304" pitchFamily="18" charset="0"/>
                      </a:endParaRPr>
                    </a:p>
                  </a:txBody>
                  <a:tcPr marL="91438" marR="91438" marT="45726" marB="45726"/>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80</a:t>
                      </a:r>
                    </a:p>
                  </a:txBody>
                  <a:tcPr marL="91438" marR="91438" marT="45726" marB="45726"/>
                </a:tc>
              </a:tr>
              <a:tr h="372310">
                <a:tc vMerge="1">
                  <a:txBody>
                    <a:bodyPr/>
                    <a:lstStyle/>
                    <a:p>
                      <a:endParaRPr lang="zh-CN"/>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zh-CN" sz="1400" kern="1200" dirty="0" smtClean="0">
                          <a:solidFill>
                            <a:schemeClr val="dk1"/>
                          </a:solidFill>
                          <a:latin typeface="Times New Roman" panose="02020603050405020304" pitchFamily="18" charset="0"/>
                          <a:ea typeface="+mn-ea"/>
                          <a:cs typeface="+mn-cs"/>
                        </a:rPr>
                        <a:t>河北省</a:t>
                      </a:r>
                    </a:p>
                  </a:txBody>
                  <a:tcPr marL="68578" marR="68578" marT="0" marB="0" anchor="ctr" horzOverflow="overflow"/>
                </a:tc>
                <a:tc>
                  <a:txBody>
                    <a:bodyPr/>
                    <a:lstStyle/>
                    <a:p>
                      <a:pPr marL="0" marR="0" lvl="0" indent="-24130" algn="ctr" defTabSz="914400" rtl="0" eaLnBrk="1" fontAlgn="base" latinLnBrk="0" hangingPunct="1">
                        <a:lnSpc>
                          <a:spcPct val="100000"/>
                        </a:lnSpc>
                        <a:spcBef>
                          <a:spcPts val="125"/>
                        </a:spcBef>
                        <a:spcAft>
                          <a:spcPts val="125"/>
                        </a:spcAft>
                        <a:buClrTx/>
                        <a:buSzTx/>
                        <a:buFontTx/>
                        <a:buNone/>
                      </a:pP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DB 13/2322-2016</a:t>
                      </a:r>
                    </a:p>
                  </a:txBody>
                  <a:tcPr marL="68578" marR="68578" marT="0" marB="0" anchor="ctr" horzOverflow="overflow"/>
                </a:tc>
                <a:tc>
                  <a:txBody>
                    <a:bodyPr/>
                    <a:lstStyle/>
                    <a:p>
                      <a:pPr marL="0" algn="ctr" defTabSz="914400" rtl="0" eaLnBrk="1" latinLnBrk="0" hangingPunct="1"/>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80</a:t>
                      </a:r>
                    </a:p>
                  </a:txBody>
                  <a:tcPr marL="91438" marR="91438" marT="45726" marB="45726"/>
                </a:tc>
                <a:tc>
                  <a:txBody>
                    <a:bodyPr/>
                    <a:lstStyle/>
                    <a:p>
                      <a:pPr marL="0" algn="ctr" defTabSz="914400" rtl="0" eaLnBrk="1" latinLnBrk="0" hangingPunct="1"/>
                      <a:endParaRPr lang="zh-CN" altLang="en-US" sz="1400" kern="1200" dirty="0">
                        <a:solidFill>
                          <a:schemeClr val="dk1"/>
                        </a:solidFill>
                        <a:latin typeface="Times New Roman" panose="02020603050405020304" pitchFamily="18" charset="0"/>
                        <a:ea typeface="+mn-ea"/>
                        <a:cs typeface="Times New Roman" panose="02020603050405020304" pitchFamily="18" charset="0"/>
                      </a:endParaRPr>
                    </a:p>
                  </a:txBody>
                  <a:tcPr marL="91438" marR="91438" marT="45726" marB="45726"/>
                </a:tc>
              </a:tr>
              <a:tr h="372310">
                <a:tc vMerge="1">
                  <a:txBody>
                    <a:bodyPr/>
                    <a:lstStyle/>
                    <a:p>
                      <a:endParaRPr lang="zh-CN"/>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zh-CN" sz="1400" kern="1200" dirty="0" smtClean="0">
                          <a:solidFill>
                            <a:schemeClr val="dk1"/>
                          </a:solidFill>
                          <a:latin typeface="Times New Roman" panose="02020603050405020304" pitchFamily="18" charset="0"/>
                          <a:ea typeface="+mn-ea"/>
                          <a:cs typeface="+mn-cs"/>
                        </a:rPr>
                        <a:t>上海市</a:t>
                      </a:r>
                    </a:p>
                  </a:txBody>
                  <a:tcPr marL="91438" marR="91438" marT="45726" marB="45726"/>
                </a:tc>
                <a:tc>
                  <a:txBody>
                    <a:bodyPr/>
                    <a:lstStyle/>
                    <a:p>
                      <a:pPr algn="ct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sym typeface="+mn-ea"/>
                        </a:rPr>
                        <a:t>DB31/881-2015</a:t>
                      </a:r>
                    </a:p>
                  </a:txBody>
                  <a:tcPr marL="91438" marR="91438" marT="45726" marB="45726"/>
                </a:tc>
                <a:tc>
                  <a:txBody>
                    <a:bodyPr/>
                    <a:lstStyle/>
                    <a:p>
                      <a:pPr algn="ct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50</a:t>
                      </a:r>
                    </a:p>
                  </a:txBody>
                  <a:tcPr marL="91438" marR="91438" marT="45726" marB="45726"/>
                </a:tc>
                <a:tc>
                  <a:txBody>
                    <a:bodyPr/>
                    <a:lstStyle/>
                    <a:p>
                      <a:pPr algn="ctr"/>
                      <a:endParaRPr lang="zh-CN" altLang="en-US" sz="1400" kern="1200" dirty="0">
                        <a:solidFill>
                          <a:schemeClr val="dk1"/>
                        </a:solidFill>
                        <a:latin typeface="Times New Roman" panose="02020603050405020304" pitchFamily="18" charset="0"/>
                        <a:ea typeface="+mn-ea"/>
                        <a:cs typeface="Times New Roman" panose="02020603050405020304" pitchFamily="18" charset="0"/>
                      </a:endParaRPr>
                    </a:p>
                  </a:txBody>
                  <a:tcPr marL="91438" marR="91438" marT="45726" marB="45726"/>
                </a:tc>
              </a:tr>
              <a:tr h="372310">
                <a:tc vMerge="1">
                  <a:txBody>
                    <a:bodyPr/>
                    <a:lstStyle/>
                    <a:p>
                      <a:endParaRPr lang="zh-CN"/>
                    </a:p>
                  </a:txBody>
                  <a:tcPr/>
                </a:tc>
                <a:tc>
                  <a:txBody>
                    <a:bodyPr/>
                    <a:lstStyle/>
                    <a:p>
                      <a:pPr algn="ctr"/>
                      <a:r>
                        <a:rPr lang="zh-CN" altLang="en-US" sz="1400" kern="1200" dirty="0" smtClean="0">
                          <a:solidFill>
                            <a:schemeClr val="dk1"/>
                          </a:solidFill>
                          <a:latin typeface="Times New Roman" panose="02020603050405020304" pitchFamily="18" charset="0"/>
                          <a:ea typeface="+mn-ea"/>
                          <a:cs typeface="+mn-cs"/>
                        </a:rPr>
                        <a:t>江苏省</a:t>
                      </a:r>
                    </a:p>
                  </a:txBody>
                  <a:tcPr marL="91438" marR="91438" marT="45726" marB="45726"/>
                </a:tc>
                <a:tc>
                  <a:txBody>
                    <a:bodyPr/>
                    <a:lstStyle/>
                    <a:p>
                      <a:pPr algn="ct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DB32/3151—2016</a:t>
                      </a:r>
                    </a:p>
                  </a:txBody>
                  <a:tcPr marL="91438" marR="91438" marT="45726" marB="45726"/>
                </a:tc>
                <a:tc>
                  <a:txBody>
                    <a:bodyPr/>
                    <a:lstStyle/>
                    <a:p>
                      <a:pPr algn="ct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80</a:t>
                      </a:r>
                    </a:p>
                  </a:txBody>
                  <a:tcPr marL="91438" marR="91438" marT="45726" marB="45726"/>
                </a:tc>
                <a:tc>
                  <a:txBody>
                    <a:bodyPr/>
                    <a:lstStyle/>
                    <a:p>
                      <a:pPr algn="ctr"/>
                      <a:endParaRPr lang="zh-CN" altLang="en-US" sz="1400" kern="1200" dirty="0">
                        <a:solidFill>
                          <a:schemeClr val="dk1"/>
                        </a:solidFill>
                        <a:latin typeface="Times New Roman" panose="02020603050405020304" pitchFamily="18" charset="0"/>
                        <a:ea typeface="+mn-ea"/>
                        <a:cs typeface="Times New Roman" panose="02020603050405020304" pitchFamily="18" charset="0"/>
                      </a:endParaRPr>
                    </a:p>
                  </a:txBody>
                  <a:tcPr marL="91438" marR="91438" marT="45726" marB="45726"/>
                </a:tc>
              </a:tr>
              <a:tr h="372310">
                <a:tc vMerge="1">
                  <a:txBody>
                    <a:bodyPr/>
                    <a:lstStyle/>
                    <a:p>
                      <a:endParaRPr lang="zh-CN"/>
                    </a:p>
                  </a:txBody>
                  <a:tcPr/>
                </a:tc>
                <a:tc>
                  <a:txBody>
                    <a:bodyPr/>
                    <a:lstStyle/>
                    <a:p>
                      <a:pPr marL="0" algn="ctr" defTabSz="914400" rtl="0" eaLnBrk="1" latinLnBrk="0" hangingPunct="1"/>
                      <a:r>
                        <a:rPr lang="zh-CN" altLang="zh-CN" sz="1400" kern="1200" dirty="0" smtClean="0">
                          <a:solidFill>
                            <a:schemeClr val="dk1"/>
                          </a:solidFill>
                          <a:latin typeface="Times New Roman" panose="02020603050405020304" pitchFamily="18" charset="0"/>
                          <a:ea typeface="+mn-ea"/>
                          <a:cs typeface="+mn-cs"/>
                          <a:sym typeface="+mn-ea"/>
                        </a:rPr>
                        <a:t>四川省</a:t>
                      </a:r>
                    </a:p>
                  </a:txBody>
                  <a:tcPr marL="68578" marR="68578" marT="0" marB="0" anchor="ctr"/>
                </a:tc>
                <a:tc>
                  <a:txBody>
                    <a:bodyPr/>
                    <a:lstStyle/>
                    <a:p>
                      <a:pPr algn="ctr">
                        <a:spcBef>
                          <a:spcPts val="300"/>
                        </a:spcBef>
                        <a:spcAft>
                          <a:spcPts val="0"/>
                        </a:spcAft>
                      </a:pPr>
                      <a:r>
                        <a:rPr lang="zh-CN" altLang="zh-CN" sz="1400" kern="1200" dirty="0" smtClean="0">
                          <a:solidFill>
                            <a:schemeClr val="dk1"/>
                          </a:solidFill>
                          <a:latin typeface="Times New Roman" panose="02020603050405020304" pitchFamily="18" charset="0"/>
                          <a:ea typeface="+mn-ea"/>
                          <a:cs typeface="Times New Roman" panose="02020603050405020304" pitchFamily="18" charset="0"/>
                          <a:sym typeface="+mn-ea"/>
                        </a:rPr>
                        <a:t>DB51/2377-2017</a:t>
                      </a:r>
                    </a:p>
                  </a:txBody>
                  <a:tcPr marL="68578" marR="68578" marT="0" marB="0" anchor="ctr"/>
                </a:tc>
                <a:tc>
                  <a:txBody>
                    <a:bodyPr/>
                    <a:lstStyle/>
                    <a:p>
                      <a:pPr marL="0" algn="ctr" defTabSz="914400" rtl="0" eaLnBrk="1" latinLnBrk="0" hangingPunct="1"/>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60</a:t>
                      </a:r>
                    </a:p>
                  </a:txBody>
                  <a:tcPr marL="91438" marR="91438" marT="45726" marB="45726"/>
                </a:tc>
                <a:tc>
                  <a:txBody>
                    <a:bodyPr/>
                    <a:lstStyle/>
                    <a:p>
                      <a:pPr marL="0" algn="ctr" defTabSz="914400" rtl="0" eaLnBrk="1" latinLnBrk="0" hangingPunct="1"/>
                      <a:endParaRPr lang="zh-CN" altLang="en-US" sz="1400" kern="1200" dirty="0">
                        <a:solidFill>
                          <a:schemeClr val="dk1"/>
                        </a:solidFill>
                        <a:latin typeface="Times New Roman" panose="02020603050405020304" pitchFamily="18" charset="0"/>
                        <a:ea typeface="+mn-ea"/>
                        <a:cs typeface="Times New Roman" panose="02020603050405020304" pitchFamily="18" charset="0"/>
                      </a:endParaRPr>
                    </a:p>
                  </a:txBody>
                  <a:tcPr marL="91438" marR="91438" marT="45726" marB="45726"/>
                </a:tc>
              </a:tr>
              <a:tr h="372310">
                <a:tc vMerge="1">
                  <a:txBody>
                    <a:bodyPr/>
                    <a:lstStyle/>
                    <a:p>
                      <a:endParaRPr lang="zh-CN"/>
                    </a:p>
                  </a:txBody>
                  <a:tcPr/>
                </a:tc>
                <a:tc>
                  <a:txBody>
                    <a:bodyPr/>
                    <a:lstStyle/>
                    <a:p>
                      <a:pPr marL="0" algn="ctr" defTabSz="914400" rtl="0" eaLnBrk="1" latinLnBrk="0" hangingPunct="1"/>
                      <a:r>
                        <a:rPr lang="zh-CN" altLang="zh-CN" sz="1400" kern="1200" dirty="0" smtClean="0">
                          <a:solidFill>
                            <a:schemeClr val="dk1"/>
                          </a:solidFill>
                          <a:latin typeface="Times New Roman" panose="02020603050405020304" pitchFamily="18" charset="0"/>
                          <a:ea typeface="+mn-ea"/>
                          <a:cs typeface="+mn-cs"/>
                          <a:sym typeface="+mn-ea"/>
                        </a:rPr>
                        <a:t>福建省</a:t>
                      </a:r>
                    </a:p>
                  </a:txBody>
                  <a:tcPr marL="68578" marR="68578" marT="0" marB="0" anchor="ctr"/>
                </a:tc>
                <a:tc>
                  <a:txBody>
                    <a:bodyPr/>
                    <a:lstStyle/>
                    <a:p>
                      <a:pPr algn="ctr">
                        <a:spcBef>
                          <a:spcPts val="300"/>
                        </a:spcBef>
                        <a:spcAft>
                          <a:spcPts val="0"/>
                        </a:spcAft>
                      </a:pPr>
                      <a:r>
                        <a:rPr lang="zh-CN" altLang="zh-CN" sz="1400" kern="1200" dirty="0" smtClean="0">
                          <a:solidFill>
                            <a:schemeClr val="dk1"/>
                          </a:solidFill>
                          <a:latin typeface="Times New Roman" panose="02020603050405020304" pitchFamily="18" charset="0"/>
                          <a:ea typeface="+mn-ea"/>
                          <a:cs typeface="Times New Roman" panose="02020603050405020304" pitchFamily="18" charset="0"/>
                          <a:sym typeface="+mn-ea"/>
                        </a:rPr>
                        <a:t>DB</a:t>
                      </a: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sym typeface="+mn-ea"/>
                        </a:rPr>
                        <a:t>35</a:t>
                      </a:r>
                      <a:r>
                        <a:rPr lang="zh-CN" altLang="zh-CN" sz="1400" kern="1200" dirty="0" smtClean="0">
                          <a:solidFill>
                            <a:schemeClr val="dk1"/>
                          </a:solidFill>
                          <a:latin typeface="Times New Roman" panose="02020603050405020304" pitchFamily="18" charset="0"/>
                          <a:ea typeface="+mn-ea"/>
                          <a:cs typeface="Times New Roman" panose="02020603050405020304" pitchFamily="18" charset="0"/>
                          <a:sym typeface="+mn-ea"/>
                        </a:rPr>
                        <a:t>/</a:t>
                      </a: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sym typeface="+mn-ea"/>
                        </a:rPr>
                        <a:t>1782</a:t>
                      </a:r>
                      <a:r>
                        <a:rPr lang="zh-CN" altLang="zh-CN" sz="1400" kern="1200" dirty="0" smtClean="0">
                          <a:solidFill>
                            <a:schemeClr val="dk1"/>
                          </a:solidFill>
                          <a:latin typeface="Times New Roman" panose="02020603050405020304" pitchFamily="18" charset="0"/>
                          <a:ea typeface="+mn-ea"/>
                          <a:cs typeface="Times New Roman" panose="02020603050405020304" pitchFamily="18" charset="0"/>
                          <a:sym typeface="+mn-ea"/>
                        </a:rPr>
                        <a:t>-201</a:t>
                      </a: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sym typeface="+mn-ea"/>
                        </a:rPr>
                        <a:t>8</a:t>
                      </a:r>
                    </a:p>
                  </a:txBody>
                  <a:tcPr marL="68578" marR="68578" marT="0" marB="0" anchor="ctr"/>
                </a:tc>
                <a:tc>
                  <a:txBody>
                    <a:bodyPr/>
                    <a:lstStyle/>
                    <a:p>
                      <a:pPr marL="0" algn="ctr" defTabSz="914400" rtl="0" eaLnBrk="1" latinLnBrk="0" hangingPunct="1"/>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100</a:t>
                      </a:r>
                    </a:p>
                  </a:txBody>
                  <a:tcPr marL="91438" marR="91438" marT="45726" marB="45726"/>
                </a:tc>
                <a:tc>
                  <a:txBody>
                    <a:bodyPr/>
                    <a:lstStyle/>
                    <a:p>
                      <a:pPr marL="0" algn="ctr" defTabSz="914400" rtl="0" eaLnBrk="1" latinLnBrk="0" hangingPunct="1"/>
                      <a:endParaRPr lang="zh-CN" altLang="en-US" sz="1400" kern="1200" dirty="0">
                        <a:solidFill>
                          <a:schemeClr val="dk1"/>
                        </a:solidFill>
                        <a:latin typeface="Times New Roman" panose="02020603050405020304" pitchFamily="18" charset="0"/>
                        <a:ea typeface="+mn-ea"/>
                        <a:cs typeface="Times New Roman" panose="02020603050405020304" pitchFamily="18" charset="0"/>
                      </a:endParaRPr>
                    </a:p>
                  </a:txBody>
                  <a:tcPr marL="91438" marR="91438" marT="45726" marB="45726"/>
                </a:tc>
              </a:tr>
              <a:tr h="372310">
                <a:tc vMerge="1">
                  <a:txBody>
                    <a:bodyPr/>
                    <a:lstStyle/>
                    <a:p>
                      <a:endParaRPr lang="zh-CN"/>
                    </a:p>
                  </a:txBody>
                  <a:tcPr/>
                </a:tc>
                <a:tc>
                  <a:txBody>
                    <a:bodyPr/>
                    <a:lstStyle/>
                    <a:p>
                      <a:pPr marL="0" algn="ctr" defTabSz="914400" rtl="0" eaLnBrk="1" latinLnBrk="0" hangingPunct="1"/>
                      <a:r>
                        <a:rPr lang="zh-CN" altLang="en-US" sz="1400" kern="1200" dirty="0" smtClean="0">
                          <a:solidFill>
                            <a:schemeClr val="dk1"/>
                          </a:solidFill>
                          <a:latin typeface="Times New Roman" panose="02020603050405020304" pitchFamily="18" charset="0"/>
                          <a:ea typeface="+mn-ea"/>
                          <a:cs typeface="+mn-cs"/>
                        </a:rPr>
                        <a:t>山东省</a:t>
                      </a:r>
                    </a:p>
                  </a:txBody>
                  <a:tcPr marL="66557" marR="66557" marT="0" marB="0" anchor="ctr"/>
                </a:tc>
                <a:tc>
                  <a:txBody>
                    <a:bodyPr/>
                    <a:lstStyle/>
                    <a:p>
                      <a:pPr algn="ctr">
                        <a:spcAft>
                          <a:spcPts val="0"/>
                        </a:spcAft>
                      </a:pP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DB37/2801.6-2018</a:t>
                      </a:r>
                    </a:p>
                  </a:txBody>
                  <a:tcPr marL="66557" marR="66557" marT="0" marB="0" anchor="ctr"/>
                </a:tc>
                <a:tc>
                  <a:txBody>
                    <a:bodyPr/>
                    <a:lstStyle/>
                    <a:p>
                      <a:pPr marL="0" algn="ctr" defTabSz="914400" rtl="0" eaLnBrk="1" latinLnBrk="0" hangingPunct="1"/>
                      <a:endParaRPr lang="zh-CN" altLang="en-US" sz="1400" kern="1200" dirty="0">
                        <a:solidFill>
                          <a:schemeClr val="dk1"/>
                        </a:solidFill>
                        <a:latin typeface="Times New Roman" panose="02020603050405020304" pitchFamily="18" charset="0"/>
                        <a:ea typeface="+mn-ea"/>
                        <a:cs typeface="Times New Roman" panose="02020603050405020304" pitchFamily="18" charset="0"/>
                      </a:endParaRPr>
                    </a:p>
                  </a:txBody>
                  <a:tcPr marL="91438" marR="91438" marT="45726" marB="45726"/>
                </a:tc>
                <a:tc>
                  <a:txBody>
                    <a:bodyPr/>
                    <a:lstStyle/>
                    <a:p>
                      <a:pPr marL="0" algn="ctr" defTabSz="914400" rtl="0" eaLnBrk="1" latinLnBrk="0" hangingPunct="1"/>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50</a:t>
                      </a:r>
                    </a:p>
                  </a:txBody>
                  <a:tcPr marL="91438" marR="91438" marT="45726" marB="45726"/>
                </a:tc>
              </a:tr>
              <a:tr h="372310">
                <a:tc vMerge="1">
                  <a:txBody>
                    <a:bodyPr/>
                    <a:lstStyle/>
                    <a:p>
                      <a:endParaRPr lang="zh-CN"/>
                    </a:p>
                  </a:txBody>
                  <a:tcPr/>
                </a:tc>
                <a:tc>
                  <a:txBody>
                    <a:bodyPr/>
                    <a:lstStyle/>
                    <a:p>
                      <a:pPr marL="0" algn="ctr" defTabSz="914400" rtl="0" eaLnBrk="1" latinLnBrk="0" hangingPunct="1"/>
                      <a:r>
                        <a:rPr lang="zh-CN" altLang="en-US" sz="1400" kern="1200" dirty="0" smtClean="0">
                          <a:solidFill>
                            <a:schemeClr val="dk1"/>
                          </a:solidFill>
                          <a:latin typeface="Times New Roman" panose="02020603050405020304" pitchFamily="18" charset="0"/>
                          <a:ea typeface="+mn-ea"/>
                          <a:cs typeface="+mn-cs"/>
                        </a:rPr>
                        <a:t>陕西省</a:t>
                      </a:r>
                    </a:p>
                  </a:txBody>
                  <a:tcPr marL="66557" marR="66557"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DB61/T1061-2017</a:t>
                      </a:r>
                    </a:p>
                  </a:txBody>
                  <a:tcPr marL="66557" marR="66557" marT="0" marB="0" anchor="ctr"/>
                </a:tc>
                <a:tc>
                  <a:txBody>
                    <a:bodyPr/>
                    <a:lstStyle/>
                    <a:p>
                      <a:pPr marL="0" algn="ctr" defTabSz="914400" rtl="0" eaLnBrk="1" latinLnBrk="0" hangingPunct="1"/>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80</a:t>
                      </a:r>
                    </a:p>
                  </a:txBody>
                  <a:tcPr marL="91438" marR="91438" marT="45726" marB="45726"/>
                </a:tc>
                <a:tc>
                  <a:txBody>
                    <a:bodyPr/>
                    <a:lstStyle/>
                    <a:p>
                      <a:pPr marL="0" algn="ctr" defTabSz="914400" rtl="0" eaLnBrk="1" latinLnBrk="0" hangingPunct="1"/>
                      <a:endParaRPr lang="zh-CN" altLang="en-US" sz="1400" kern="1200" dirty="0">
                        <a:solidFill>
                          <a:schemeClr val="dk1"/>
                        </a:solidFill>
                        <a:latin typeface="Times New Roman" panose="02020603050405020304" pitchFamily="18" charset="0"/>
                        <a:ea typeface="+mn-ea"/>
                        <a:cs typeface="Times New Roman" panose="02020603050405020304" pitchFamily="18" charset="0"/>
                      </a:endParaRPr>
                    </a:p>
                  </a:txBody>
                  <a:tcPr marL="91438" marR="91438" marT="45726" marB="45726"/>
                </a:tc>
              </a:tr>
              <a:tr h="372310">
                <a:tc>
                  <a:txBody>
                    <a:bodyPr/>
                    <a:lstStyle/>
                    <a:p>
                      <a:pPr algn="just"/>
                      <a:r>
                        <a:rPr lang="zh-CN" altLang="en-US" sz="1400" dirty="0" smtClean="0">
                          <a:latin typeface="Times New Roman" panose="02020603050405020304" pitchFamily="18" charset="0"/>
                        </a:rPr>
                        <a:t>本标准</a:t>
                      </a:r>
                    </a:p>
                  </a:txBody>
                  <a:tcPr marL="91438" marR="91438" marT="45726" marB="45726"/>
                </a:tc>
                <a:tc>
                  <a:txBody>
                    <a:bodyPr/>
                    <a:lstStyle/>
                    <a:p>
                      <a:pPr marL="0" algn="ctr" defTabSz="914400" rtl="0" eaLnBrk="1" latinLnBrk="0" hangingPunct="1"/>
                      <a:endParaRPr lang="zh-CN" altLang="en-US" sz="1400" kern="1200" dirty="0">
                        <a:solidFill>
                          <a:schemeClr val="dk1"/>
                        </a:solidFill>
                        <a:latin typeface="Times New Roman" panose="02020603050405020304" pitchFamily="18" charset="0"/>
                        <a:ea typeface="+mn-ea"/>
                        <a:cs typeface="Times New Roman" panose="02020603050405020304" pitchFamily="18" charset="0"/>
                      </a:endParaRPr>
                    </a:p>
                  </a:txBody>
                  <a:tcPr marL="66557" marR="66557" marT="0" marB="0" anchor="ctr"/>
                </a:tc>
                <a:tc>
                  <a:txBody>
                    <a:bodyPr/>
                    <a:lstStyle/>
                    <a:p>
                      <a:pPr marL="0" algn="ctr" defTabSz="914400" rtl="0" eaLnBrk="1" latinLnBrk="0" hangingPunct="1">
                        <a:spcAft>
                          <a:spcPts val="0"/>
                        </a:spcAft>
                      </a:pPr>
                      <a:endParaRPr lang="zh-CN" sz="1400" kern="1200" dirty="0">
                        <a:solidFill>
                          <a:schemeClr val="dk1"/>
                        </a:solidFill>
                        <a:latin typeface="Times New Roman" panose="02020603050405020304" pitchFamily="18" charset="0"/>
                        <a:ea typeface="+mn-ea"/>
                        <a:cs typeface="Times New Roman" panose="02020603050405020304" pitchFamily="18" charset="0"/>
                      </a:endParaRPr>
                    </a:p>
                  </a:txBody>
                  <a:tcPr marL="66557" marR="66557" marT="0" marB="0" anchor="ctr"/>
                </a:tc>
                <a:tc>
                  <a:txBody>
                    <a:bodyPr/>
                    <a:lstStyle/>
                    <a:p>
                      <a:pPr marL="0" algn="ctr" defTabSz="914400" rtl="0" eaLnBrk="1" latinLnBrk="0" hangingPunct="1"/>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100/60</a:t>
                      </a:r>
                    </a:p>
                  </a:txBody>
                  <a:tcPr marL="91438" marR="91438" marT="45726" marB="45726"/>
                </a:tc>
                <a:tc>
                  <a:txBody>
                    <a:bodyPr/>
                    <a:lstStyle/>
                    <a:p>
                      <a:pPr marL="0" algn="ctr" defTabSz="914400" rtl="0" eaLnBrk="1" latinLnBrk="0" hangingPunct="1"/>
                      <a:r>
                        <a:rPr lang="en-US" altLang="zh-CN" sz="1400" kern="1200" dirty="0" smtClean="0">
                          <a:solidFill>
                            <a:schemeClr val="dk1"/>
                          </a:solidFill>
                          <a:latin typeface="Times New Roman" panose="02020603050405020304" pitchFamily="18" charset="0"/>
                          <a:ea typeface="+mn-ea"/>
                          <a:cs typeface="Times New Roman" panose="02020603050405020304" pitchFamily="18" charset="0"/>
                        </a:rPr>
                        <a:t>120/80</a:t>
                      </a:r>
                    </a:p>
                  </a:txBody>
                  <a:tcPr marL="91438" marR="91438" marT="45726" marB="45726"/>
                </a:tc>
              </a:tr>
            </a:tbl>
          </a:graphicData>
        </a:graphic>
      </p:graphicFrame>
    </p:spTree>
    <p:extLst>
      <p:ext uri="{BB962C8B-B14F-4D97-AF65-F5344CB8AC3E}">
        <p14:creationId xmlns:p14="http://schemas.microsoft.com/office/powerpoint/2010/main" val="5065513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257415" y="188640"/>
            <a:ext cx="6155531" cy="531019"/>
          </a:xfrm>
        </p:spPr>
        <p:txBody>
          <a:bodyPr anchor="b">
            <a:normAutofit/>
          </a:bodyPr>
          <a:lstStyle/>
          <a:p>
            <a:r>
              <a:rPr lang="en-US" altLang="zh-CN" sz="2100" dirty="0" smtClean="0">
                <a:latin typeface="+mj-ea"/>
                <a:sym typeface="Arial" panose="020B0604020202020204" pitchFamily="34" charset="0"/>
              </a:rPr>
              <a:t>4.2 </a:t>
            </a:r>
            <a:r>
              <a:rPr lang="zh-CN" altLang="en-US" sz="2100" dirty="0" smtClean="0">
                <a:latin typeface="+mj-ea"/>
                <a:sym typeface="Arial" panose="020B0604020202020204" pitchFamily="34" charset="0"/>
              </a:rPr>
              <a:t>达标现状</a:t>
            </a:r>
            <a:endParaRPr lang="zh-CN" altLang="en-US" sz="2100" dirty="0">
              <a:solidFill>
                <a:srgbClr val="FF0000"/>
              </a:solidFill>
              <a:latin typeface="+mj-ea"/>
            </a:endParaRPr>
          </a:p>
        </p:txBody>
      </p:sp>
      <p:sp>
        <p:nvSpPr>
          <p:cNvPr id="9" name="Rectangle 78"/>
          <p:cNvSpPr>
            <a:spLocks noChangeArrowheads="1"/>
          </p:cNvSpPr>
          <p:nvPr/>
        </p:nvSpPr>
        <p:spPr bwMode="auto">
          <a:xfrm>
            <a:off x="1127448" y="985392"/>
            <a:ext cx="2952328" cy="403623"/>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非甲烷总烃</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15" y="1556792"/>
            <a:ext cx="7968208" cy="508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4"/>
          <a:stretch>
            <a:fillRect/>
          </a:stretch>
        </p:blipFill>
        <p:spPr>
          <a:xfrm>
            <a:off x="4004295" y="4252586"/>
            <a:ext cx="4103930" cy="2559302"/>
          </a:xfrm>
          <a:prstGeom prst="rect">
            <a:avLst/>
          </a:prstGeom>
        </p:spPr>
      </p:pic>
      <p:sp>
        <p:nvSpPr>
          <p:cNvPr id="3" name="矩形 2"/>
          <p:cNvSpPr/>
          <p:nvPr/>
        </p:nvSpPr>
        <p:spPr>
          <a:xfrm>
            <a:off x="8472264" y="1700808"/>
            <a:ext cx="3528392" cy="1477328"/>
          </a:xfrm>
          <a:prstGeom prst="rect">
            <a:avLst/>
          </a:prstGeom>
        </p:spPr>
        <p:txBody>
          <a:bodyPr wrap="square">
            <a:spAutoFit/>
          </a:bodyPr>
          <a:lstStyle/>
          <a:p>
            <a:pPr algn="just" fontAlgn="auto">
              <a:spcAft>
                <a:spcPts val="0"/>
              </a:spcAft>
            </a:pPr>
            <a:r>
              <a:rPr lang="zh-CN" altLang="en-US" dirty="0" smtClean="0">
                <a:latin typeface="Times New Roman" panose="02020603050405020304" pitchFamily="18" charset="0"/>
                <a:ea typeface="微软雅黑" panose="020B0503020204020204" pitchFamily="34" charset="-122"/>
              </a:rPr>
              <a:t>国际涂料油墨胶粘剂水平：</a:t>
            </a:r>
            <a:endParaRPr lang="en-US" altLang="zh-CN" dirty="0" smtClean="0">
              <a:latin typeface="Times New Roman" panose="02020603050405020304" pitchFamily="18" charset="0"/>
              <a:ea typeface="微软雅黑" panose="020B0503020204020204" pitchFamily="34" charset="-122"/>
            </a:endParaRPr>
          </a:p>
          <a:p>
            <a:pPr algn="just" fontAlgn="auto">
              <a:spcAft>
                <a:spcPts val="0"/>
              </a:spcAft>
            </a:pPr>
            <a:endParaRPr lang="en-US" altLang="zh-CN" dirty="0" smtClean="0">
              <a:latin typeface="Times New Roman" panose="02020603050405020304" pitchFamily="18" charset="0"/>
              <a:ea typeface="微软雅黑" panose="020B0503020204020204" pitchFamily="34" charset="-122"/>
            </a:endParaRPr>
          </a:p>
          <a:p>
            <a:pPr algn="just" fontAlgn="auto">
              <a:spcAft>
                <a:spcPts val="0"/>
              </a:spcAft>
            </a:pPr>
            <a:r>
              <a:rPr lang="zh-CN" altLang="en-US" dirty="0" smtClean="0">
                <a:latin typeface="Times New Roman" panose="02020603050405020304" pitchFamily="18" charset="0"/>
                <a:ea typeface="微软雅黑" panose="020B0503020204020204" pitchFamily="34" charset="-122"/>
              </a:rPr>
              <a:t>根据</a:t>
            </a:r>
            <a:r>
              <a:rPr lang="zh-CN" altLang="en-US" dirty="0">
                <a:latin typeface="Times New Roman" panose="02020603050405020304" pitchFamily="18" charset="0"/>
                <a:ea typeface="微软雅黑" panose="020B0503020204020204" pitchFamily="34" charset="-122"/>
              </a:rPr>
              <a:t>监测数据，NMHC的排放水平应该在60% NMHC≤ 100mg/m</a:t>
            </a:r>
            <a:r>
              <a:rPr lang="zh-CN" altLang="en-US" baseline="30000" dirty="0">
                <a:latin typeface="Times New Roman" panose="02020603050405020304" pitchFamily="18" charset="0"/>
                <a:ea typeface="微软雅黑" panose="020B0503020204020204" pitchFamily="34" charset="-122"/>
              </a:rPr>
              <a:t>3</a:t>
            </a:r>
            <a:r>
              <a:rPr lang="zh-CN" altLang="en-US" dirty="0">
                <a:latin typeface="Times New Roman" panose="02020603050405020304" pitchFamily="18" charset="0"/>
                <a:ea typeface="微软雅黑" panose="020B0503020204020204" pitchFamily="34" charset="-122"/>
              </a:rPr>
              <a:t>; </a:t>
            </a:r>
            <a:r>
              <a:rPr lang="zh-CN" altLang="en-US" dirty="0">
                <a:solidFill>
                  <a:srgbClr val="FF0000"/>
                </a:solidFill>
                <a:latin typeface="Times New Roman" panose="02020603050405020304" pitchFamily="18" charset="0"/>
                <a:ea typeface="微软雅黑" panose="020B0503020204020204" pitchFamily="34" charset="-122"/>
              </a:rPr>
              <a:t>40% NMHC≤ 60mg/m</a:t>
            </a:r>
            <a:r>
              <a:rPr lang="zh-CN" altLang="en-US" baseline="30000" dirty="0">
                <a:solidFill>
                  <a:srgbClr val="FF0000"/>
                </a:solidFill>
                <a:latin typeface="Times New Roman" panose="02020603050405020304" pitchFamily="18" charset="0"/>
                <a:ea typeface="微软雅黑" panose="020B0503020204020204" pitchFamily="34" charset="-122"/>
                <a:sym typeface="宋体" panose="02010600030101010101" pitchFamily="2" charset="-122"/>
              </a:rPr>
              <a:t>3</a:t>
            </a:r>
            <a:r>
              <a:rPr lang="zh-CN" altLang="en-US" dirty="0">
                <a:solidFill>
                  <a:srgbClr val="FF0000"/>
                </a:solidFill>
                <a:latin typeface="Times New Roman" panose="02020603050405020304" pitchFamily="18" charset="0"/>
                <a:ea typeface="微软雅黑" panose="020B0503020204020204" pitchFamily="34" charset="-122"/>
              </a:rPr>
              <a:t>。</a:t>
            </a:r>
            <a:endParaRPr lang="en-US" altLang="zh-CN" dirty="0">
              <a:solidFill>
                <a:srgbClr val="FF0000"/>
              </a:solidFill>
              <a:latin typeface="Times New Roman" panose="02020603050405020304" pitchFamily="18" charset="0"/>
              <a:ea typeface="微软雅黑" panose="020B0503020204020204" pitchFamily="34" charset="-122"/>
            </a:endParaRPr>
          </a:p>
        </p:txBody>
      </p:sp>
      <p:sp>
        <p:nvSpPr>
          <p:cNvPr id="4" name="矩形 3"/>
          <p:cNvSpPr/>
          <p:nvPr/>
        </p:nvSpPr>
        <p:spPr>
          <a:xfrm>
            <a:off x="8472264" y="4005064"/>
            <a:ext cx="3048000" cy="1823576"/>
          </a:xfrm>
          <a:prstGeom prst="rect">
            <a:avLst/>
          </a:prstGeom>
        </p:spPr>
        <p:txBody>
          <a:bodyPr wrap="square">
            <a:spAutoFit/>
          </a:bodyPr>
          <a:lstStyle/>
          <a:p>
            <a:pPr>
              <a:lnSpc>
                <a:spcPct val="125000"/>
              </a:lnSpc>
            </a:pPr>
            <a:r>
              <a:rPr lang="zh-CN" altLang="en-US" dirty="0">
                <a:solidFill>
                  <a:srgbClr val="FF0000"/>
                </a:solidFill>
                <a:latin typeface="微软雅黑" panose="020B0503020204020204" charset="-122"/>
                <a:ea typeface="微软雅黑" panose="020B0503020204020204" charset="-122"/>
              </a:rPr>
              <a:t>上海市</a:t>
            </a:r>
            <a:r>
              <a:rPr lang="zh-CN" altLang="en-US" dirty="0" smtClean="0">
                <a:solidFill>
                  <a:srgbClr val="FF0000"/>
                </a:solidFill>
                <a:latin typeface="微软雅黑" panose="020B0503020204020204" charset="-122"/>
                <a:ea typeface="微软雅黑" panose="020B0503020204020204" charset="-122"/>
              </a:rPr>
              <a:t>达标率：</a:t>
            </a:r>
            <a:endParaRPr lang="en-US" altLang="zh-CN" dirty="0" smtClean="0">
              <a:solidFill>
                <a:srgbClr val="FF0000"/>
              </a:solidFill>
              <a:latin typeface="微软雅黑" panose="020B0503020204020204" charset="-122"/>
              <a:ea typeface="微软雅黑" panose="020B0503020204020204" charset="-122"/>
            </a:endParaRPr>
          </a:p>
          <a:p>
            <a:pPr>
              <a:lnSpc>
                <a:spcPct val="125000"/>
              </a:lnSpc>
            </a:pPr>
            <a:r>
              <a:rPr lang="zh-CN" altLang="en-US" dirty="0" smtClean="0">
                <a:latin typeface="微软雅黑" panose="020B0503020204020204" charset="-122"/>
                <a:ea typeface="微软雅黑" panose="020B0503020204020204" charset="-122"/>
                <a:cs typeface="Times New Roman" panose="02020603050405020304" pitchFamily="18" charset="0"/>
              </a:rPr>
              <a:t>化学</a:t>
            </a:r>
            <a:r>
              <a:rPr lang="zh-CN" altLang="en-US" dirty="0">
                <a:latin typeface="微软雅黑" panose="020B0503020204020204" charset="-122"/>
                <a:ea typeface="微软雅黑" panose="020B0503020204020204" charset="-122"/>
                <a:cs typeface="Times New Roman" panose="02020603050405020304" pitchFamily="18" charset="0"/>
              </a:rPr>
              <a:t>原料与化学品制造行业  </a:t>
            </a:r>
            <a:r>
              <a:rPr lang="en-US" altLang="zh-CN" dirty="0">
                <a:solidFill>
                  <a:srgbClr val="FF0000"/>
                </a:solidFill>
                <a:latin typeface="微软雅黑" panose="020B0503020204020204" charset="-122"/>
                <a:ea typeface="微软雅黑" panose="020B0503020204020204" charset="-122"/>
                <a:cs typeface="Times New Roman" panose="02020603050405020304" pitchFamily="18" charset="0"/>
              </a:rPr>
              <a:t>90.85%</a:t>
            </a:r>
          </a:p>
          <a:p>
            <a:pPr>
              <a:lnSpc>
                <a:spcPct val="125000"/>
              </a:lnSpc>
            </a:pPr>
            <a:r>
              <a:rPr lang="zh-CN" altLang="en-US" dirty="0">
                <a:latin typeface="微软雅黑" panose="020B0503020204020204" charset="-122"/>
                <a:ea typeface="微软雅黑" panose="020B0503020204020204" charset="-122"/>
                <a:cs typeface="Times New Roman" panose="02020603050405020304" pitchFamily="18" charset="0"/>
              </a:rPr>
              <a:t> </a:t>
            </a:r>
            <a:r>
              <a:rPr lang="zh-CN" altLang="en-US" dirty="0" smtClean="0">
                <a:latin typeface="微软雅黑" panose="020B0503020204020204" charset="-122"/>
                <a:ea typeface="微软雅黑" panose="020B0503020204020204" charset="-122"/>
                <a:cs typeface="Times New Roman" panose="02020603050405020304" pitchFamily="18" charset="0"/>
              </a:rPr>
              <a:t>涂料</a:t>
            </a:r>
            <a:r>
              <a:rPr lang="zh-CN" altLang="en-US" dirty="0">
                <a:latin typeface="微软雅黑" panose="020B0503020204020204" charset="-122"/>
                <a:ea typeface="微软雅黑" panose="020B0503020204020204" charset="-122"/>
                <a:cs typeface="Times New Roman" panose="02020603050405020304" pitchFamily="18" charset="0"/>
              </a:rPr>
              <a:t>及类似产品生产行业  </a:t>
            </a:r>
            <a:r>
              <a:rPr lang="en-US" altLang="zh-CN" dirty="0">
                <a:solidFill>
                  <a:srgbClr val="FF0000"/>
                </a:solidFill>
                <a:latin typeface="微软雅黑" panose="020B0503020204020204" charset="-122"/>
                <a:ea typeface="微软雅黑" panose="020B0503020204020204" charset="-122"/>
                <a:cs typeface="Times New Roman" panose="02020603050405020304" pitchFamily="18" charset="0"/>
              </a:rPr>
              <a:t>82.50%</a:t>
            </a:r>
          </a:p>
        </p:txBody>
      </p:sp>
      <p:sp>
        <p:nvSpPr>
          <p:cNvPr id="5" name="文本框 4"/>
          <p:cNvSpPr txBox="1"/>
          <p:nvPr/>
        </p:nvSpPr>
        <p:spPr>
          <a:xfrm>
            <a:off x="1055440" y="4581128"/>
            <a:ext cx="1107996" cy="369332"/>
          </a:xfrm>
          <a:prstGeom prst="rect">
            <a:avLst/>
          </a:prstGeom>
          <a:noFill/>
        </p:spPr>
        <p:txBody>
          <a:bodyPr wrap="none" rtlCol="0">
            <a:spAutoFit/>
          </a:bodyPr>
          <a:lstStyle/>
          <a:p>
            <a:r>
              <a:rPr lang="zh-CN" altLang="en-US" dirty="0" smtClean="0"/>
              <a:t>焚烧装置</a:t>
            </a:r>
            <a:endParaRPr lang="zh-CN" altLang="en-US" dirty="0"/>
          </a:p>
        </p:txBody>
      </p:sp>
    </p:spTree>
    <p:extLst>
      <p:ext uri="{BB962C8B-B14F-4D97-AF65-F5344CB8AC3E}">
        <p14:creationId xmlns:p14="http://schemas.microsoft.com/office/powerpoint/2010/main" val="5739221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257415" y="188640"/>
            <a:ext cx="6155531" cy="531019"/>
          </a:xfrm>
        </p:spPr>
        <p:txBody>
          <a:bodyPr anchor="b">
            <a:normAutofit/>
          </a:bodyPr>
          <a:lstStyle/>
          <a:p>
            <a:r>
              <a:rPr lang="en-US" altLang="zh-CN" sz="2100" dirty="0" smtClean="0">
                <a:latin typeface="+mj-ea"/>
                <a:sym typeface="Arial" panose="020B0604020202020204" pitchFamily="34" charset="0"/>
              </a:rPr>
              <a:t>4. 2 </a:t>
            </a:r>
            <a:r>
              <a:rPr lang="zh-CN" altLang="en-US" sz="2100" dirty="0" smtClean="0">
                <a:latin typeface="+mj-ea"/>
                <a:sym typeface="Arial" panose="020B0604020202020204" pitchFamily="34" charset="0"/>
              </a:rPr>
              <a:t>达标现状</a:t>
            </a:r>
            <a:endParaRPr lang="zh-CN" altLang="en-US" sz="2100" dirty="0">
              <a:solidFill>
                <a:srgbClr val="FF0000"/>
              </a:solidFill>
              <a:latin typeface="+mj-ea"/>
            </a:endParaRPr>
          </a:p>
        </p:txBody>
      </p:sp>
      <p:sp>
        <p:nvSpPr>
          <p:cNvPr id="9" name="Rectangle 78"/>
          <p:cNvSpPr>
            <a:spLocks noChangeArrowheads="1"/>
          </p:cNvSpPr>
          <p:nvPr/>
        </p:nvSpPr>
        <p:spPr bwMode="auto">
          <a:xfrm>
            <a:off x="1127448" y="1022630"/>
            <a:ext cx="2952328" cy="403623"/>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800"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VOCs</a:t>
            </a:r>
            <a:endParaRPr lang="zh-CN" altLang="en-US" sz="2800" b="1" dirty="0">
              <a:solidFill>
                <a:srgbClr val="000000"/>
              </a:solidFill>
              <a:latin typeface="微软雅黑" panose="020B0503020204020204" pitchFamily="34" charset="-122"/>
              <a:ea typeface="微软雅黑" panose="020B0503020204020204" pitchFamily="34" charset="-122"/>
              <a:cs typeface="+mn-cs"/>
            </a:endParaRPr>
          </a:p>
        </p:txBody>
      </p:sp>
      <p:sp>
        <p:nvSpPr>
          <p:cNvPr id="2" name="矩形 1"/>
          <p:cNvSpPr/>
          <p:nvPr/>
        </p:nvSpPr>
        <p:spPr>
          <a:xfrm>
            <a:off x="257415" y="1484784"/>
            <a:ext cx="6918705" cy="2554545"/>
          </a:xfrm>
          <a:prstGeom prst="rect">
            <a:avLst/>
          </a:prstGeom>
        </p:spPr>
        <p:txBody>
          <a:bodyPr wrap="square">
            <a:spAutoFit/>
          </a:bodyPr>
          <a:lstStyle/>
          <a:p>
            <a:r>
              <a:rPr lang="en-US" altLang="zh-CN" sz="2000" dirty="0"/>
              <a:t>32</a:t>
            </a:r>
            <a:r>
              <a:rPr lang="zh-CN" altLang="zh-CN" sz="2000" dirty="0"/>
              <a:t>家涂料的</a:t>
            </a:r>
            <a:r>
              <a:rPr lang="en-US" altLang="zh-CN" sz="2000" dirty="0"/>
              <a:t>VOCs</a:t>
            </a:r>
            <a:r>
              <a:rPr lang="zh-CN" altLang="zh-CN" sz="2000" dirty="0"/>
              <a:t>有组织排放浓度为</a:t>
            </a:r>
            <a:r>
              <a:rPr lang="en-US" altLang="zh-CN" sz="2000" dirty="0" smtClean="0"/>
              <a:t>0.15~1258.39mg/m</a:t>
            </a:r>
            <a:r>
              <a:rPr lang="en-US" altLang="zh-CN" sz="2000" baseline="30000" dirty="0" smtClean="0"/>
              <a:t>3</a:t>
            </a:r>
          </a:p>
          <a:p>
            <a:r>
              <a:rPr lang="zh-CN" altLang="zh-CN" sz="2000" dirty="0" smtClean="0"/>
              <a:t>乙酸乙烯</a:t>
            </a:r>
            <a:r>
              <a:rPr lang="zh-CN" altLang="zh-CN" sz="2000" dirty="0"/>
              <a:t>酯（</a:t>
            </a:r>
            <a:r>
              <a:rPr lang="en-US" altLang="zh-CN" sz="2000" dirty="0"/>
              <a:t>52.88%</a:t>
            </a:r>
            <a:r>
              <a:rPr lang="zh-CN" altLang="zh-CN" sz="2000" dirty="0"/>
              <a:t>）、乙酸乙酯（</a:t>
            </a:r>
            <a:r>
              <a:rPr lang="en-US" altLang="zh-CN" sz="2000" dirty="0"/>
              <a:t>22.62%</a:t>
            </a:r>
            <a:r>
              <a:rPr lang="zh-CN" altLang="zh-CN" sz="2000" dirty="0"/>
              <a:t>）、甲苯（</a:t>
            </a:r>
            <a:r>
              <a:rPr lang="en-US" altLang="zh-CN" sz="2000" dirty="0"/>
              <a:t>8.5%</a:t>
            </a:r>
            <a:r>
              <a:rPr lang="zh-CN" altLang="zh-CN" sz="2000" dirty="0"/>
              <a:t>）</a:t>
            </a:r>
            <a:r>
              <a:rPr lang="zh-CN" altLang="zh-CN" sz="2000" dirty="0" smtClean="0"/>
              <a:t>、二甲苯</a:t>
            </a:r>
            <a:r>
              <a:rPr lang="zh-CN" altLang="zh-CN" sz="2000" dirty="0"/>
              <a:t>（</a:t>
            </a:r>
            <a:r>
              <a:rPr lang="en-US" altLang="zh-CN" sz="2000" dirty="0"/>
              <a:t>7.19%</a:t>
            </a:r>
            <a:r>
              <a:rPr lang="zh-CN" altLang="zh-CN" sz="2000" dirty="0"/>
              <a:t>）、苯乙烯（</a:t>
            </a:r>
            <a:r>
              <a:rPr lang="en-US" altLang="zh-CN" sz="2000" dirty="0"/>
              <a:t>4.26%</a:t>
            </a:r>
            <a:r>
              <a:rPr lang="zh-CN" altLang="zh-CN" sz="2000" dirty="0"/>
              <a:t>）、乙苯（</a:t>
            </a:r>
            <a:r>
              <a:rPr lang="en-US" altLang="zh-CN" sz="2000" dirty="0"/>
              <a:t>2.1%</a:t>
            </a:r>
            <a:r>
              <a:rPr lang="zh-CN" altLang="zh-CN" sz="2000" dirty="0"/>
              <a:t>）</a:t>
            </a:r>
            <a:r>
              <a:rPr lang="zh-CN" altLang="zh-CN" sz="2000" dirty="0" smtClean="0"/>
              <a:t>。</a:t>
            </a:r>
            <a:endParaRPr lang="en-US" altLang="zh-CN" sz="2000" dirty="0" smtClean="0"/>
          </a:p>
          <a:p>
            <a:r>
              <a:rPr lang="en-US" altLang="zh-CN" sz="2000" dirty="0" smtClean="0"/>
              <a:t>19</a:t>
            </a:r>
            <a:r>
              <a:rPr lang="zh-CN" altLang="zh-CN" sz="2000" dirty="0"/>
              <a:t>家油墨制造企业的</a:t>
            </a:r>
            <a:r>
              <a:rPr lang="en-US" altLang="zh-CN" sz="2000" dirty="0"/>
              <a:t>VOCs</a:t>
            </a:r>
            <a:r>
              <a:rPr lang="zh-CN" altLang="zh-CN" sz="2000" dirty="0"/>
              <a:t>有组织排放浓度为</a:t>
            </a:r>
            <a:r>
              <a:rPr lang="en-US" altLang="zh-CN" sz="2000" dirty="0"/>
              <a:t>2.07~723.82 mg/m</a:t>
            </a:r>
            <a:r>
              <a:rPr lang="en-US" altLang="zh-CN" sz="2000" baseline="30000" dirty="0"/>
              <a:t>3</a:t>
            </a:r>
            <a:r>
              <a:rPr lang="zh-CN" altLang="zh-CN" sz="2000" dirty="0" smtClean="0"/>
              <a:t>，</a:t>
            </a:r>
            <a:endParaRPr lang="en-US" altLang="zh-CN" sz="2000" dirty="0" smtClean="0"/>
          </a:p>
          <a:p>
            <a:r>
              <a:rPr lang="zh-CN" altLang="zh-CN" sz="2000" dirty="0" smtClean="0"/>
              <a:t>乙酸</a:t>
            </a:r>
            <a:r>
              <a:rPr lang="zh-CN" altLang="zh-CN" sz="2000" dirty="0"/>
              <a:t>乙酯（</a:t>
            </a:r>
            <a:r>
              <a:rPr lang="en-US" altLang="zh-CN" sz="2000" dirty="0"/>
              <a:t>42.77%</a:t>
            </a:r>
            <a:r>
              <a:rPr lang="zh-CN" altLang="zh-CN" sz="2000" dirty="0"/>
              <a:t>）、异丙醇（</a:t>
            </a:r>
            <a:r>
              <a:rPr lang="en-US" altLang="zh-CN" sz="2000" dirty="0"/>
              <a:t>28.32%</a:t>
            </a:r>
            <a:r>
              <a:rPr lang="zh-CN" altLang="zh-CN" sz="2000" dirty="0"/>
              <a:t>）、丁酮（</a:t>
            </a:r>
            <a:r>
              <a:rPr lang="en-US" altLang="zh-CN" sz="2000" dirty="0"/>
              <a:t>18.7%</a:t>
            </a:r>
            <a:r>
              <a:rPr lang="zh-CN" altLang="zh-CN" sz="2000" dirty="0"/>
              <a:t>）、甲苯（</a:t>
            </a:r>
            <a:r>
              <a:rPr lang="en-US" altLang="zh-CN" sz="2000" dirty="0"/>
              <a:t>5.7%</a:t>
            </a:r>
            <a:r>
              <a:rPr lang="zh-CN" altLang="zh-CN" sz="2000" dirty="0"/>
              <a:t>）、三甲苯（</a:t>
            </a:r>
            <a:r>
              <a:rPr lang="en-US" altLang="zh-CN" sz="2000" dirty="0"/>
              <a:t>1.68%</a:t>
            </a:r>
            <a:r>
              <a:rPr lang="zh-CN" altLang="zh-CN" sz="2000" dirty="0"/>
              <a:t>）。</a:t>
            </a:r>
            <a:endParaRPr lang="zh-CN" altLang="en-US" sz="2000" dirty="0"/>
          </a:p>
        </p:txBody>
      </p:sp>
      <p:pic>
        <p:nvPicPr>
          <p:cNvPr id="7" name="图片 6"/>
          <p:cNvPicPr/>
          <p:nvPr/>
        </p:nvPicPr>
        <p:blipFill>
          <a:blip r:embed="rId3">
            <a:extLst>
              <a:ext uri="{28A0092B-C50C-407E-A947-70E740481C1C}">
                <a14:useLocalDpi xmlns:a14="http://schemas.microsoft.com/office/drawing/2010/main" val="0"/>
              </a:ext>
            </a:extLst>
          </a:blip>
          <a:srcRect/>
          <a:stretch>
            <a:fillRect/>
          </a:stretch>
        </p:blipFill>
        <p:spPr>
          <a:xfrm>
            <a:off x="7824192" y="1196752"/>
            <a:ext cx="3816424" cy="2664295"/>
          </a:xfrm>
          <a:prstGeom prst="rect">
            <a:avLst/>
          </a:prstGeom>
          <a:noFill/>
          <a:ln>
            <a:noFill/>
          </a:ln>
        </p:spPr>
      </p:pic>
      <p:graphicFrame>
        <p:nvGraphicFramePr>
          <p:cNvPr id="10" name="图表 9">
            <a:extLst>
              <a:ext uri="{FF2B5EF4-FFF2-40B4-BE49-F238E27FC236}">
                <a16:creationId xmlns="" xmlns:a16="http://schemas.microsoft.com/office/drawing/2014/main" id="{34152D39-A3E9-41B0-92D8-E486015AED7D}"/>
              </a:ext>
            </a:extLst>
          </p:cNvPr>
          <p:cNvGraphicFramePr>
            <a:graphicFrameLocks/>
          </p:cNvGraphicFramePr>
          <p:nvPr>
            <p:extLst>
              <p:ext uri="{D42A27DB-BD31-4B8C-83A1-F6EECF244321}">
                <p14:modId xmlns:p14="http://schemas.microsoft.com/office/powerpoint/2010/main" val="2915998507"/>
              </p:ext>
            </p:extLst>
          </p:nvPr>
        </p:nvGraphicFramePr>
        <p:xfrm>
          <a:off x="695400" y="4097860"/>
          <a:ext cx="8640960" cy="26435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544167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257415" y="188640"/>
            <a:ext cx="6155531" cy="531019"/>
          </a:xfrm>
        </p:spPr>
        <p:txBody>
          <a:bodyPr anchor="b">
            <a:normAutofit/>
          </a:bodyPr>
          <a:lstStyle/>
          <a:p>
            <a:r>
              <a:rPr lang="en-US" altLang="zh-CN" sz="2100" dirty="0" smtClean="0">
                <a:latin typeface="+mj-ea"/>
                <a:sym typeface="Arial" panose="020B0604020202020204" pitchFamily="34" charset="0"/>
              </a:rPr>
              <a:t>4. 2 </a:t>
            </a:r>
            <a:r>
              <a:rPr lang="zh-CN" altLang="en-US" sz="2100" dirty="0" smtClean="0">
                <a:latin typeface="+mj-ea"/>
                <a:sym typeface="Arial" panose="020B0604020202020204" pitchFamily="34" charset="0"/>
              </a:rPr>
              <a:t>达标现状</a:t>
            </a:r>
            <a:endParaRPr lang="zh-CN" altLang="en-US" sz="2100" dirty="0">
              <a:solidFill>
                <a:srgbClr val="FF0000"/>
              </a:solidFill>
              <a:latin typeface="+mj-ea"/>
            </a:endParaRPr>
          </a:p>
        </p:txBody>
      </p:sp>
      <p:sp>
        <p:nvSpPr>
          <p:cNvPr id="8" name="文本框 7"/>
          <p:cNvSpPr txBox="1"/>
          <p:nvPr/>
        </p:nvSpPr>
        <p:spPr>
          <a:xfrm>
            <a:off x="335360" y="1120942"/>
            <a:ext cx="8280920" cy="553998"/>
          </a:xfrm>
          <a:prstGeom prst="rect">
            <a:avLst/>
          </a:prstGeom>
          <a:noFill/>
        </p:spPr>
        <p:txBody>
          <a:bodyPr wrap="square" rtlCol="0">
            <a:spAutoFit/>
          </a:bodyPr>
          <a:lstStyle/>
          <a:p>
            <a:pPr marL="285750" indent="-285750">
              <a:lnSpc>
                <a:spcPct val="150000"/>
              </a:lnSpc>
              <a:buFont typeface="Wingdings" panose="05000000000000000000" pitchFamily="2" charset="2"/>
              <a:buChar char="Ø"/>
              <a:defRPr/>
            </a:pPr>
            <a:r>
              <a:rPr lang="en-US" altLang="zh-CN" sz="2000" b="1" dirty="0" smtClean="0">
                <a:solidFill>
                  <a:srgbClr val="005D97"/>
                </a:solidFill>
                <a:latin typeface="微软雅黑" panose="020B0503020204020204" charset="-122"/>
                <a:ea typeface="微软雅黑" panose="020B0503020204020204" charset="-122"/>
              </a:rPr>
              <a:t>TVOC</a:t>
            </a:r>
            <a:r>
              <a:rPr lang="zh-CN" altLang="en-US" sz="2000" b="1" dirty="0" smtClean="0">
                <a:solidFill>
                  <a:srgbClr val="005D97"/>
                </a:solidFill>
                <a:latin typeface="微软雅黑" panose="020B0503020204020204" charset="-122"/>
                <a:ea typeface="微软雅黑" panose="020B0503020204020204" charset="-122"/>
              </a:rPr>
              <a:t>与</a:t>
            </a:r>
            <a:r>
              <a:rPr lang="en-US" altLang="zh-CN" sz="2000" b="1" dirty="0" smtClean="0">
                <a:solidFill>
                  <a:srgbClr val="005D97"/>
                </a:solidFill>
                <a:latin typeface="微软雅黑" panose="020B0503020204020204" charset="-122"/>
                <a:ea typeface="微软雅黑" panose="020B0503020204020204" charset="-122"/>
              </a:rPr>
              <a:t>NMHC</a:t>
            </a:r>
            <a:r>
              <a:rPr lang="zh-CN" altLang="en-US" sz="2000" b="1" dirty="0" smtClean="0">
                <a:solidFill>
                  <a:srgbClr val="005D97"/>
                </a:solidFill>
                <a:latin typeface="微软雅黑" panose="020B0503020204020204" charset="-122"/>
                <a:ea typeface="微软雅黑" panose="020B0503020204020204" charset="-122"/>
              </a:rPr>
              <a:t>的关系</a:t>
            </a:r>
            <a:endParaRPr lang="en-US" altLang="zh-CN" b="1" dirty="0" smtClean="0">
              <a:latin typeface="微软雅黑" panose="020B0503020204020204" charset="-122"/>
              <a:ea typeface="微软雅黑" panose="020B0503020204020204" charset="-122"/>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216" y="2329995"/>
            <a:ext cx="35941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5534" y="1349987"/>
            <a:ext cx="5570729" cy="278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p:cNvSpPr txBox="1"/>
          <p:nvPr/>
        </p:nvSpPr>
        <p:spPr>
          <a:xfrm>
            <a:off x="781829" y="4989661"/>
            <a:ext cx="3326873" cy="276999"/>
          </a:xfrm>
          <a:prstGeom prst="rect">
            <a:avLst/>
          </a:prstGeom>
          <a:noFill/>
        </p:spPr>
        <p:txBody>
          <a:bodyPr wrap="none" rtlCol="0">
            <a:spAutoFit/>
          </a:bodyPr>
          <a:lstStyle/>
          <a:p>
            <a:r>
              <a:rPr lang="en-US" altLang="zh-CN" sz="1200" b="1" dirty="0">
                <a:latin typeface="微软雅黑" panose="020B0503020204020204" charset="-122"/>
                <a:ea typeface="微软雅黑" panose="020B0503020204020204" charset="-122"/>
              </a:rPr>
              <a:t>TVOCs</a:t>
            </a:r>
            <a:r>
              <a:rPr lang="zh-CN" altLang="zh-CN" sz="1200" b="1" baseline="-25000" dirty="0">
                <a:latin typeface="微软雅黑" panose="020B0503020204020204" charset="-122"/>
                <a:ea typeface="微软雅黑" panose="020B0503020204020204" charset="-122"/>
              </a:rPr>
              <a:t>（</a:t>
            </a:r>
            <a:r>
              <a:rPr lang="en-US" altLang="zh-CN" sz="1200" b="1" baseline="-25000" dirty="0">
                <a:latin typeface="微软雅黑" panose="020B0503020204020204" charset="-122"/>
                <a:ea typeface="微软雅黑" panose="020B0503020204020204" charset="-122"/>
              </a:rPr>
              <a:t>46</a:t>
            </a:r>
            <a:r>
              <a:rPr lang="zh-CN" altLang="zh-CN" sz="1200" b="1" baseline="-25000" dirty="0">
                <a:latin typeface="微软雅黑" panose="020B0503020204020204" charset="-122"/>
                <a:ea typeface="微软雅黑" panose="020B0503020204020204" charset="-122"/>
              </a:rPr>
              <a:t>）</a:t>
            </a:r>
            <a:r>
              <a:rPr lang="zh-CN" altLang="zh-CN" sz="1200" b="1" dirty="0">
                <a:latin typeface="微软雅黑" panose="020B0503020204020204" charset="-122"/>
                <a:ea typeface="微软雅黑" panose="020B0503020204020204" charset="-122"/>
              </a:rPr>
              <a:t>占</a:t>
            </a:r>
            <a:r>
              <a:rPr lang="en-US" altLang="zh-CN" sz="1200" b="1" dirty="0">
                <a:latin typeface="微软雅黑" panose="020B0503020204020204" charset="-122"/>
                <a:ea typeface="微软雅黑" panose="020B0503020204020204" charset="-122"/>
              </a:rPr>
              <a:t>TVOCs</a:t>
            </a:r>
            <a:r>
              <a:rPr lang="zh-CN" altLang="zh-CN" sz="1200" b="1" baseline="-25000" dirty="0">
                <a:latin typeface="微软雅黑" panose="020B0503020204020204" charset="-122"/>
                <a:ea typeface="微软雅黑" panose="020B0503020204020204" charset="-122"/>
              </a:rPr>
              <a:t>（</a:t>
            </a:r>
            <a:r>
              <a:rPr lang="en-US" altLang="zh-CN" sz="1200" b="1" baseline="-25000" dirty="0">
                <a:latin typeface="微软雅黑" panose="020B0503020204020204" charset="-122"/>
                <a:ea typeface="微软雅黑" panose="020B0503020204020204" charset="-122"/>
              </a:rPr>
              <a:t>106</a:t>
            </a:r>
            <a:r>
              <a:rPr lang="zh-CN" altLang="zh-CN" sz="1200" b="1" baseline="-25000" dirty="0">
                <a:latin typeface="微软雅黑" panose="020B0503020204020204" charset="-122"/>
                <a:ea typeface="微软雅黑" panose="020B0503020204020204" charset="-122"/>
              </a:rPr>
              <a:t>）</a:t>
            </a:r>
            <a:r>
              <a:rPr lang="zh-CN" altLang="zh-CN" sz="1200" b="1" dirty="0">
                <a:latin typeface="微软雅黑" panose="020B0503020204020204" charset="-122"/>
                <a:ea typeface="微软雅黑" panose="020B0503020204020204" charset="-122"/>
              </a:rPr>
              <a:t>的浓度占比分布图</a:t>
            </a:r>
            <a:endParaRPr lang="zh-CN" altLang="en-US" sz="1000" dirty="0">
              <a:latin typeface="微软雅黑" panose="020B0503020204020204" charset="-122"/>
              <a:ea typeface="微软雅黑" panose="020B0503020204020204" charset="-122"/>
            </a:endParaRPr>
          </a:p>
        </p:txBody>
      </p:sp>
      <p:sp>
        <p:nvSpPr>
          <p:cNvPr id="14" name="文本框 13"/>
          <p:cNvSpPr txBox="1"/>
          <p:nvPr/>
        </p:nvSpPr>
        <p:spPr>
          <a:xfrm>
            <a:off x="6672064" y="4106749"/>
            <a:ext cx="3266600" cy="276999"/>
          </a:xfrm>
          <a:prstGeom prst="rect">
            <a:avLst/>
          </a:prstGeom>
          <a:noFill/>
        </p:spPr>
        <p:txBody>
          <a:bodyPr wrap="none" rtlCol="0">
            <a:spAutoFit/>
          </a:bodyPr>
          <a:lstStyle/>
          <a:p>
            <a:r>
              <a:rPr lang="zh-CN" altLang="zh-CN" sz="1200" b="1" dirty="0">
                <a:latin typeface="微软雅黑" panose="020B0503020204020204" charset="-122"/>
                <a:ea typeface="微软雅黑" panose="020B0503020204020204" charset="-122"/>
              </a:rPr>
              <a:t>实测</a:t>
            </a:r>
            <a:r>
              <a:rPr lang="en-US" altLang="zh-CN" sz="1200" b="1" dirty="0">
                <a:latin typeface="微软雅黑" panose="020B0503020204020204" charset="-122"/>
                <a:ea typeface="微软雅黑" panose="020B0503020204020204" charset="-122"/>
              </a:rPr>
              <a:t>TVOCs</a:t>
            </a:r>
            <a:r>
              <a:rPr lang="zh-CN" altLang="zh-CN" sz="1200" b="1" baseline="-25000" dirty="0">
                <a:latin typeface="微软雅黑" panose="020B0503020204020204" charset="-122"/>
                <a:ea typeface="微软雅黑" panose="020B0503020204020204" charset="-122"/>
              </a:rPr>
              <a:t>（</a:t>
            </a:r>
            <a:r>
              <a:rPr lang="en-US" altLang="zh-CN" sz="1200" b="1" baseline="-25000" dirty="0">
                <a:latin typeface="微软雅黑" panose="020B0503020204020204" charset="-122"/>
                <a:ea typeface="微软雅黑" panose="020B0503020204020204" charset="-122"/>
              </a:rPr>
              <a:t>46</a:t>
            </a:r>
            <a:r>
              <a:rPr lang="zh-CN" altLang="zh-CN" sz="1200" b="1" baseline="-25000" dirty="0">
                <a:latin typeface="微软雅黑" panose="020B0503020204020204" charset="-122"/>
                <a:ea typeface="微软雅黑" panose="020B0503020204020204" charset="-122"/>
              </a:rPr>
              <a:t>）</a:t>
            </a:r>
            <a:r>
              <a:rPr lang="zh-CN" altLang="zh-CN" sz="1200" b="1" dirty="0">
                <a:latin typeface="微软雅黑" panose="020B0503020204020204" charset="-122"/>
                <a:ea typeface="微软雅黑" panose="020B0503020204020204" charset="-122"/>
              </a:rPr>
              <a:t>与理论</a:t>
            </a:r>
            <a:r>
              <a:rPr lang="en-US" altLang="zh-CN" sz="1200" b="1" dirty="0">
                <a:latin typeface="微软雅黑" panose="020B0503020204020204" charset="-122"/>
                <a:ea typeface="微软雅黑" panose="020B0503020204020204" charset="-122"/>
              </a:rPr>
              <a:t>NMHC</a:t>
            </a:r>
            <a:r>
              <a:rPr lang="zh-CN" altLang="zh-CN" sz="1200" b="1" baseline="-25000" dirty="0">
                <a:latin typeface="微软雅黑" panose="020B0503020204020204" charset="-122"/>
                <a:ea typeface="微软雅黑" panose="020B0503020204020204" charset="-122"/>
              </a:rPr>
              <a:t>（</a:t>
            </a:r>
            <a:r>
              <a:rPr lang="en-US" altLang="zh-CN" sz="1200" b="1" baseline="-25000" dirty="0">
                <a:latin typeface="微软雅黑" panose="020B0503020204020204" charset="-122"/>
                <a:ea typeface="微软雅黑" panose="020B0503020204020204" charset="-122"/>
              </a:rPr>
              <a:t>46</a:t>
            </a:r>
            <a:r>
              <a:rPr lang="zh-CN" altLang="zh-CN" sz="1200" b="1" baseline="-25000" dirty="0">
                <a:latin typeface="微软雅黑" panose="020B0503020204020204" charset="-122"/>
                <a:ea typeface="微软雅黑" panose="020B0503020204020204" charset="-122"/>
              </a:rPr>
              <a:t>）</a:t>
            </a:r>
            <a:r>
              <a:rPr lang="zh-CN" altLang="zh-CN" sz="1200" b="1" dirty="0">
                <a:latin typeface="微软雅黑" panose="020B0503020204020204" charset="-122"/>
                <a:ea typeface="微软雅黑" panose="020B0503020204020204" charset="-122"/>
              </a:rPr>
              <a:t>浓度比较</a:t>
            </a:r>
            <a:endParaRPr lang="zh-CN" altLang="en-US" sz="700" dirty="0">
              <a:latin typeface="微软雅黑" panose="020B0503020204020204" charset="-122"/>
              <a:ea typeface="微软雅黑" panose="020B0503020204020204" charset="-122"/>
            </a:endParaRPr>
          </a:p>
        </p:txBody>
      </p:sp>
      <p:sp>
        <p:nvSpPr>
          <p:cNvPr id="15" name="文本框 14"/>
          <p:cNvSpPr txBox="1"/>
          <p:nvPr/>
        </p:nvSpPr>
        <p:spPr>
          <a:xfrm>
            <a:off x="4367808" y="4645733"/>
            <a:ext cx="7625806" cy="1754326"/>
          </a:xfrm>
          <a:prstGeom prst="rect">
            <a:avLst/>
          </a:prstGeom>
          <a:noFill/>
        </p:spPr>
        <p:txBody>
          <a:bodyPr wrap="none" rtlCol="0">
            <a:spAutoFit/>
          </a:bodyPr>
          <a:lstStyle/>
          <a:p>
            <a:pPr>
              <a:lnSpc>
                <a:spcPct val="150000"/>
              </a:lnSpc>
            </a:pPr>
            <a:r>
              <a:rPr lang="en-US" altLang="zh-CN" dirty="0" smtClean="0">
                <a:latin typeface="Times New Roman" panose="02020603050405020304" pitchFamily="18" charset="0"/>
                <a:ea typeface="微软雅黑" panose="020B0503020204020204" charset="-122"/>
                <a:cs typeface="Times New Roman" panose="02020603050405020304" pitchFamily="18" charset="0"/>
              </a:rPr>
              <a:t>1. </a:t>
            </a:r>
            <a:r>
              <a:rPr lang="zh-CN" altLang="zh-CN" dirty="0" smtClean="0">
                <a:latin typeface="Times New Roman" panose="02020603050405020304" pitchFamily="18" charset="0"/>
                <a:ea typeface="微软雅黑" panose="020B0503020204020204" charset="-122"/>
                <a:cs typeface="Times New Roman" panose="02020603050405020304" pitchFamily="18" charset="0"/>
              </a:rPr>
              <a:t>实测</a:t>
            </a:r>
            <a:r>
              <a:rPr lang="en-US" altLang="zh-CN" dirty="0">
                <a:latin typeface="Times New Roman" panose="02020603050405020304" pitchFamily="18" charset="0"/>
                <a:ea typeface="微软雅黑" panose="020B0503020204020204" charset="-122"/>
                <a:cs typeface="Times New Roman" panose="02020603050405020304" pitchFamily="18" charset="0"/>
              </a:rPr>
              <a:t>TVOCs</a:t>
            </a:r>
            <a:r>
              <a:rPr lang="zh-CN" altLang="zh-CN" baseline="-25000" dirty="0">
                <a:latin typeface="Times New Roman" panose="02020603050405020304" pitchFamily="18" charset="0"/>
                <a:ea typeface="微软雅黑" panose="020B0503020204020204" charset="-122"/>
                <a:cs typeface="Times New Roman" panose="02020603050405020304" pitchFamily="18" charset="0"/>
              </a:rPr>
              <a:t>（</a:t>
            </a:r>
            <a:r>
              <a:rPr lang="en-US" altLang="zh-CN" baseline="-25000" dirty="0">
                <a:latin typeface="Times New Roman" panose="02020603050405020304" pitchFamily="18" charset="0"/>
                <a:ea typeface="微软雅黑" panose="020B0503020204020204" charset="-122"/>
                <a:cs typeface="Times New Roman" panose="02020603050405020304" pitchFamily="18" charset="0"/>
              </a:rPr>
              <a:t>46</a:t>
            </a:r>
            <a:r>
              <a:rPr lang="zh-CN" altLang="zh-CN" baseline="-25000" dirty="0">
                <a:latin typeface="Times New Roman" panose="02020603050405020304" pitchFamily="18" charset="0"/>
                <a:ea typeface="微软雅黑" panose="020B0503020204020204" charset="-122"/>
                <a:cs typeface="Times New Roman" panose="02020603050405020304" pitchFamily="18" charset="0"/>
              </a:rPr>
              <a:t>）</a:t>
            </a:r>
            <a:r>
              <a:rPr lang="zh-CN" altLang="zh-CN" dirty="0">
                <a:latin typeface="Times New Roman" panose="02020603050405020304" pitchFamily="18" charset="0"/>
                <a:ea typeface="微软雅黑" panose="020B0503020204020204" charset="-122"/>
                <a:cs typeface="Times New Roman" panose="02020603050405020304" pitchFamily="18" charset="0"/>
              </a:rPr>
              <a:t>均</a:t>
            </a:r>
            <a:r>
              <a:rPr lang="zh-CN" altLang="zh-CN" dirty="0">
                <a:solidFill>
                  <a:srgbClr val="FF0000"/>
                </a:solidFill>
                <a:latin typeface="Times New Roman" panose="02020603050405020304" pitchFamily="18" charset="0"/>
                <a:ea typeface="微软雅黑" panose="020B0503020204020204" charset="-122"/>
                <a:cs typeface="Times New Roman" panose="02020603050405020304" pitchFamily="18" charset="0"/>
              </a:rPr>
              <a:t>大于</a:t>
            </a:r>
            <a:r>
              <a:rPr lang="zh-CN" altLang="zh-CN" dirty="0">
                <a:latin typeface="Times New Roman" panose="02020603050405020304" pitchFamily="18" charset="0"/>
                <a:ea typeface="微软雅黑" panose="020B0503020204020204" charset="-122"/>
                <a:cs typeface="Times New Roman" panose="02020603050405020304" pitchFamily="18" charset="0"/>
              </a:rPr>
              <a:t>理论</a:t>
            </a:r>
            <a:r>
              <a:rPr lang="en-US" altLang="zh-CN" dirty="0">
                <a:latin typeface="Times New Roman" panose="02020603050405020304" pitchFamily="18" charset="0"/>
                <a:ea typeface="微软雅黑" panose="020B0503020204020204" charset="-122"/>
                <a:cs typeface="Times New Roman" panose="02020603050405020304" pitchFamily="18" charset="0"/>
              </a:rPr>
              <a:t>NMHC</a:t>
            </a:r>
            <a:r>
              <a:rPr lang="zh-CN" altLang="zh-CN" baseline="-25000" dirty="0">
                <a:latin typeface="Times New Roman" panose="02020603050405020304" pitchFamily="18" charset="0"/>
                <a:ea typeface="微软雅黑" panose="020B0503020204020204" charset="-122"/>
                <a:cs typeface="Times New Roman" panose="02020603050405020304" pitchFamily="18" charset="0"/>
              </a:rPr>
              <a:t>（</a:t>
            </a:r>
            <a:r>
              <a:rPr lang="en-US" altLang="zh-CN" baseline="-25000" dirty="0">
                <a:latin typeface="Times New Roman" panose="02020603050405020304" pitchFamily="18" charset="0"/>
                <a:ea typeface="微软雅黑" panose="020B0503020204020204" charset="-122"/>
                <a:cs typeface="Times New Roman" panose="02020603050405020304" pitchFamily="18" charset="0"/>
              </a:rPr>
              <a:t>46</a:t>
            </a:r>
            <a:r>
              <a:rPr lang="zh-CN" altLang="zh-CN" baseline="-25000" dirty="0">
                <a:latin typeface="Times New Roman" panose="02020603050405020304" pitchFamily="18" charset="0"/>
                <a:ea typeface="微软雅黑" panose="020B0503020204020204" charset="-122"/>
                <a:cs typeface="Times New Roman" panose="02020603050405020304" pitchFamily="18" charset="0"/>
              </a:rPr>
              <a:t>）</a:t>
            </a:r>
            <a:r>
              <a:rPr lang="zh-CN" altLang="zh-CN" dirty="0" smtClean="0">
                <a:latin typeface="Times New Roman" panose="02020603050405020304" pitchFamily="18" charset="0"/>
                <a:ea typeface="微软雅黑" panose="020B0503020204020204" charset="-122"/>
                <a:cs typeface="Times New Roman" panose="02020603050405020304" pitchFamily="18" charset="0"/>
              </a:rPr>
              <a:t>浓度</a:t>
            </a:r>
            <a:endParaRPr lang="en-US" altLang="zh-CN" dirty="0" smtClean="0">
              <a:latin typeface="Times New Roman" panose="02020603050405020304" pitchFamily="18" charset="0"/>
              <a:ea typeface="微软雅黑" panose="020B0503020204020204" charset="-122"/>
              <a:cs typeface="Times New Roman" panose="02020603050405020304" pitchFamily="18" charset="0"/>
            </a:endParaRPr>
          </a:p>
          <a:p>
            <a:pPr>
              <a:lnSpc>
                <a:spcPct val="150000"/>
              </a:lnSpc>
            </a:pPr>
            <a:r>
              <a:rPr lang="en-US" altLang="zh-CN" dirty="0" smtClean="0">
                <a:latin typeface="Times New Roman" panose="02020603050405020304" pitchFamily="18" charset="0"/>
                <a:ea typeface="微软雅黑" panose="020B0503020204020204" charset="-122"/>
                <a:cs typeface="Times New Roman" panose="02020603050405020304" pitchFamily="18" charset="0"/>
              </a:rPr>
              <a:t>2. </a:t>
            </a:r>
            <a:r>
              <a:rPr lang="zh-CN" altLang="zh-CN"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rPr>
              <a:t>两者</a:t>
            </a:r>
            <a:r>
              <a:rPr lang="zh-CN" altLang="zh-CN" dirty="0">
                <a:solidFill>
                  <a:srgbClr val="C00000"/>
                </a:solidFill>
                <a:latin typeface="Times New Roman" panose="02020603050405020304" pitchFamily="18" charset="0"/>
                <a:ea typeface="微软雅黑" panose="020B0503020204020204" charset="-122"/>
                <a:cs typeface="Times New Roman" panose="02020603050405020304" pitchFamily="18" charset="0"/>
              </a:rPr>
              <a:t>比值平均数为</a:t>
            </a:r>
            <a:r>
              <a:rPr lang="en-US" altLang="zh-CN" dirty="0">
                <a:solidFill>
                  <a:srgbClr val="C00000"/>
                </a:solidFill>
                <a:latin typeface="Times New Roman" panose="02020603050405020304" pitchFamily="18" charset="0"/>
                <a:ea typeface="微软雅黑" panose="020B0503020204020204" charset="-122"/>
                <a:cs typeface="Times New Roman" panose="02020603050405020304" pitchFamily="18" charset="0"/>
              </a:rPr>
              <a:t>1.57</a:t>
            </a:r>
            <a:r>
              <a:rPr lang="zh-CN" altLang="zh-CN" dirty="0">
                <a:solidFill>
                  <a:srgbClr val="C00000"/>
                </a:solidFill>
                <a:latin typeface="Times New Roman" panose="02020603050405020304" pitchFamily="18" charset="0"/>
                <a:ea typeface="微软雅黑" panose="020B0503020204020204" charset="-122"/>
                <a:cs typeface="Times New Roman" panose="02020603050405020304" pitchFamily="18" charset="0"/>
              </a:rPr>
              <a:t>，中位数为</a:t>
            </a:r>
            <a:r>
              <a:rPr lang="en-US" altLang="zh-CN" dirty="0">
                <a:solidFill>
                  <a:srgbClr val="C00000"/>
                </a:solidFill>
                <a:latin typeface="Times New Roman" panose="02020603050405020304" pitchFamily="18" charset="0"/>
                <a:ea typeface="微软雅黑" panose="020B0503020204020204" charset="-122"/>
                <a:cs typeface="Times New Roman" panose="02020603050405020304" pitchFamily="18" charset="0"/>
              </a:rPr>
              <a:t>1.57</a:t>
            </a:r>
            <a:r>
              <a:rPr lang="zh-CN" altLang="zh-CN" dirty="0">
                <a:latin typeface="Times New Roman" panose="02020603050405020304" pitchFamily="18" charset="0"/>
                <a:ea typeface="微软雅黑" panose="020B0503020204020204" charset="-122"/>
                <a:cs typeface="Times New Roman" panose="02020603050405020304" pitchFamily="18" charset="0"/>
              </a:rPr>
              <a:t>，最小值为</a:t>
            </a:r>
            <a:r>
              <a:rPr lang="en-US" altLang="zh-CN" dirty="0" smtClean="0">
                <a:latin typeface="Times New Roman" panose="02020603050405020304" pitchFamily="18" charset="0"/>
                <a:ea typeface="微软雅黑" panose="020B0503020204020204" charset="-122"/>
                <a:cs typeface="Times New Roman" panose="02020603050405020304" pitchFamily="18" charset="0"/>
              </a:rPr>
              <a:t>1.12</a:t>
            </a:r>
            <a:r>
              <a:rPr lang="zh-CN" altLang="en-US" dirty="0" smtClean="0">
                <a:latin typeface="Times New Roman" panose="02020603050405020304" pitchFamily="18" charset="0"/>
                <a:ea typeface="微软雅黑" panose="020B0503020204020204" charset="-122"/>
                <a:cs typeface="Times New Roman" panose="02020603050405020304" pitchFamily="18" charset="0"/>
              </a:rPr>
              <a:t>，</a:t>
            </a:r>
            <a:r>
              <a:rPr lang="zh-CN" altLang="zh-CN" dirty="0" smtClean="0">
                <a:latin typeface="Times New Roman" panose="02020603050405020304" pitchFamily="18" charset="0"/>
                <a:ea typeface="微软雅黑" panose="020B0503020204020204" charset="-122"/>
                <a:cs typeface="Times New Roman" panose="02020603050405020304" pitchFamily="18" charset="0"/>
              </a:rPr>
              <a:t>最大</a:t>
            </a:r>
            <a:r>
              <a:rPr lang="zh-CN" altLang="zh-CN" dirty="0">
                <a:latin typeface="Times New Roman" panose="02020603050405020304" pitchFamily="18" charset="0"/>
                <a:ea typeface="微软雅黑" panose="020B0503020204020204" charset="-122"/>
                <a:cs typeface="Times New Roman" panose="02020603050405020304" pitchFamily="18" charset="0"/>
              </a:rPr>
              <a:t>值为</a:t>
            </a:r>
            <a:r>
              <a:rPr lang="en-US" altLang="zh-CN" dirty="0" smtClean="0">
                <a:latin typeface="Times New Roman" panose="02020603050405020304" pitchFamily="18" charset="0"/>
                <a:ea typeface="微软雅黑" panose="020B0503020204020204" charset="-122"/>
                <a:cs typeface="Times New Roman" panose="02020603050405020304" pitchFamily="18" charset="0"/>
              </a:rPr>
              <a:t>2.51</a:t>
            </a:r>
          </a:p>
          <a:p>
            <a:pPr>
              <a:lnSpc>
                <a:spcPct val="150000"/>
              </a:lnSpc>
            </a:pPr>
            <a:r>
              <a:rPr lang="en-US" altLang="zh-CN" dirty="0" smtClean="0">
                <a:latin typeface="Times New Roman" panose="02020603050405020304" pitchFamily="18" charset="0"/>
                <a:ea typeface="微软雅黑" panose="020B0503020204020204" charset="-122"/>
                <a:cs typeface="Times New Roman" panose="02020603050405020304" pitchFamily="18" charset="0"/>
              </a:rPr>
              <a:t>3.</a:t>
            </a:r>
            <a:r>
              <a:rPr lang="zh-CN" altLang="zh-CN" dirty="0" smtClean="0">
                <a:latin typeface="Times New Roman" panose="02020603050405020304" pitchFamily="18" charset="0"/>
                <a:ea typeface="微软雅黑" panose="020B0503020204020204" charset="-122"/>
                <a:cs typeface="Times New Roman" panose="02020603050405020304" pitchFamily="18" charset="0"/>
              </a:rPr>
              <a:t> 实测</a:t>
            </a:r>
            <a:r>
              <a:rPr lang="en-US" altLang="zh-CN" dirty="0">
                <a:latin typeface="Times New Roman" panose="02020603050405020304" pitchFamily="18" charset="0"/>
                <a:ea typeface="微软雅黑" panose="020B0503020204020204" charset="-122"/>
                <a:cs typeface="Times New Roman" panose="02020603050405020304" pitchFamily="18" charset="0"/>
              </a:rPr>
              <a:t>TVOCs</a:t>
            </a:r>
            <a:r>
              <a:rPr lang="zh-CN" altLang="zh-CN" baseline="-25000" dirty="0">
                <a:latin typeface="Times New Roman" panose="02020603050405020304" pitchFamily="18" charset="0"/>
                <a:ea typeface="微软雅黑" panose="020B0503020204020204" charset="-122"/>
                <a:cs typeface="Times New Roman" panose="02020603050405020304" pitchFamily="18" charset="0"/>
              </a:rPr>
              <a:t>（</a:t>
            </a:r>
            <a:r>
              <a:rPr lang="en-US" altLang="zh-CN" baseline="-25000" dirty="0">
                <a:latin typeface="Times New Roman" panose="02020603050405020304" pitchFamily="18" charset="0"/>
                <a:ea typeface="微软雅黑" panose="020B0503020204020204" charset="-122"/>
                <a:cs typeface="Times New Roman" panose="02020603050405020304" pitchFamily="18" charset="0"/>
              </a:rPr>
              <a:t>46</a:t>
            </a:r>
            <a:r>
              <a:rPr lang="zh-CN" altLang="zh-CN" baseline="-25000" dirty="0">
                <a:latin typeface="Times New Roman" panose="02020603050405020304" pitchFamily="18" charset="0"/>
                <a:ea typeface="微软雅黑" panose="020B0503020204020204" charset="-122"/>
                <a:cs typeface="Times New Roman" panose="02020603050405020304" pitchFamily="18" charset="0"/>
              </a:rPr>
              <a:t>）</a:t>
            </a:r>
            <a:r>
              <a:rPr lang="zh-CN" altLang="zh-CN" dirty="0">
                <a:latin typeface="Times New Roman" panose="02020603050405020304" pitchFamily="18" charset="0"/>
                <a:ea typeface="微软雅黑" panose="020B0503020204020204" charset="-122"/>
                <a:cs typeface="Times New Roman" panose="02020603050405020304" pitchFamily="18" charset="0"/>
              </a:rPr>
              <a:t>与理论</a:t>
            </a:r>
            <a:r>
              <a:rPr lang="en-US" altLang="zh-CN" dirty="0">
                <a:latin typeface="Times New Roman" panose="02020603050405020304" pitchFamily="18" charset="0"/>
                <a:ea typeface="微软雅黑" panose="020B0503020204020204" charset="-122"/>
                <a:cs typeface="Times New Roman" panose="02020603050405020304" pitchFamily="18" charset="0"/>
              </a:rPr>
              <a:t>NMHC</a:t>
            </a:r>
            <a:r>
              <a:rPr lang="zh-CN" altLang="zh-CN" baseline="-25000" dirty="0">
                <a:latin typeface="Times New Roman" panose="02020603050405020304" pitchFamily="18" charset="0"/>
                <a:ea typeface="微软雅黑" panose="020B0503020204020204" charset="-122"/>
                <a:cs typeface="Times New Roman" panose="02020603050405020304" pitchFamily="18" charset="0"/>
              </a:rPr>
              <a:t>（</a:t>
            </a:r>
            <a:r>
              <a:rPr lang="en-US" altLang="zh-CN" baseline="-25000" dirty="0">
                <a:latin typeface="Times New Roman" panose="02020603050405020304" pitchFamily="18" charset="0"/>
                <a:ea typeface="微软雅黑" panose="020B0503020204020204" charset="-122"/>
                <a:cs typeface="Times New Roman" panose="02020603050405020304" pitchFamily="18" charset="0"/>
              </a:rPr>
              <a:t>46</a:t>
            </a:r>
            <a:r>
              <a:rPr lang="zh-CN" altLang="zh-CN" baseline="-25000" dirty="0">
                <a:latin typeface="Times New Roman" panose="02020603050405020304" pitchFamily="18" charset="0"/>
                <a:ea typeface="微软雅黑" panose="020B0503020204020204" charset="-122"/>
                <a:cs typeface="Times New Roman" panose="02020603050405020304" pitchFamily="18" charset="0"/>
              </a:rPr>
              <a:t>）</a:t>
            </a:r>
            <a:r>
              <a:rPr lang="zh-CN" altLang="zh-CN" dirty="0">
                <a:latin typeface="Times New Roman" panose="02020603050405020304" pitchFamily="18" charset="0"/>
                <a:ea typeface="微软雅黑" panose="020B0503020204020204" charset="-122"/>
                <a:cs typeface="Times New Roman" panose="02020603050405020304" pitchFamily="18" charset="0"/>
              </a:rPr>
              <a:t>浓度的相关系数为</a:t>
            </a:r>
            <a:r>
              <a:rPr lang="en-US" altLang="zh-CN"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R</a:t>
            </a:r>
            <a:r>
              <a:rPr lang="en-US" altLang="zh-CN" baseline="30000"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2</a:t>
            </a:r>
            <a:r>
              <a:rPr lang="en-US" altLang="zh-CN"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=0.97</a:t>
            </a:r>
            <a:r>
              <a:rPr lang="zh-CN" altLang="en-US" dirty="0" smtClean="0">
                <a:latin typeface="Times New Roman" panose="02020603050405020304" pitchFamily="18" charset="0"/>
                <a:ea typeface="微软雅黑" panose="020B0503020204020204" charset="-122"/>
                <a:cs typeface="Times New Roman" panose="02020603050405020304" pitchFamily="18" charset="0"/>
              </a:rPr>
              <a:t>（</a:t>
            </a:r>
            <a:r>
              <a:rPr lang="en-US" altLang="zh-CN" dirty="0" smtClean="0">
                <a:latin typeface="Times New Roman" panose="02020603050405020304" pitchFamily="18" charset="0"/>
                <a:ea typeface="微软雅黑" panose="020B0503020204020204" charset="-122"/>
                <a:cs typeface="Times New Roman" panose="02020603050405020304" pitchFamily="18" charset="0"/>
              </a:rPr>
              <a:t>p&lt;0.01</a:t>
            </a:r>
            <a:r>
              <a:rPr lang="zh-CN" altLang="en-US" dirty="0" smtClean="0">
                <a:latin typeface="Times New Roman" panose="02020603050405020304" pitchFamily="18" charset="0"/>
                <a:ea typeface="微软雅黑" panose="020B0503020204020204" charset="-122"/>
                <a:cs typeface="Times New Roman" panose="02020603050405020304" pitchFamily="18" charset="0"/>
              </a:rPr>
              <a:t>）</a:t>
            </a:r>
            <a:endParaRPr lang="en-US" altLang="zh-CN" dirty="0" smtClean="0">
              <a:latin typeface="Times New Roman" panose="02020603050405020304" pitchFamily="18" charset="0"/>
              <a:ea typeface="微软雅黑" panose="020B0503020204020204" charset="-122"/>
              <a:cs typeface="Times New Roman" panose="02020603050405020304" pitchFamily="18" charset="0"/>
            </a:endParaRPr>
          </a:p>
          <a:p>
            <a:pPr>
              <a:lnSpc>
                <a:spcPct val="150000"/>
              </a:lnSpc>
            </a:pPr>
            <a:r>
              <a:rPr lang="zh-CN" altLang="zh-CN" dirty="0" smtClean="0">
                <a:latin typeface="Times New Roman" panose="02020603050405020304" pitchFamily="18" charset="0"/>
                <a:ea typeface="微软雅黑" panose="020B0503020204020204" charset="-122"/>
                <a:cs typeface="Times New Roman" panose="02020603050405020304" pitchFamily="18" charset="0"/>
              </a:rPr>
              <a:t>呈</a:t>
            </a:r>
            <a:r>
              <a:rPr lang="zh-CN" altLang="zh-CN" dirty="0">
                <a:solidFill>
                  <a:srgbClr val="FF0000"/>
                </a:solidFill>
                <a:latin typeface="Times New Roman" panose="02020603050405020304" pitchFamily="18" charset="0"/>
                <a:ea typeface="微软雅黑" panose="020B0503020204020204" charset="-122"/>
                <a:cs typeface="Times New Roman" panose="02020603050405020304" pitchFamily="18" charset="0"/>
              </a:rPr>
              <a:t>强相关性</a:t>
            </a:r>
            <a:endParaRPr lang="zh-CN" altLang="en-US"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13115675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257415" y="188640"/>
            <a:ext cx="6155531" cy="531019"/>
          </a:xfrm>
        </p:spPr>
        <p:txBody>
          <a:bodyPr anchor="b">
            <a:normAutofit/>
          </a:bodyPr>
          <a:lstStyle/>
          <a:p>
            <a:r>
              <a:rPr lang="en-US" altLang="zh-CN" sz="2100" dirty="0" smtClean="0">
                <a:latin typeface="+mj-ea"/>
                <a:sym typeface="Arial" panose="020B0604020202020204" pitchFamily="34" charset="0"/>
              </a:rPr>
              <a:t>4.2  </a:t>
            </a:r>
            <a:r>
              <a:rPr lang="zh-CN" altLang="en-US" sz="2100" dirty="0" smtClean="0">
                <a:latin typeface="+mj-ea"/>
                <a:sym typeface="Arial" panose="020B0604020202020204" pitchFamily="34" charset="0"/>
              </a:rPr>
              <a:t>达标现状</a:t>
            </a:r>
            <a:endParaRPr lang="zh-CN" altLang="en-US" sz="2100" dirty="0">
              <a:solidFill>
                <a:srgbClr val="FF0000"/>
              </a:solidFill>
              <a:latin typeface="+mj-ea"/>
            </a:endParaRPr>
          </a:p>
        </p:txBody>
      </p:sp>
      <p:sp>
        <p:nvSpPr>
          <p:cNvPr id="9" name="Rectangle 78"/>
          <p:cNvSpPr>
            <a:spLocks noChangeArrowheads="1"/>
          </p:cNvSpPr>
          <p:nvPr/>
        </p:nvSpPr>
        <p:spPr bwMode="auto">
          <a:xfrm>
            <a:off x="479376" y="1203475"/>
            <a:ext cx="2952328" cy="403623"/>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rPr>
              <a:t>苯</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graphicFrame>
        <p:nvGraphicFramePr>
          <p:cNvPr id="11" name="图表 10"/>
          <p:cNvGraphicFramePr/>
          <p:nvPr>
            <p:extLst>
              <p:ext uri="{D42A27DB-BD31-4B8C-83A1-F6EECF244321}">
                <p14:modId xmlns:p14="http://schemas.microsoft.com/office/powerpoint/2010/main" val="2559547746"/>
              </p:ext>
            </p:extLst>
          </p:nvPr>
        </p:nvGraphicFramePr>
        <p:xfrm>
          <a:off x="47329" y="2090915"/>
          <a:ext cx="4572032" cy="4143404"/>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78"/>
          <p:cNvSpPr>
            <a:spLocks noChangeArrowheads="1"/>
          </p:cNvSpPr>
          <p:nvPr/>
        </p:nvSpPr>
        <p:spPr bwMode="auto">
          <a:xfrm>
            <a:off x="7073863" y="1188442"/>
            <a:ext cx="2952328" cy="403623"/>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rPr>
              <a:t>甲苯、二甲苯、三甲苯</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sp>
        <p:nvSpPr>
          <p:cNvPr id="2" name="矩形 1"/>
          <p:cNvSpPr/>
          <p:nvPr/>
        </p:nvSpPr>
        <p:spPr>
          <a:xfrm>
            <a:off x="5015880" y="1898522"/>
            <a:ext cx="6624736" cy="1554272"/>
          </a:xfrm>
          <a:prstGeom prst="rect">
            <a:avLst/>
          </a:prstGeom>
        </p:spPr>
        <p:txBody>
          <a:bodyPr wrap="square">
            <a:spAutoFit/>
          </a:bodyPr>
          <a:lstStyle/>
          <a:p>
            <a:pPr algn="just" eaLnBrk="1" hangingPunct="1">
              <a:spcBef>
                <a:spcPts val="250"/>
              </a:spcBef>
              <a:spcAft>
                <a:spcPts val="250"/>
              </a:spcAft>
              <a:buFont typeface="Arial" panose="020B0604020202020204" pitchFamily="34" charset="0"/>
              <a:buNone/>
            </a:pPr>
            <a:r>
              <a:rPr lang="zh-CN" altLang="zh-CN" dirty="0">
                <a:latin typeface="Times New Roman" panose="02020603050405020304" pitchFamily="18" charset="0"/>
                <a:ea typeface="微软雅黑" panose="020B0503020204020204" pitchFamily="34" charset="-122"/>
                <a:cs typeface="微软雅黑 Light" panose="020B0502040204020203" pitchFamily="34" charset="-122"/>
              </a:rPr>
              <a:t>根据实际企业的</a:t>
            </a:r>
            <a:r>
              <a:rPr lang="en-US" altLang="zh-CN" dirty="0">
                <a:latin typeface="Times New Roman" panose="02020603050405020304" pitchFamily="18" charset="0"/>
                <a:ea typeface="微软雅黑" panose="020B0503020204020204" pitchFamily="34" charset="-122"/>
                <a:cs typeface="微软雅黑 Light" panose="020B0502040204020203" pitchFamily="34" charset="-122"/>
              </a:rPr>
              <a:t>VOCs</a:t>
            </a:r>
            <a:r>
              <a:rPr lang="zh-CN" altLang="zh-CN" dirty="0">
                <a:latin typeface="Times New Roman" panose="02020603050405020304" pitchFamily="18" charset="0"/>
                <a:ea typeface="微软雅黑" panose="020B0503020204020204" pitchFamily="34" charset="-122"/>
                <a:cs typeface="微软雅黑 Light" panose="020B0502040204020203" pitchFamily="34" charset="-122"/>
              </a:rPr>
              <a:t>测定结果，甲苯</a:t>
            </a:r>
            <a:r>
              <a:rPr lang="en-US" altLang="zh-CN" dirty="0">
                <a:latin typeface="Times New Roman" panose="02020603050405020304" pitchFamily="18" charset="0"/>
                <a:ea typeface="微软雅黑" panose="020B0503020204020204" pitchFamily="34" charset="-122"/>
                <a:cs typeface="微软雅黑 Light" panose="020B0502040204020203" pitchFamily="34" charset="-122"/>
              </a:rPr>
              <a:t>+</a:t>
            </a:r>
            <a:r>
              <a:rPr lang="zh-CN" altLang="zh-CN" dirty="0">
                <a:latin typeface="Times New Roman" panose="02020603050405020304" pitchFamily="18" charset="0"/>
                <a:ea typeface="微软雅黑" panose="020B0503020204020204" pitchFamily="34" charset="-122"/>
                <a:cs typeface="微软雅黑 Light" panose="020B0502040204020203" pitchFamily="34" charset="-122"/>
              </a:rPr>
              <a:t>二甲苯占苯系物总量的比例约为</a:t>
            </a:r>
            <a:r>
              <a:rPr lang="en-US" altLang="zh-CN" dirty="0">
                <a:latin typeface="Times New Roman" panose="02020603050405020304" pitchFamily="18" charset="0"/>
                <a:ea typeface="微软雅黑" panose="020B0503020204020204" pitchFamily="34" charset="-122"/>
                <a:cs typeface="微软雅黑 Light" panose="020B0502040204020203" pitchFamily="34" charset="-122"/>
              </a:rPr>
              <a:t>27%~86%</a:t>
            </a:r>
            <a:r>
              <a:rPr lang="zh-CN" altLang="zh-CN" dirty="0">
                <a:latin typeface="Times New Roman" panose="02020603050405020304" pitchFamily="18" charset="0"/>
                <a:ea typeface="微软雅黑" panose="020B0503020204020204" pitchFamily="34" charset="-122"/>
                <a:cs typeface="微软雅黑 Light" panose="020B0502040204020203" pitchFamily="34" charset="-122"/>
              </a:rPr>
              <a:t>（平均为</a:t>
            </a:r>
            <a:r>
              <a:rPr lang="en-US" altLang="zh-CN" dirty="0">
                <a:latin typeface="Times New Roman" panose="02020603050405020304" pitchFamily="18" charset="0"/>
                <a:ea typeface="微软雅黑" panose="020B0503020204020204" pitchFamily="34" charset="-122"/>
                <a:cs typeface="微软雅黑 Light" panose="020B0502040204020203" pitchFamily="34" charset="-122"/>
              </a:rPr>
              <a:t>56%</a:t>
            </a:r>
            <a:r>
              <a:rPr lang="zh-CN" altLang="zh-CN" dirty="0">
                <a:latin typeface="Times New Roman" panose="02020603050405020304" pitchFamily="18" charset="0"/>
                <a:ea typeface="微软雅黑" panose="020B0503020204020204" pitchFamily="34" charset="-122"/>
                <a:cs typeface="微软雅黑 Light" panose="020B0502040204020203" pitchFamily="34" charset="-122"/>
              </a:rPr>
              <a:t>）</a:t>
            </a:r>
            <a:r>
              <a:rPr lang="zh-CN" altLang="en-US" dirty="0">
                <a:latin typeface="Times New Roman" panose="02020603050405020304" pitchFamily="18" charset="0"/>
                <a:ea typeface="微软雅黑" panose="020B0503020204020204" pitchFamily="34" charset="-122"/>
                <a:cs typeface="微软雅黑 Light" panose="020B0502040204020203" pitchFamily="34" charset="-122"/>
              </a:rPr>
              <a:t>；</a:t>
            </a:r>
            <a:r>
              <a:rPr lang="en-US" altLang="zh-CN" dirty="0">
                <a:latin typeface="Times New Roman" panose="02020603050405020304" pitchFamily="18" charset="0"/>
                <a:ea typeface="微软雅黑" panose="020B0503020204020204" pitchFamily="34" charset="-122"/>
                <a:cs typeface="微软雅黑 Light" panose="020B0502040204020203" pitchFamily="34" charset="-122"/>
              </a:rPr>
              <a:t>90%</a:t>
            </a:r>
            <a:r>
              <a:rPr lang="zh-CN" altLang="zh-CN" dirty="0">
                <a:latin typeface="Times New Roman" panose="02020603050405020304" pitchFamily="18" charset="0"/>
                <a:ea typeface="微软雅黑" panose="020B0503020204020204" pitchFamily="34" charset="-122"/>
                <a:cs typeface="微软雅黑 Light" panose="020B0502040204020203" pitchFamily="34" charset="-122"/>
              </a:rPr>
              <a:t>的甲苯排放浓度是可以做到小于</a:t>
            </a:r>
            <a:r>
              <a:rPr lang="en-US" altLang="zh-CN" dirty="0">
                <a:latin typeface="Times New Roman" panose="02020603050405020304" pitchFamily="18" charset="0"/>
                <a:ea typeface="微软雅黑" panose="020B0503020204020204" pitchFamily="34" charset="-122"/>
                <a:cs typeface="微软雅黑 Light" panose="020B0502040204020203" pitchFamily="34" charset="-122"/>
              </a:rPr>
              <a:t>20mg/m</a:t>
            </a:r>
            <a:r>
              <a:rPr lang="en-US" altLang="zh-CN" baseline="30000" dirty="0">
                <a:latin typeface="Times New Roman" panose="02020603050405020304" pitchFamily="18" charset="0"/>
                <a:ea typeface="微软雅黑" panose="020B0503020204020204" pitchFamily="34" charset="-122"/>
                <a:cs typeface="微软雅黑 Light" panose="020B0502040204020203" pitchFamily="34" charset="-122"/>
              </a:rPr>
              <a:t>3</a:t>
            </a:r>
            <a:r>
              <a:rPr lang="zh-CN" altLang="zh-CN" dirty="0">
                <a:latin typeface="Times New Roman" panose="02020603050405020304" pitchFamily="18" charset="0"/>
                <a:ea typeface="微软雅黑" panose="020B0503020204020204" pitchFamily="34" charset="-122"/>
                <a:cs typeface="微软雅黑 Light" panose="020B0502040204020203" pitchFamily="34" charset="-122"/>
              </a:rPr>
              <a:t>；二甲苯：</a:t>
            </a:r>
            <a:r>
              <a:rPr lang="en-US" altLang="zh-CN" dirty="0">
                <a:latin typeface="Times New Roman" panose="02020603050405020304" pitchFamily="18" charset="0"/>
                <a:ea typeface="微软雅黑" panose="020B0503020204020204" pitchFamily="34" charset="-122"/>
                <a:cs typeface="微软雅黑 Light" panose="020B0502040204020203" pitchFamily="34" charset="-122"/>
              </a:rPr>
              <a:t>84%&lt;30 mg/m</a:t>
            </a:r>
            <a:r>
              <a:rPr lang="en-US" altLang="zh-CN" baseline="30000" dirty="0">
                <a:latin typeface="Times New Roman" panose="02020603050405020304" pitchFamily="18" charset="0"/>
                <a:ea typeface="微软雅黑" panose="020B0503020204020204" pitchFamily="34" charset="-122"/>
                <a:cs typeface="微软雅黑 Light" panose="020B0502040204020203" pitchFamily="34" charset="-122"/>
              </a:rPr>
              <a:t>3 </a:t>
            </a:r>
            <a:r>
              <a:rPr lang="zh-CN" altLang="zh-CN" dirty="0">
                <a:latin typeface="Times New Roman" panose="02020603050405020304" pitchFamily="18" charset="0"/>
                <a:ea typeface="微软雅黑" panose="020B0503020204020204" pitchFamily="34" charset="-122"/>
                <a:cs typeface="微软雅黑 Light" panose="020B0502040204020203" pitchFamily="34" charset="-122"/>
              </a:rPr>
              <a:t>，</a:t>
            </a:r>
            <a:r>
              <a:rPr lang="en-US" altLang="zh-CN" dirty="0">
                <a:latin typeface="Times New Roman" panose="02020603050405020304" pitchFamily="18" charset="0"/>
                <a:ea typeface="微软雅黑" panose="020B0503020204020204" pitchFamily="34" charset="-122"/>
                <a:cs typeface="微软雅黑 Light" panose="020B0502040204020203" pitchFamily="34" charset="-122"/>
              </a:rPr>
              <a:t>76% &lt; 20mg/m</a:t>
            </a:r>
            <a:r>
              <a:rPr lang="en-US" altLang="zh-CN" baseline="30000" dirty="0">
                <a:latin typeface="Times New Roman" panose="02020603050405020304" pitchFamily="18" charset="0"/>
                <a:ea typeface="微软雅黑" panose="020B0503020204020204" pitchFamily="34" charset="-122"/>
                <a:cs typeface="微软雅黑 Light" panose="020B0502040204020203" pitchFamily="34" charset="-122"/>
              </a:rPr>
              <a:t>3 </a:t>
            </a:r>
            <a:r>
              <a:rPr lang="zh-CN" altLang="zh-CN" dirty="0">
                <a:latin typeface="Times New Roman" panose="02020603050405020304" pitchFamily="18" charset="0"/>
                <a:ea typeface="微软雅黑" panose="020B0503020204020204" pitchFamily="34" charset="-122"/>
                <a:cs typeface="微软雅黑 Light" panose="020B0502040204020203" pitchFamily="34" charset="-122"/>
              </a:rPr>
              <a:t>，</a:t>
            </a:r>
            <a:r>
              <a:rPr lang="en-US" altLang="zh-CN" dirty="0">
                <a:latin typeface="Times New Roman" panose="02020603050405020304" pitchFamily="18" charset="0"/>
                <a:ea typeface="微软雅黑" panose="020B0503020204020204" pitchFamily="34" charset="-122"/>
                <a:cs typeface="微软雅黑 Light" panose="020B0502040204020203" pitchFamily="34" charset="-122"/>
              </a:rPr>
              <a:t>65% &lt;10mg/m</a:t>
            </a:r>
            <a:r>
              <a:rPr lang="en-US" altLang="zh-CN" baseline="30000" dirty="0">
                <a:latin typeface="Times New Roman" panose="02020603050405020304" pitchFamily="18" charset="0"/>
                <a:ea typeface="微软雅黑" panose="020B0503020204020204" pitchFamily="34" charset="-122"/>
                <a:cs typeface="微软雅黑 Light" panose="020B0502040204020203" pitchFamily="34" charset="-122"/>
              </a:rPr>
              <a:t>3</a:t>
            </a:r>
            <a:r>
              <a:rPr lang="zh-CN" altLang="zh-CN" dirty="0">
                <a:latin typeface="Times New Roman" panose="02020603050405020304" pitchFamily="18" charset="0"/>
                <a:ea typeface="微软雅黑" panose="020B0503020204020204" pitchFamily="34" charset="-122"/>
                <a:cs typeface="微软雅黑 Light" panose="020B0502040204020203" pitchFamily="34" charset="-122"/>
              </a:rPr>
              <a:t>。</a:t>
            </a:r>
            <a:endParaRPr lang="en-US" altLang="zh-CN" dirty="0">
              <a:latin typeface="Times New Roman" panose="02020603050405020304" pitchFamily="18" charset="0"/>
              <a:ea typeface="微软雅黑" panose="020B0503020204020204" pitchFamily="34" charset="-122"/>
              <a:cs typeface="微软雅黑 Light" panose="020B0502040204020203" pitchFamily="34" charset="-122"/>
            </a:endParaRPr>
          </a:p>
          <a:p>
            <a:pPr algn="just" eaLnBrk="1" hangingPunct="1">
              <a:spcBef>
                <a:spcPts val="250"/>
              </a:spcBef>
              <a:spcAft>
                <a:spcPts val="250"/>
              </a:spcAft>
              <a:buFont typeface="Arial" panose="020B0604020202020204" pitchFamily="34" charset="0"/>
              <a:buNone/>
            </a:pPr>
            <a:r>
              <a:rPr lang="zh-CN" altLang="en-US" dirty="0">
                <a:latin typeface="Times New Roman" panose="02020603050405020304" pitchFamily="18" charset="0"/>
                <a:ea typeface="微软雅黑" panose="020B0503020204020204" pitchFamily="34" charset="-122"/>
                <a:cs typeface="微软雅黑 Light" panose="020B0502040204020203" pitchFamily="34" charset="-122"/>
              </a:rPr>
              <a:t>苯系物的实际估算值：</a:t>
            </a:r>
            <a:r>
              <a:rPr lang="en-US" altLang="zh-CN" dirty="0">
                <a:latin typeface="Times New Roman" panose="02020603050405020304" pitchFamily="18" charset="0"/>
                <a:ea typeface="微软雅黑" panose="020B0503020204020204" pitchFamily="34" charset="-122"/>
                <a:cs typeface="微软雅黑 Light" panose="020B0502040204020203" pitchFamily="34" charset="-122"/>
              </a:rPr>
              <a:t>70%&lt; 40mg/m</a:t>
            </a:r>
            <a:r>
              <a:rPr lang="en-US" altLang="zh-CN" baseline="30000" dirty="0">
                <a:latin typeface="Times New Roman" panose="02020603050405020304" pitchFamily="18" charset="0"/>
                <a:ea typeface="微软雅黑" panose="020B0503020204020204" pitchFamily="34" charset="-122"/>
                <a:cs typeface="微软雅黑 Light" panose="020B0502040204020203" pitchFamily="34" charset="-122"/>
              </a:rPr>
              <a:t>3 </a:t>
            </a:r>
            <a:r>
              <a:rPr lang="zh-CN" altLang="zh-CN" dirty="0">
                <a:latin typeface="Times New Roman" panose="02020603050405020304" pitchFamily="18" charset="0"/>
                <a:ea typeface="微软雅黑" panose="020B0503020204020204" pitchFamily="34" charset="-122"/>
                <a:cs typeface="微软雅黑 Light" panose="020B0502040204020203" pitchFamily="34" charset="-122"/>
              </a:rPr>
              <a:t>，</a:t>
            </a:r>
            <a:r>
              <a:rPr lang="en-US" altLang="zh-CN" dirty="0">
                <a:latin typeface="Times New Roman" panose="02020603050405020304" pitchFamily="18" charset="0"/>
                <a:ea typeface="微软雅黑" panose="020B0503020204020204" pitchFamily="34" charset="-122"/>
                <a:cs typeface="微软雅黑 Light" panose="020B0502040204020203" pitchFamily="34" charset="-122"/>
              </a:rPr>
              <a:t>80%&lt; 60mg/m</a:t>
            </a:r>
            <a:r>
              <a:rPr lang="en-US" altLang="zh-CN" baseline="30000" dirty="0">
                <a:latin typeface="Times New Roman" panose="02020603050405020304" pitchFamily="18" charset="0"/>
                <a:ea typeface="微软雅黑" panose="020B0503020204020204" pitchFamily="34" charset="-122"/>
                <a:cs typeface="微软雅黑 Light" panose="020B0502040204020203" pitchFamily="34" charset="-122"/>
              </a:rPr>
              <a:t>3 </a:t>
            </a:r>
            <a:endParaRPr lang="zh-CN" altLang="en-US" dirty="0"/>
          </a:p>
        </p:txBody>
      </p:sp>
      <p:graphicFrame>
        <p:nvGraphicFramePr>
          <p:cNvPr id="13" name="内容占位符 4"/>
          <p:cNvGraphicFramePr>
            <a:graphicFrameLocks/>
          </p:cNvGraphicFramePr>
          <p:nvPr>
            <p:extLst>
              <p:ext uri="{D42A27DB-BD31-4B8C-83A1-F6EECF244321}">
                <p14:modId xmlns:p14="http://schemas.microsoft.com/office/powerpoint/2010/main" val="22774010"/>
              </p:ext>
            </p:extLst>
          </p:nvPr>
        </p:nvGraphicFramePr>
        <p:xfrm>
          <a:off x="5087888" y="3717032"/>
          <a:ext cx="6924278" cy="2586626"/>
        </p:xfrm>
        <a:graphic>
          <a:graphicData uri="http://schemas.openxmlformats.org/drawingml/2006/table">
            <a:tbl>
              <a:tblPr firstRow="1" bandRow="1">
                <a:tableStyleId>{5C22544A-7EE6-4342-B048-85BDC9FD1C3A}</a:tableStyleId>
              </a:tblPr>
              <a:tblGrid>
                <a:gridCol w="677080"/>
                <a:gridCol w="831307"/>
                <a:gridCol w="3138521"/>
                <a:gridCol w="2277370"/>
              </a:tblGrid>
              <a:tr h="379136">
                <a:tc>
                  <a:txBody>
                    <a:bodyPr/>
                    <a:lstStyle/>
                    <a:p>
                      <a:pPr algn="ctr"/>
                      <a:endParaRPr lang="zh-CN" altLang="en-US" sz="1600" dirty="0"/>
                    </a:p>
                  </a:txBody>
                  <a:tcPr marL="91438" marR="91438" marT="45717" marB="45717"/>
                </a:tc>
                <a:tc>
                  <a:txBody>
                    <a:bodyPr/>
                    <a:lstStyle/>
                    <a:p>
                      <a:pPr algn="ctr"/>
                      <a:r>
                        <a:rPr lang="zh-CN" altLang="en-US" sz="1600" dirty="0" smtClean="0"/>
                        <a:t>标准来源</a:t>
                      </a:r>
                      <a:endParaRPr lang="zh-CN" altLang="en-US" sz="1600" dirty="0"/>
                    </a:p>
                  </a:txBody>
                  <a:tcPr marL="91438" marR="91438" marT="45717" marB="45717"/>
                </a:tc>
                <a:tc>
                  <a:txBody>
                    <a:bodyPr/>
                    <a:lstStyle/>
                    <a:p>
                      <a:pPr algn="ctr"/>
                      <a:endParaRPr lang="zh-CN" altLang="en-US" sz="1600" dirty="0"/>
                    </a:p>
                  </a:txBody>
                  <a:tcPr marL="91438" marR="91438" marT="45717" marB="45717"/>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smtClean="0"/>
                        <a:t>苯系物浓度限值</a:t>
                      </a:r>
                      <a:r>
                        <a:rPr lang="en-US" altLang="zh-CN" sz="1600" dirty="0" smtClean="0"/>
                        <a:t>(mg/m</a:t>
                      </a:r>
                      <a:r>
                        <a:rPr lang="en-US" altLang="zh-CN" sz="1600" baseline="30000" dirty="0" smtClean="0"/>
                        <a:t>3</a:t>
                      </a:r>
                      <a:r>
                        <a:rPr lang="en-US" altLang="zh-CN" sz="1600" dirty="0" smtClean="0"/>
                        <a:t>)</a:t>
                      </a:r>
                      <a:endParaRPr lang="zh-CN" altLang="en-US" sz="1600" dirty="0"/>
                    </a:p>
                  </a:txBody>
                  <a:tcPr marL="91438" marR="91438" marT="45717" marB="45717"/>
                </a:tc>
              </a:tr>
              <a:tr h="605444">
                <a:tc rowSpan="2">
                  <a:txBody>
                    <a:bodyPr/>
                    <a:lstStyle/>
                    <a:p>
                      <a:pPr algn="ctr"/>
                      <a:r>
                        <a:rPr lang="zh-CN" altLang="en-US" sz="1600" dirty="0" smtClean="0">
                          <a:latin typeface="Times New Roman" panose="02020603050405020304" pitchFamily="18" charset="0"/>
                        </a:rPr>
                        <a:t>地方</a:t>
                      </a:r>
                    </a:p>
                  </a:txBody>
                  <a:tcPr marL="91438" marR="91438" marT="45717" marB="45717"/>
                </a:tc>
                <a:tc>
                  <a:txBody>
                    <a:bodyPr/>
                    <a:lstStyle/>
                    <a:p>
                      <a:pPr marL="0" algn="ctr" defTabSz="914400" rtl="0" eaLnBrk="1" latinLnBrk="0" hangingPunct="1"/>
                      <a:r>
                        <a:rPr lang="zh-CN" altLang="en-US" sz="1600" kern="1200" dirty="0" smtClean="0">
                          <a:solidFill>
                            <a:schemeClr val="dk1"/>
                          </a:solidFill>
                          <a:latin typeface="Times New Roman" panose="02020603050405020304" pitchFamily="18" charset="0"/>
                          <a:ea typeface="+mn-ea"/>
                          <a:cs typeface="+mn-cs"/>
                        </a:rPr>
                        <a:t>北京市</a:t>
                      </a:r>
                    </a:p>
                  </a:txBody>
                  <a:tcPr marL="91438" marR="91438" marT="45717" marB="45717"/>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zh-CN" sz="1600" kern="1200" dirty="0" smtClean="0">
                          <a:solidFill>
                            <a:schemeClr val="dk1"/>
                          </a:solidFill>
                          <a:latin typeface="Times New Roman" panose="02020603050405020304" pitchFamily="18" charset="0"/>
                          <a:ea typeface="+mn-ea"/>
                          <a:cs typeface="Times New Roman" panose="02020603050405020304" pitchFamily="18" charset="0"/>
                          <a:sym typeface="+mn-ea"/>
                        </a:rPr>
                        <a:t>有机化学品制造业大气污染物排放标准</a:t>
                      </a:r>
                      <a:r>
                        <a:rPr lang="zh-CN" altLang="en-US" sz="1600" kern="1200" dirty="0" smtClean="0">
                          <a:solidFill>
                            <a:schemeClr val="dk1"/>
                          </a:solidFill>
                          <a:latin typeface="Times New Roman" panose="02020603050405020304" pitchFamily="18" charset="0"/>
                          <a:ea typeface="+mn-ea"/>
                          <a:cs typeface="Times New Roman" panose="02020603050405020304" pitchFamily="18" charset="0"/>
                        </a:rPr>
                        <a:t>（</a:t>
                      </a:r>
                      <a:r>
                        <a:rPr lang="en-US" altLang="zh-CN" sz="1600" kern="1200" dirty="0" smtClean="0">
                          <a:solidFill>
                            <a:schemeClr val="dk1"/>
                          </a:solidFill>
                          <a:latin typeface="Times New Roman" panose="02020603050405020304" pitchFamily="18" charset="0"/>
                          <a:ea typeface="+mn-ea"/>
                          <a:cs typeface="Times New Roman" panose="02020603050405020304" pitchFamily="18" charset="0"/>
                        </a:rPr>
                        <a:t>DB 11/1385-2017</a:t>
                      </a:r>
                      <a:r>
                        <a:rPr lang="zh-CN" altLang="en-US" sz="1600" kern="1200" dirty="0" smtClean="0">
                          <a:solidFill>
                            <a:schemeClr val="dk1"/>
                          </a:solidFill>
                          <a:latin typeface="Times New Roman" panose="02020603050405020304" pitchFamily="18" charset="0"/>
                          <a:ea typeface="+mn-ea"/>
                          <a:cs typeface="Times New Roman" panose="02020603050405020304" pitchFamily="18" charset="0"/>
                        </a:rPr>
                        <a:t>）</a:t>
                      </a:r>
                      <a:endParaRPr lang="zh-CN" altLang="en-US" sz="1600" kern="1200" dirty="0">
                        <a:solidFill>
                          <a:schemeClr val="dk1"/>
                        </a:solidFill>
                        <a:latin typeface="Times New Roman" panose="02020603050405020304" pitchFamily="18" charset="0"/>
                        <a:ea typeface="+mn-ea"/>
                        <a:cs typeface="Times New Roman" panose="02020603050405020304" pitchFamily="18" charset="0"/>
                      </a:endParaRPr>
                    </a:p>
                  </a:txBody>
                  <a:tcPr marL="91438" marR="91438" marT="45717" marB="45717"/>
                </a:tc>
                <a:tc>
                  <a:txBody>
                    <a:bodyPr/>
                    <a:lstStyle/>
                    <a:p>
                      <a:pPr marL="0" algn="ctr" defTabSz="914400" rtl="0" eaLnBrk="1" latinLnBrk="0" hangingPunct="1"/>
                      <a:r>
                        <a:rPr lang="en-US" altLang="zh-CN" sz="1600" kern="1200" dirty="0" smtClean="0">
                          <a:solidFill>
                            <a:schemeClr val="dk1"/>
                          </a:solidFill>
                          <a:latin typeface="Times New Roman" panose="02020603050405020304" pitchFamily="18" charset="0"/>
                          <a:ea typeface="+mn-ea"/>
                          <a:cs typeface="Times New Roman" panose="02020603050405020304" pitchFamily="18" charset="0"/>
                        </a:rPr>
                        <a:t>20</a:t>
                      </a:r>
                      <a:r>
                        <a:rPr lang="zh-CN" altLang="en-US" sz="1600" kern="1200" dirty="0" smtClean="0">
                          <a:solidFill>
                            <a:schemeClr val="dk1"/>
                          </a:solidFill>
                          <a:latin typeface="Times New Roman" panose="02020603050405020304" pitchFamily="18" charset="0"/>
                          <a:ea typeface="+mn-ea"/>
                          <a:cs typeface="Times New Roman" panose="02020603050405020304" pitchFamily="18" charset="0"/>
                        </a:rPr>
                        <a:t>（</a:t>
                      </a:r>
                      <a:r>
                        <a:rPr lang="en-US" altLang="zh-CN" sz="1600" kern="1200" dirty="0" smtClean="0">
                          <a:solidFill>
                            <a:schemeClr val="dk1"/>
                          </a:solidFill>
                          <a:latin typeface="Times New Roman" panose="02020603050405020304" pitchFamily="18" charset="0"/>
                          <a:ea typeface="+mn-ea"/>
                          <a:cs typeface="Times New Roman" panose="02020603050405020304" pitchFamily="18" charset="0"/>
                        </a:rPr>
                        <a:t>I</a:t>
                      </a:r>
                      <a:r>
                        <a:rPr lang="zh-CN" altLang="en-US" sz="1600" kern="1200" dirty="0" smtClean="0">
                          <a:solidFill>
                            <a:schemeClr val="dk1"/>
                          </a:solidFill>
                          <a:latin typeface="Times New Roman" panose="02020603050405020304" pitchFamily="18" charset="0"/>
                          <a:ea typeface="+mn-ea"/>
                          <a:cs typeface="Times New Roman" panose="02020603050405020304" pitchFamily="18" charset="0"/>
                        </a:rPr>
                        <a:t>阶段）</a:t>
                      </a:r>
                      <a:r>
                        <a:rPr lang="en-US" altLang="zh-CN" sz="1600" kern="1200" dirty="0" smtClean="0">
                          <a:solidFill>
                            <a:schemeClr val="dk1"/>
                          </a:solidFill>
                          <a:latin typeface="Times New Roman" panose="02020603050405020304" pitchFamily="18" charset="0"/>
                          <a:ea typeface="+mn-ea"/>
                          <a:cs typeface="Times New Roman" panose="02020603050405020304" pitchFamily="18" charset="0"/>
                        </a:rPr>
                        <a:t>/10</a:t>
                      </a:r>
                      <a:r>
                        <a:rPr lang="zh-CN" altLang="en-US" sz="1600" kern="1200" dirty="0" smtClean="0">
                          <a:solidFill>
                            <a:schemeClr val="dk1"/>
                          </a:solidFill>
                          <a:latin typeface="Times New Roman" panose="02020603050405020304" pitchFamily="18" charset="0"/>
                          <a:ea typeface="+mn-ea"/>
                          <a:cs typeface="Times New Roman" panose="02020603050405020304" pitchFamily="18" charset="0"/>
                        </a:rPr>
                        <a:t>（</a:t>
                      </a:r>
                      <a:r>
                        <a:rPr lang="en-US" altLang="zh-CN" sz="1600" kern="1200" dirty="0" smtClean="0">
                          <a:solidFill>
                            <a:schemeClr val="dk1"/>
                          </a:solidFill>
                          <a:latin typeface="Times New Roman" panose="02020603050405020304" pitchFamily="18" charset="0"/>
                          <a:ea typeface="+mn-ea"/>
                          <a:cs typeface="Times New Roman" panose="02020603050405020304" pitchFamily="18" charset="0"/>
                        </a:rPr>
                        <a:t>II</a:t>
                      </a:r>
                      <a:r>
                        <a:rPr lang="zh-CN" altLang="en-US" sz="1600" kern="1200" dirty="0" smtClean="0">
                          <a:solidFill>
                            <a:schemeClr val="dk1"/>
                          </a:solidFill>
                          <a:latin typeface="Times New Roman" panose="02020603050405020304" pitchFamily="18" charset="0"/>
                          <a:ea typeface="+mn-ea"/>
                          <a:cs typeface="Times New Roman" panose="02020603050405020304" pitchFamily="18" charset="0"/>
                        </a:rPr>
                        <a:t>阶段）</a:t>
                      </a:r>
                      <a:endParaRPr lang="zh-CN" altLang="en-US" sz="1600" kern="1200" dirty="0">
                        <a:solidFill>
                          <a:schemeClr val="dk1"/>
                        </a:solidFill>
                        <a:latin typeface="Times New Roman" panose="02020603050405020304" pitchFamily="18" charset="0"/>
                        <a:ea typeface="+mn-ea"/>
                        <a:cs typeface="Times New Roman" panose="02020603050405020304" pitchFamily="18" charset="0"/>
                      </a:endParaRPr>
                    </a:p>
                  </a:txBody>
                  <a:tcPr marL="91438" marR="91438" marT="45717" marB="45717"/>
                </a:tc>
              </a:tr>
              <a:tr h="616095">
                <a:tc vMerge="1">
                  <a:txBody>
                    <a:bodyPr/>
                    <a:lstStyle/>
                    <a:p>
                      <a:endParaRPr lang="zh-CN"/>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zh-CN" sz="1600" kern="1200" dirty="0" smtClean="0">
                          <a:solidFill>
                            <a:schemeClr val="dk1"/>
                          </a:solidFill>
                          <a:latin typeface="Times New Roman" panose="02020603050405020304" pitchFamily="18" charset="0"/>
                          <a:ea typeface="+mn-ea"/>
                          <a:cs typeface="+mn-cs"/>
                        </a:rPr>
                        <a:t>上海市</a:t>
                      </a:r>
                    </a:p>
                  </a:txBody>
                  <a:tcPr marL="91438" marR="91438" marT="45717" marB="45717"/>
                </a:tc>
                <a:tc>
                  <a:txBody>
                    <a:bodyPr/>
                    <a:lstStyle/>
                    <a:p>
                      <a:pPr algn="ctr"/>
                      <a:r>
                        <a:rPr lang="zh-CN" altLang="zh-CN" sz="1600" kern="1200" dirty="0" smtClean="0">
                          <a:solidFill>
                            <a:schemeClr val="dk1"/>
                          </a:solidFill>
                          <a:latin typeface="Times New Roman" panose="02020603050405020304" pitchFamily="18" charset="0"/>
                          <a:ea typeface="+mn-ea"/>
                          <a:cs typeface="Times New Roman" panose="02020603050405020304" pitchFamily="18" charset="0"/>
                          <a:sym typeface="+mn-ea"/>
                        </a:rPr>
                        <a:t>涂料、油墨及其类似产品制造工业大气污染物排放标准</a:t>
                      </a:r>
                      <a:r>
                        <a:rPr lang="en-US" altLang="zh-CN" sz="1600" kern="1200" dirty="0" smtClean="0">
                          <a:solidFill>
                            <a:schemeClr val="dk1"/>
                          </a:solidFill>
                          <a:latin typeface="Times New Roman" panose="02020603050405020304" pitchFamily="18" charset="0"/>
                          <a:ea typeface="+mn-ea"/>
                          <a:cs typeface="Times New Roman" panose="02020603050405020304" pitchFamily="18" charset="0"/>
                          <a:sym typeface="+mn-ea"/>
                        </a:rPr>
                        <a:t>(DB31/881-2015)</a:t>
                      </a:r>
                      <a:endParaRPr lang="zh-CN" altLang="en-US" sz="1600" kern="1200" dirty="0">
                        <a:solidFill>
                          <a:schemeClr val="dk1"/>
                        </a:solidFill>
                        <a:latin typeface="Times New Roman" panose="02020603050405020304" pitchFamily="18" charset="0"/>
                        <a:ea typeface="+mn-ea"/>
                        <a:cs typeface="Times New Roman" panose="02020603050405020304" pitchFamily="18" charset="0"/>
                      </a:endParaRPr>
                    </a:p>
                  </a:txBody>
                  <a:tcPr marL="91438" marR="91438" marT="45717" marB="45717"/>
                </a:tc>
                <a:tc>
                  <a:txBody>
                    <a:bodyPr/>
                    <a:lstStyle/>
                    <a:p>
                      <a:pPr algn="ctr"/>
                      <a:r>
                        <a:rPr lang="en-US" altLang="zh-CN" sz="1600" kern="1200" dirty="0" smtClean="0">
                          <a:solidFill>
                            <a:schemeClr val="dk1"/>
                          </a:solidFill>
                          <a:latin typeface="Times New Roman" panose="02020603050405020304" pitchFamily="18" charset="0"/>
                          <a:ea typeface="+mn-ea"/>
                          <a:cs typeface="Times New Roman" panose="02020603050405020304" pitchFamily="18" charset="0"/>
                        </a:rPr>
                        <a:t>40</a:t>
                      </a:r>
                    </a:p>
                  </a:txBody>
                  <a:tcPr marL="91438" marR="91438" marT="45717" marB="45717"/>
                </a:tc>
              </a:tr>
              <a:tr h="379136">
                <a:tc>
                  <a:txBody>
                    <a:bodyPr/>
                    <a:lstStyle/>
                    <a:p>
                      <a:pPr algn="ctr"/>
                      <a:r>
                        <a:rPr lang="zh-CN" altLang="en-US" sz="1600" dirty="0" smtClean="0">
                          <a:latin typeface="Times New Roman" panose="02020603050405020304" pitchFamily="18" charset="0"/>
                        </a:rPr>
                        <a:t>本标准</a:t>
                      </a:r>
                    </a:p>
                  </a:txBody>
                  <a:tcPr marL="91438" marR="91438" marT="45717" marB="45717"/>
                </a:tc>
                <a:tc>
                  <a:txBody>
                    <a:bodyPr/>
                    <a:lstStyle/>
                    <a:p>
                      <a:pPr marL="0" algn="ctr" defTabSz="914400" rtl="0" eaLnBrk="1" latinLnBrk="0" hangingPunct="1"/>
                      <a:endParaRPr lang="zh-CN" altLang="en-US" sz="1600" kern="1200" dirty="0">
                        <a:solidFill>
                          <a:schemeClr val="dk1"/>
                        </a:solidFill>
                        <a:latin typeface="Times New Roman" panose="02020603050405020304" pitchFamily="18" charset="0"/>
                        <a:ea typeface="+mn-ea"/>
                        <a:cs typeface="Times New Roman" panose="02020603050405020304" pitchFamily="18" charset="0"/>
                      </a:endParaRPr>
                    </a:p>
                  </a:txBody>
                  <a:tcPr marL="66557" marR="66557" marT="0" marB="0" anchor="ctr"/>
                </a:tc>
                <a:tc>
                  <a:txBody>
                    <a:bodyPr/>
                    <a:lstStyle/>
                    <a:p>
                      <a:pPr marL="0" algn="ctr" defTabSz="914400" rtl="0" eaLnBrk="1" latinLnBrk="0" hangingPunct="1">
                        <a:spcAft>
                          <a:spcPts val="0"/>
                        </a:spcAft>
                      </a:pPr>
                      <a:endParaRPr lang="zh-CN" sz="1600" kern="1200" dirty="0">
                        <a:solidFill>
                          <a:schemeClr val="dk1"/>
                        </a:solidFill>
                        <a:latin typeface="Times New Roman" panose="02020603050405020304" pitchFamily="18" charset="0"/>
                        <a:ea typeface="+mn-ea"/>
                        <a:cs typeface="Times New Roman" panose="02020603050405020304" pitchFamily="18" charset="0"/>
                      </a:endParaRPr>
                    </a:p>
                  </a:txBody>
                  <a:tcPr marL="66557" marR="66557" marT="0" marB="0" anchor="ctr"/>
                </a:tc>
                <a:tc>
                  <a:txBody>
                    <a:bodyPr/>
                    <a:lstStyle/>
                    <a:p>
                      <a:pPr marL="0" algn="ctr" defTabSz="914400" rtl="0" eaLnBrk="1" latinLnBrk="0" hangingPunct="1"/>
                      <a:r>
                        <a:rPr lang="en-US" altLang="zh-CN" sz="1600" kern="1200" dirty="0" smtClean="0">
                          <a:solidFill>
                            <a:schemeClr val="dk1"/>
                          </a:solidFill>
                          <a:latin typeface="Times New Roman" panose="02020603050405020304" pitchFamily="18" charset="0"/>
                          <a:ea typeface="+mn-ea"/>
                          <a:cs typeface="Times New Roman" panose="02020603050405020304" pitchFamily="18" charset="0"/>
                        </a:rPr>
                        <a:t>60/40</a:t>
                      </a:r>
                    </a:p>
                  </a:txBody>
                  <a:tcPr marL="91438" marR="91438" marT="45717" marB="45717"/>
                </a:tc>
              </a:tr>
            </a:tbl>
          </a:graphicData>
        </a:graphic>
      </p:graphicFrame>
    </p:spTree>
    <p:extLst>
      <p:ext uri="{BB962C8B-B14F-4D97-AF65-F5344CB8AC3E}">
        <p14:creationId xmlns:p14="http://schemas.microsoft.com/office/powerpoint/2010/main" val="26191544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257415" y="188640"/>
            <a:ext cx="6155531" cy="531019"/>
          </a:xfrm>
        </p:spPr>
        <p:txBody>
          <a:bodyPr anchor="b">
            <a:normAutofit/>
          </a:bodyPr>
          <a:lstStyle/>
          <a:p>
            <a:r>
              <a:rPr lang="en-US" altLang="zh-CN" sz="2100" dirty="0" smtClean="0">
                <a:latin typeface="+mj-ea"/>
                <a:sym typeface="Arial" panose="020B0604020202020204" pitchFamily="34" charset="0"/>
              </a:rPr>
              <a:t>4. 2 </a:t>
            </a:r>
            <a:r>
              <a:rPr lang="zh-CN" altLang="en-US" sz="2100" dirty="0" smtClean="0">
                <a:latin typeface="+mj-ea"/>
                <a:sym typeface="Arial" panose="020B0604020202020204" pitchFamily="34" charset="0"/>
              </a:rPr>
              <a:t>达标现状</a:t>
            </a:r>
            <a:endParaRPr lang="zh-CN" altLang="en-US" sz="2100" dirty="0">
              <a:solidFill>
                <a:srgbClr val="FF0000"/>
              </a:solidFill>
              <a:latin typeface="+mj-ea"/>
            </a:endParaRPr>
          </a:p>
        </p:txBody>
      </p:sp>
      <p:sp>
        <p:nvSpPr>
          <p:cNvPr id="9" name="Rectangle 78"/>
          <p:cNvSpPr>
            <a:spLocks noChangeArrowheads="1"/>
          </p:cNvSpPr>
          <p:nvPr/>
        </p:nvSpPr>
        <p:spPr bwMode="auto">
          <a:xfrm>
            <a:off x="479376" y="1203475"/>
            <a:ext cx="2952328" cy="403623"/>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b="1" dirty="0" smtClean="0">
                <a:solidFill>
                  <a:srgbClr val="000000"/>
                </a:solidFill>
                <a:latin typeface="微软雅黑" panose="020B0503020204020204" pitchFamily="34" charset="-122"/>
                <a:ea typeface="微软雅黑" panose="020B0503020204020204" pitchFamily="34" charset="-122"/>
                <a:cs typeface="+mn-cs"/>
              </a:rPr>
              <a:t>甲醛</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sp>
        <p:nvSpPr>
          <p:cNvPr id="12" name="Rectangle 78"/>
          <p:cNvSpPr>
            <a:spLocks noChangeArrowheads="1"/>
          </p:cNvSpPr>
          <p:nvPr/>
        </p:nvSpPr>
        <p:spPr bwMode="auto">
          <a:xfrm>
            <a:off x="7073863" y="1188442"/>
            <a:ext cx="2952328" cy="403623"/>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b="1" dirty="0" smtClean="0">
                <a:solidFill>
                  <a:srgbClr val="000000"/>
                </a:solidFill>
                <a:latin typeface="微软雅黑" panose="020B0503020204020204" pitchFamily="34" charset="-122"/>
                <a:ea typeface="微软雅黑" panose="020B0503020204020204" pitchFamily="34" charset="-122"/>
                <a:cs typeface="+mn-cs"/>
              </a:rPr>
              <a:t>1</a:t>
            </a:r>
            <a:r>
              <a:rPr lang="zh-CN" altLang="en-US" b="1" dirty="0" smtClean="0">
                <a:solidFill>
                  <a:srgbClr val="000000"/>
                </a:solidFill>
                <a:latin typeface="微软雅黑" panose="020B0503020204020204" pitchFamily="34" charset="-122"/>
                <a:ea typeface="微软雅黑" panose="020B0503020204020204" pitchFamily="34" charset="-122"/>
                <a:cs typeface="+mn-cs"/>
              </a:rPr>
              <a:t>，</a:t>
            </a:r>
            <a:r>
              <a:rPr lang="en-US" altLang="zh-CN" b="1" dirty="0" smtClean="0">
                <a:solidFill>
                  <a:srgbClr val="000000"/>
                </a:solidFill>
                <a:latin typeface="微软雅黑" panose="020B0503020204020204" pitchFamily="34" charset="-122"/>
                <a:ea typeface="微软雅黑" panose="020B0503020204020204" pitchFamily="34" charset="-122"/>
                <a:cs typeface="+mn-cs"/>
              </a:rPr>
              <a:t>2-</a:t>
            </a:r>
            <a:r>
              <a:rPr lang="zh-CN" altLang="en-US" b="1" dirty="0" smtClean="0">
                <a:solidFill>
                  <a:srgbClr val="000000"/>
                </a:solidFill>
                <a:latin typeface="微软雅黑" panose="020B0503020204020204" pitchFamily="34" charset="-122"/>
                <a:ea typeface="微软雅黑" panose="020B0503020204020204" pitchFamily="34" charset="-122"/>
                <a:cs typeface="+mn-cs"/>
              </a:rPr>
              <a:t>二氯乙烷</a:t>
            </a:r>
            <a:endParaRPr lang="zh-CN" altLang="en-US" b="1" dirty="0">
              <a:solidFill>
                <a:srgbClr val="000000"/>
              </a:solidFill>
              <a:latin typeface="微软雅黑" panose="020B0503020204020204" pitchFamily="34" charset="-122"/>
              <a:ea typeface="微软雅黑" panose="020B0503020204020204" pitchFamily="34" charset="-122"/>
              <a:cs typeface="+mn-cs"/>
            </a:endParaRPr>
          </a:p>
        </p:txBody>
      </p:sp>
      <p:graphicFrame>
        <p:nvGraphicFramePr>
          <p:cNvPr id="8" name="图表 7"/>
          <p:cNvGraphicFramePr/>
          <p:nvPr>
            <p:extLst>
              <p:ext uri="{D42A27DB-BD31-4B8C-83A1-F6EECF244321}">
                <p14:modId xmlns:p14="http://schemas.microsoft.com/office/powerpoint/2010/main" val="2737568362"/>
              </p:ext>
            </p:extLst>
          </p:nvPr>
        </p:nvGraphicFramePr>
        <p:xfrm>
          <a:off x="191345" y="2108619"/>
          <a:ext cx="5112568" cy="3984677"/>
        </p:xfrm>
        <a:graphic>
          <a:graphicData uri="http://schemas.openxmlformats.org/drawingml/2006/chart">
            <c:chart xmlns:c="http://schemas.openxmlformats.org/drawingml/2006/chart" xmlns:r="http://schemas.openxmlformats.org/officeDocument/2006/relationships" r:id="rId3"/>
          </a:graphicData>
        </a:graphic>
      </p:graphicFrame>
      <p:sp>
        <p:nvSpPr>
          <p:cNvPr id="3" name="矩形 2"/>
          <p:cNvSpPr/>
          <p:nvPr/>
        </p:nvSpPr>
        <p:spPr>
          <a:xfrm>
            <a:off x="839416" y="6066886"/>
            <a:ext cx="3603872" cy="369332"/>
          </a:xfrm>
          <a:prstGeom prst="rect">
            <a:avLst/>
          </a:prstGeom>
        </p:spPr>
        <p:txBody>
          <a:bodyPr wrap="none">
            <a:spAutoFit/>
          </a:bodyPr>
          <a:lstStyle/>
          <a:p>
            <a:r>
              <a:rPr lang="zh-CN" altLang="en-US" dirty="0">
                <a:latin typeface="Times New Roman" panose="02020603050405020304" pitchFamily="18" charset="0"/>
              </a:rPr>
              <a:t>甲醛监测数据很低，</a:t>
            </a:r>
            <a:r>
              <a:rPr lang="en-US" altLang="zh-CN" dirty="0">
                <a:latin typeface="Times New Roman" panose="02020603050405020304" pitchFamily="18" charset="0"/>
              </a:rPr>
              <a:t>93%&lt;5</a:t>
            </a:r>
            <a:r>
              <a:rPr lang="zh-CN" altLang="en-US" dirty="0">
                <a:latin typeface="Times New Roman" panose="02020603050405020304" pitchFamily="18" charset="0"/>
                <a:ea typeface="微软雅黑" panose="020B0503020204020204" pitchFamily="34" charset="-122"/>
                <a:sym typeface="宋体" panose="02010600030101010101" pitchFamily="2" charset="-122"/>
              </a:rPr>
              <a:t>mg/m</a:t>
            </a:r>
            <a:r>
              <a:rPr lang="zh-CN" altLang="en-US" baseline="30000" dirty="0">
                <a:latin typeface="Times New Roman" panose="02020603050405020304" pitchFamily="18" charset="0"/>
                <a:ea typeface="微软雅黑" panose="020B0503020204020204" pitchFamily="34" charset="-122"/>
                <a:sym typeface="宋体" panose="02010600030101010101" pitchFamily="2" charset="-122"/>
              </a:rPr>
              <a:t>3</a:t>
            </a:r>
            <a:r>
              <a:rPr lang="en-US" altLang="zh-CN" dirty="0">
                <a:latin typeface="Times New Roman" panose="02020603050405020304" pitchFamily="18" charset="0"/>
                <a:ea typeface="微软雅黑" panose="020B0503020204020204" pitchFamily="34" charset="-122"/>
                <a:sym typeface="宋体" panose="02010600030101010101" pitchFamily="2" charset="-122"/>
              </a:rPr>
              <a:t>.</a:t>
            </a:r>
            <a:endParaRPr lang="zh-CN" altLang="en-US" baseline="30000" dirty="0">
              <a:latin typeface="Times New Roman" panose="02020603050405020304" pitchFamily="18" charset="0"/>
              <a:ea typeface="微软雅黑" panose="020B0503020204020204" pitchFamily="34" charset="-122"/>
              <a:sym typeface="宋体" panose="02010600030101010101" pitchFamily="2" charset="-122"/>
            </a:endParaRPr>
          </a:p>
        </p:txBody>
      </p:sp>
      <p:graphicFrame>
        <p:nvGraphicFramePr>
          <p:cNvPr id="10" name="图表 9"/>
          <p:cNvGraphicFramePr/>
          <p:nvPr>
            <p:extLst>
              <p:ext uri="{D42A27DB-BD31-4B8C-83A1-F6EECF244321}">
                <p14:modId xmlns:p14="http://schemas.microsoft.com/office/powerpoint/2010/main" val="62158370"/>
              </p:ext>
            </p:extLst>
          </p:nvPr>
        </p:nvGraphicFramePr>
        <p:xfrm>
          <a:off x="6240016" y="2132856"/>
          <a:ext cx="5832648" cy="3934030"/>
        </p:xfrm>
        <a:graphic>
          <a:graphicData uri="http://schemas.openxmlformats.org/drawingml/2006/chart">
            <c:chart xmlns:c="http://schemas.openxmlformats.org/drawingml/2006/chart" xmlns:r="http://schemas.openxmlformats.org/officeDocument/2006/relationships" r:id="rId4"/>
          </a:graphicData>
        </a:graphic>
      </p:graphicFrame>
      <p:sp>
        <p:nvSpPr>
          <p:cNvPr id="2" name="矩形 1"/>
          <p:cNvSpPr/>
          <p:nvPr/>
        </p:nvSpPr>
        <p:spPr>
          <a:xfrm>
            <a:off x="7752184" y="6093296"/>
            <a:ext cx="3219151" cy="369332"/>
          </a:xfrm>
          <a:prstGeom prst="rect">
            <a:avLst/>
          </a:prstGeom>
        </p:spPr>
        <p:txBody>
          <a:bodyPr wrap="none">
            <a:spAutoFit/>
          </a:bodyPr>
          <a:lstStyle/>
          <a:p>
            <a:r>
              <a:rPr lang="en-US" altLang="zh-CN" dirty="0" smtClean="0">
                <a:latin typeface="Times New Roman" panose="02020603050405020304" pitchFamily="18" charset="0"/>
                <a:ea typeface="微软雅黑 Light" panose="020B0502040204020203" pitchFamily="34" charset="-122"/>
              </a:rPr>
              <a:t>1</a:t>
            </a:r>
            <a:r>
              <a:rPr lang="zh-CN" altLang="en-US" dirty="0" smtClean="0">
                <a:latin typeface="Times New Roman" panose="02020603050405020304" pitchFamily="18" charset="0"/>
                <a:ea typeface="微软雅黑 Light" panose="020B0502040204020203" pitchFamily="34" charset="-122"/>
              </a:rPr>
              <a:t>，</a:t>
            </a:r>
            <a:r>
              <a:rPr lang="en-US" altLang="zh-CN" dirty="0" smtClean="0">
                <a:latin typeface="Times New Roman" panose="02020603050405020304" pitchFamily="18" charset="0"/>
                <a:ea typeface="微软雅黑 Light" panose="020B0502040204020203" pitchFamily="34" charset="-122"/>
              </a:rPr>
              <a:t>2-</a:t>
            </a:r>
            <a:r>
              <a:rPr lang="zh-CN" altLang="en-US" dirty="0" smtClean="0">
                <a:latin typeface="Times New Roman" panose="02020603050405020304" pitchFamily="18" charset="0"/>
                <a:ea typeface="微软雅黑 Light" panose="020B0502040204020203" pitchFamily="34" charset="-122"/>
              </a:rPr>
              <a:t>二氯乙烷：</a:t>
            </a:r>
            <a:r>
              <a:rPr lang="en-US" altLang="zh-CN" dirty="0" smtClean="0">
                <a:latin typeface="Times New Roman" panose="02020603050405020304" pitchFamily="18" charset="0"/>
                <a:ea typeface="微软雅黑 Light" panose="020B0502040204020203" pitchFamily="34" charset="-122"/>
              </a:rPr>
              <a:t>97</a:t>
            </a:r>
            <a:r>
              <a:rPr lang="en-US" altLang="zh-CN" dirty="0">
                <a:latin typeface="Times New Roman" panose="02020603050405020304" pitchFamily="18" charset="0"/>
                <a:ea typeface="微软雅黑 Light" panose="020B0502040204020203" pitchFamily="34" charset="-122"/>
              </a:rPr>
              <a:t>%&lt;5</a:t>
            </a:r>
            <a:r>
              <a:rPr lang="zh-CN" altLang="en-US" dirty="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mg/m</a:t>
            </a:r>
            <a:r>
              <a:rPr lang="zh-CN" altLang="en-US" baseline="30000" dirty="0" smtClean="0">
                <a:latin typeface="Times New Roman" panose="02020603050405020304" pitchFamily="18" charset="0"/>
                <a:ea typeface="微软雅黑" panose="020B0503020204020204" pitchFamily="34" charset="-122"/>
                <a:cs typeface="微软雅黑 Light" panose="020B0502040204020203" pitchFamily="34" charset="-122"/>
                <a:sym typeface="宋体" panose="02010600030101010101" pitchFamily="2" charset="-122"/>
              </a:rPr>
              <a:t>3</a:t>
            </a:r>
            <a:r>
              <a:rPr lang="en-US" altLang="zh-CN" dirty="0" smtClean="0">
                <a:latin typeface="Times New Roman" panose="02020603050405020304" pitchFamily="18" charset="0"/>
                <a:ea typeface="微软雅黑 Light" panose="020B0502040204020203" pitchFamily="34" charset="-122"/>
                <a:sym typeface="宋体" panose="02010600030101010101" pitchFamily="2" charset="-122"/>
              </a:rPr>
              <a:t> </a:t>
            </a:r>
            <a:endParaRPr lang="zh-CN" altLang="en-US" dirty="0"/>
          </a:p>
        </p:txBody>
      </p:sp>
    </p:spTree>
    <p:extLst>
      <p:ext uri="{BB962C8B-B14F-4D97-AF65-F5344CB8AC3E}">
        <p14:creationId xmlns:p14="http://schemas.microsoft.com/office/powerpoint/2010/main" val="18839703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257415" y="188640"/>
            <a:ext cx="6155531" cy="531019"/>
          </a:xfrm>
        </p:spPr>
        <p:txBody>
          <a:bodyPr anchor="b">
            <a:normAutofit/>
          </a:bodyPr>
          <a:lstStyle/>
          <a:p>
            <a:r>
              <a:rPr lang="en-US" altLang="zh-CN" sz="2100" dirty="0" smtClean="0">
                <a:latin typeface="+mj-ea"/>
                <a:sym typeface="Arial" panose="020B0604020202020204" pitchFamily="34" charset="0"/>
              </a:rPr>
              <a:t>4. 2 </a:t>
            </a:r>
            <a:r>
              <a:rPr lang="zh-CN" altLang="en-US" sz="2100" dirty="0" smtClean="0">
                <a:latin typeface="+mj-ea"/>
                <a:sym typeface="Arial" panose="020B0604020202020204" pitchFamily="34" charset="0"/>
              </a:rPr>
              <a:t>达标现状</a:t>
            </a:r>
            <a:endParaRPr lang="zh-CN" altLang="en-US" sz="2100" dirty="0">
              <a:solidFill>
                <a:srgbClr val="FF0000"/>
              </a:solidFill>
              <a:latin typeface="+mj-ea"/>
            </a:endParaRPr>
          </a:p>
        </p:txBody>
      </p:sp>
      <p:sp>
        <p:nvSpPr>
          <p:cNvPr id="4" name="矩形 3"/>
          <p:cNvSpPr/>
          <p:nvPr/>
        </p:nvSpPr>
        <p:spPr>
          <a:xfrm>
            <a:off x="479376" y="3284984"/>
            <a:ext cx="11449272" cy="2384755"/>
          </a:xfrm>
          <a:prstGeom prst="rect">
            <a:avLst/>
          </a:prstGeom>
        </p:spPr>
        <p:txBody>
          <a:bodyPr wrap="square">
            <a:spAutoFit/>
          </a:bodyPr>
          <a:lstStyle/>
          <a:p>
            <a:pPr algn="just">
              <a:lnSpc>
                <a:spcPct val="150000"/>
              </a:lnSpc>
              <a:spcBef>
                <a:spcPts val="300"/>
              </a:spcBef>
              <a:spcAft>
                <a:spcPts val="0"/>
              </a:spcAft>
            </a:pPr>
            <a:r>
              <a:rPr lang="en-US" altLang="zh-CN" sz="2000" dirty="0">
                <a:latin typeface="微软雅黑" panose="020B0503020204020204" pitchFamily="34" charset="-122"/>
                <a:ea typeface="微软雅黑" panose="020B0503020204020204" pitchFamily="34" charset="-122"/>
              </a:rPr>
              <a:t>4.2</a:t>
            </a:r>
            <a:r>
              <a:rPr lang="zh-CN" altLang="zh-CN" sz="2000" dirty="0">
                <a:latin typeface="微软雅黑" panose="020B0503020204020204" pitchFamily="34" charset="-122"/>
                <a:ea typeface="微软雅黑" panose="020B0503020204020204" pitchFamily="34" charset="-122"/>
              </a:rPr>
              <a:t>　重点地区的企业执行表</a:t>
            </a:r>
            <a:r>
              <a:rPr lang="en-US" altLang="zh-CN" sz="2000" dirty="0">
                <a:latin typeface="微软雅黑" panose="020B0503020204020204" pitchFamily="34" charset="-122"/>
                <a:ea typeface="微软雅黑" panose="020B0503020204020204" pitchFamily="34" charset="-122"/>
              </a:rPr>
              <a:t>2</a:t>
            </a:r>
            <a:r>
              <a:rPr lang="zh-CN" altLang="zh-CN" sz="2000" dirty="0">
                <a:latin typeface="微软雅黑" panose="020B0503020204020204" pitchFamily="34" charset="-122"/>
                <a:ea typeface="微软雅黑" panose="020B0503020204020204" pitchFamily="34" charset="-122"/>
              </a:rPr>
              <a:t>规定的大气污染物特别排放限值及其他污染控制要求，执行的地域范围和时间由国务院生态环境主管部门或省级人民政府规定</a:t>
            </a:r>
            <a:endParaRPr lang="en-US" altLang="zh-CN" sz="2000" kern="100" dirty="0" smtClean="0">
              <a:solidFill>
                <a:srgbClr val="000000"/>
              </a:solidFill>
              <a:latin typeface="微软雅黑" panose="020B0503020204020204" pitchFamily="34" charset="-122"/>
              <a:ea typeface="微软雅黑" panose="020B0503020204020204" pitchFamily="34" charset="-122"/>
              <a:cs typeface="黑体" panose="02010609060101010101" pitchFamily="49" charset="-122"/>
            </a:endParaRPr>
          </a:p>
          <a:p>
            <a:pPr algn="just">
              <a:lnSpc>
                <a:spcPct val="150000"/>
              </a:lnSpc>
              <a:spcBef>
                <a:spcPts val="300"/>
              </a:spcBef>
              <a:spcAft>
                <a:spcPts val="0"/>
              </a:spcAft>
            </a:pPr>
            <a:r>
              <a:rPr lang="en-US" altLang="zh-CN" sz="2000" kern="100" dirty="0" smtClean="0">
                <a:solidFill>
                  <a:srgbClr val="000000"/>
                </a:solidFill>
                <a:latin typeface="微软雅黑" panose="020B0503020204020204" pitchFamily="34" charset="-122"/>
                <a:ea typeface="微软雅黑" panose="020B0503020204020204" pitchFamily="34" charset="-122"/>
                <a:cs typeface="黑体" panose="02010609060101010101" pitchFamily="49" charset="-122"/>
              </a:rPr>
              <a:t>4.4</a:t>
            </a:r>
            <a:r>
              <a:rPr lang="zh-CN" altLang="zh-CN" sz="2000" kern="100" dirty="0">
                <a:latin typeface="微软雅黑" panose="020B0503020204020204" pitchFamily="34" charset="-122"/>
                <a:ea typeface="微软雅黑" panose="020B0503020204020204" pitchFamily="34" charset="-122"/>
              </a:rPr>
              <a:t>　</a:t>
            </a:r>
            <a:r>
              <a:rPr lang="zh-CN" altLang="zh-CN" sz="2000" kern="100" dirty="0">
                <a:solidFill>
                  <a:srgbClr val="000000"/>
                </a:solidFill>
                <a:latin typeface="微软雅黑" panose="020B0503020204020204" pitchFamily="34" charset="-122"/>
                <a:ea typeface="微软雅黑" panose="020B0503020204020204" pitchFamily="34" charset="-122"/>
              </a:rPr>
              <a:t>废气收集处理系</a:t>
            </a:r>
            <a:r>
              <a:rPr lang="zh-CN" altLang="zh-CN" sz="2000" kern="100" dirty="0">
                <a:latin typeface="微软雅黑" panose="020B0503020204020204" pitchFamily="34" charset="-122"/>
                <a:ea typeface="微软雅黑" panose="020B0503020204020204" pitchFamily="34" charset="-122"/>
              </a:rPr>
              <a:t>统应与生产工艺设备同步运行。废气收集处理系统发生故障或检修时，对应的生产工艺设备应停止运行，待检修完毕后同步投入使用；</a:t>
            </a:r>
            <a:r>
              <a:rPr lang="zh-CN" altLang="zh-CN" sz="2000" kern="100" dirty="0">
                <a:solidFill>
                  <a:srgbClr val="C00000"/>
                </a:solidFill>
                <a:latin typeface="微软雅黑" panose="020B0503020204020204" pitchFamily="34" charset="-122"/>
                <a:ea typeface="微软雅黑" panose="020B0503020204020204" pitchFamily="34" charset="-122"/>
              </a:rPr>
              <a:t>生产工艺设备不能停止运行或不能及时停止运行的，应设置废气应急处理设施或采取其他替代措施</a:t>
            </a:r>
            <a:r>
              <a:rPr lang="zh-CN" altLang="zh-CN" sz="2000" kern="100" dirty="0">
                <a:latin typeface="微软雅黑" panose="020B0503020204020204" pitchFamily="34" charset="-122"/>
                <a:ea typeface="微软雅黑" panose="020B0503020204020204" pitchFamily="34" charset="-122"/>
              </a:rPr>
              <a:t>。</a:t>
            </a:r>
          </a:p>
        </p:txBody>
      </p:sp>
      <p:sp>
        <p:nvSpPr>
          <p:cNvPr id="11" name="幻灯片编号占位符 3"/>
          <p:cNvSpPr txBox="1">
            <a:spLocks noGrp="1" noChangeArrowheads="1"/>
          </p:cNvSpPr>
          <p:nvPr/>
        </p:nvSpPr>
        <p:spPr bwMode="auto">
          <a:xfrm>
            <a:off x="10234016" y="6250431"/>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68</a:t>
            </a:fld>
            <a:endParaRPr lang="en-US" altLang="zh-CN" sz="900" b="1" dirty="0">
              <a:latin typeface="微软雅黑" panose="020B0503020204020204" pitchFamily="34" charset="-122"/>
            </a:endParaRPr>
          </a:p>
        </p:txBody>
      </p:sp>
      <p:sp>
        <p:nvSpPr>
          <p:cNvPr id="13" name="矩形 12"/>
          <p:cNvSpPr/>
          <p:nvPr/>
        </p:nvSpPr>
        <p:spPr>
          <a:xfrm>
            <a:off x="551384" y="1612184"/>
            <a:ext cx="10753871" cy="1477328"/>
          </a:xfrm>
          <a:prstGeom prst="rect">
            <a:avLst/>
          </a:prstGeom>
        </p:spPr>
        <p:txBody>
          <a:bodyPr wrap="square">
            <a:spAutoFit/>
          </a:bodyPr>
          <a:lstStyle/>
          <a:p>
            <a:pPr algn="just">
              <a:lnSpc>
                <a:spcPct val="150000"/>
              </a:lnSpc>
              <a:spcBef>
                <a:spcPts val="125"/>
              </a:spcBef>
            </a:pPr>
            <a:r>
              <a:rPr lang="en-US" altLang="zh-CN" sz="2000" kern="100" dirty="0" smtClean="0">
                <a:latin typeface="微软雅黑" panose="020B0503020204020204" pitchFamily="34" charset="-122"/>
                <a:ea typeface="微软雅黑" panose="020B0503020204020204" pitchFamily="34" charset="-122"/>
              </a:rPr>
              <a:t>4.3 </a:t>
            </a:r>
            <a:r>
              <a:rPr lang="zh-CN" altLang="en-US" sz="2000" kern="100" dirty="0" smtClean="0">
                <a:latin typeface="微软雅黑" panose="020B0503020204020204" pitchFamily="34" charset="-122"/>
                <a:ea typeface="微软雅黑" panose="020B0503020204020204" pitchFamily="34" charset="-122"/>
              </a:rPr>
              <a:t>当</a:t>
            </a:r>
            <a:r>
              <a:rPr lang="zh-CN" altLang="en-US" sz="2000" kern="100" spc="-20" dirty="0">
                <a:latin typeface="微软雅黑" panose="020B0503020204020204" pitchFamily="34" charset="-122"/>
                <a:ea typeface="微软雅黑" panose="020B0503020204020204" pitchFamily="34" charset="-122"/>
              </a:rPr>
              <a:t>车间或生产设施排气筒中</a:t>
            </a:r>
            <a:r>
              <a:rPr lang="en-US" altLang="zh-CN" sz="2000" kern="100" dirty="0">
                <a:solidFill>
                  <a:srgbClr val="000000"/>
                </a:solidFill>
                <a:latin typeface="微软雅黑" panose="020B0503020204020204" pitchFamily="34" charset="-122"/>
                <a:ea typeface="微软雅黑" panose="020B0503020204020204" pitchFamily="34" charset="-122"/>
              </a:rPr>
              <a:t>NMHC</a:t>
            </a:r>
            <a:r>
              <a:rPr lang="zh-CN" altLang="en-US" sz="2000" kern="100" spc="-25" dirty="0">
                <a:latin typeface="微软雅黑" panose="020B0503020204020204" pitchFamily="34" charset="-122"/>
                <a:ea typeface="微软雅黑" panose="020B0503020204020204" pitchFamily="34" charset="-122"/>
              </a:rPr>
              <a:t>初始排放速率</a:t>
            </a:r>
            <a:r>
              <a:rPr lang="zh-CN" altLang="en-US" sz="2000" kern="0" dirty="0" smtClean="0">
                <a:latin typeface="微软雅黑" panose="020B0503020204020204" pitchFamily="34" charset="-122"/>
                <a:ea typeface="微软雅黑" panose="020B0503020204020204" pitchFamily="34" charset="-122"/>
              </a:rPr>
              <a:t>≥</a:t>
            </a:r>
            <a:r>
              <a:rPr lang="en-US" altLang="zh-CN" sz="2000" kern="100" dirty="0" smtClean="0">
                <a:latin typeface="微软雅黑" panose="020B0503020204020204" pitchFamily="34" charset="-122"/>
                <a:ea typeface="微软雅黑" panose="020B0503020204020204" pitchFamily="34" charset="-122"/>
              </a:rPr>
              <a:t>3</a:t>
            </a:r>
            <a:r>
              <a:rPr lang="zh-CN" altLang="en-US" sz="2000" kern="100" spc="70" dirty="0" smtClean="0">
                <a:latin typeface="微软雅黑" panose="020B0503020204020204" pitchFamily="34" charset="-122"/>
                <a:ea typeface="微软雅黑" panose="020B0503020204020204" pitchFamily="34" charset="-122"/>
              </a:rPr>
              <a:t> </a:t>
            </a:r>
            <a:r>
              <a:rPr lang="en-US" altLang="zh-CN" sz="2000" kern="100" dirty="0">
                <a:latin typeface="微软雅黑" panose="020B0503020204020204" pitchFamily="34" charset="-122"/>
                <a:ea typeface="微软雅黑" panose="020B0503020204020204" pitchFamily="34" charset="-122"/>
              </a:rPr>
              <a:t>kg/h</a:t>
            </a:r>
            <a:r>
              <a:rPr lang="zh-CN" altLang="en-US" sz="2000" kern="100" dirty="0">
                <a:latin typeface="微软雅黑" panose="020B0503020204020204" pitchFamily="34" charset="-122"/>
                <a:ea typeface="微软雅黑" panose="020B0503020204020204" pitchFamily="34" charset="-122"/>
              </a:rPr>
              <a:t>时</a:t>
            </a:r>
            <a:r>
              <a:rPr lang="zh-CN" altLang="en-US" sz="2000" kern="100" spc="-10" dirty="0">
                <a:latin typeface="微软雅黑" panose="020B0503020204020204" pitchFamily="34" charset="-122"/>
                <a:ea typeface="微软雅黑" panose="020B0503020204020204" pitchFamily="34" charset="-122"/>
              </a:rPr>
              <a:t>，</a:t>
            </a:r>
            <a:r>
              <a:rPr lang="en-US" altLang="zh-CN" sz="2000" kern="100" dirty="0">
                <a:latin typeface="微软雅黑" panose="020B0503020204020204" pitchFamily="34" charset="-122"/>
                <a:ea typeface="微软雅黑" panose="020B0503020204020204" pitchFamily="34" charset="-122"/>
              </a:rPr>
              <a:t>VOCs</a:t>
            </a:r>
            <a:r>
              <a:rPr lang="zh-CN" altLang="en-US" sz="2000" kern="100" spc="-10" dirty="0">
                <a:latin typeface="微软雅黑" panose="020B0503020204020204" pitchFamily="34" charset="-122"/>
                <a:ea typeface="微软雅黑" panose="020B0503020204020204" pitchFamily="34" charset="-122"/>
              </a:rPr>
              <a:t>处</a:t>
            </a:r>
            <a:r>
              <a:rPr lang="zh-CN" altLang="en-US" sz="2000" kern="100" dirty="0">
                <a:solidFill>
                  <a:srgbClr val="000000"/>
                </a:solidFill>
                <a:latin typeface="微软雅黑" panose="020B0503020204020204" pitchFamily="34" charset="-122"/>
                <a:ea typeface="微软雅黑" panose="020B0503020204020204" pitchFamily="34" charset="-122"/>
              </a:rPr>
              <a:t>理设施的处理效率</a:t>
            </a:r>
            <a:r>
              <a:rPr lang="zh-CN" altLang="en-US" sz="20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不</a:t>
            </a:r>
            <a:r>
              <a:rPr lang="zh-CN" altLang="en-US" sz="2000" kern="100" dirty="0">
                <a:solidFill>
                  <a:srgbClr val="000000"/>
                </a:solidFill>
                <a:latin typeface="微软雅黑" panose="020B0503020204020204" pitchFamily="34" charset="-122"/>
                <a:ea typeface="微软雅黑" panose="020B0503020204020204" pitchFamily="34" charset="-122"/>
              </a:rPr>
              <a:t>应低于</a:t>
            </a:r>
            <a:r>
              <a:rPr lang="en-US" altLang="zh-CN" sz="2000" kern="100" dirty="0">
                <a:solidFill>
                  <a:srgbClr val="000000"/>
                </a:solidFill>
                <a:latin typeface="微软雅黑" panose="020B0503020204020204" pitchFamily="34" charset="-122"/>
                <a:ea typeface="微软雅黑" panose="020B0503020204020204" pitchFamily="34" charset="-122"/>
              </a:rPr>
              <a:t>80%</a:t>
            </a:r>
            <a:r>
              <a:rPr lang="zh-CN" altLang="en-US" sz="2000" kern="100" dirty="0">
                <a:latin typeface="微软雅黑" panose="020B0503020204020204" pitchFamily="34" charset="-122"/>
                <a:ea typeface="微软雅黑" panose="020B0503020204020204" pitchFamily="34" charset="-122"/>
              </a:rPr>
              <a:t>。对于</a:t>
            </a:r>
            <a:r>
              <a:rPr lang="zh-CN" altLang="en-US" sz="2000" kern="100" dirty="0">
                <a:solidFill>
                  <a:srgbClr val="000000"/>
                </a:solidFill>
                <a:latin typeface="微软雅黑" panose="020B0503020204020204" pitchFamily="34" charset="-122"/>
                <a:ea typeface="微软雅黑" panose="020B0503020204020204" pitchFamily="34" charset="-122"/>
              </a:rPr>
              <a:t>重点地区，当</a:t>
            </a:r>
            <a:r>
              <a:rPr lang="zh-CN" altLang="en-US" sz="2000" kern="100" spc="-20" dirty="0">
                <a:latin typeface="微软雅黑" panose="020B0503020204020204" pitchFamily="34" charset="-122"/>
                <a:ea typeface="微软雅黑" panose="020B0503020204020204" pitchFamily="34" charset="-122"/>
              </a:rPr>
              <a:t>车间或生产设施排气筒中</a:t>
            </a:r>
            <a:r>
              <a:rPr lang="en-US" altLang="zh-CN" sz="2000" kern="100" dirty="0">
                <a:solidFill>
                  <a:srgbClr val="000000"/>
                </a:solidFill>
                <a:latin typeface="微软雅黑" panose="020B0503020204020204" pitchFamily="34" charset="-122"/>
                <a:ea typeface="微软雅黑" panose="020B0503020204020204" pitchFamily="34" charset="-122"/>
              </a:rPr>
              <a:t>NMHC</a:t>
            </a:r>
            <a:r>
              <a:rPr lang="zh-CN" altLang="en-US" sz="2000" kern="100" spc="-20" dirty="0">
                <a:latin typeface="微软雅黑" panose="020B0503020204020204" pitchFamily="34" charset="-122"/>
                <a:ea typeface="微软雅黑" panose="020B0503020204020204" pitchFamily="34" charset="-122"/>
              </a:rPr>
              <a:t>初始排放速率</a:t>
            </a:r>
            <a:r>
              <a:rPr lang="zh-CN" altLang="en-US" sz="2000" kern="0" dirty="0" smtClean="0">
                <a:latin typeface="微软雅黑" panose="020B0503020204020204" pitchFamily="34" charset="-122"/>
                <a:ea typeface="微软雅黑" panose="020B0503020204020204" pitchFamily="34" charset="-122"/>
              </a:rPr>
              <a:t>≥</a:t>
            </a:r>
            <a:r>
              <a:rPr lang="en-US" altLang="zh-CN" sz="2000" kern="100" dirty="0" smtClean="0">
                <a:latin typeface="微软雅黑" panose="020B0503020204020204" pitchFamily="34" charset="-122"/>
                <a:ea typeface="微软雅黑" panose="020B0503020204020204" pitchFamily="34" charset="-122"/>
              </a:rPr>
              <a:t>2 kg/h</a:t>
            </a:r>
            <a:r>
              <a:rPr lang="zh-CN" altLang="en-US" sz="2000" kern="100" dirty="0">
                <a:latin typeface="微软雅黑" panose="020B0503020204020204" pitchFamily="34" charset="-122"/>
                <a:ea typeface="微软雅黑" panose="020B0503020204020204" pitchFamily="34" charset="-122"/>
              </a:rPr>
              <a:t>时</a:t>
            </a:r>
            <a:r>
              <a:rPr lang="zh-CN" altLang="en-US" sz="2000" kern="100" spc="-15" dirty="0">
                <a:latin typeface="微软雅黑" panose="020B0503020204020204" pitchFamily="34" charset="-122"/>
                <a:ea typeface="微软雅黑" panose="020B0503020204020204" pitchFamily="34" charset="-122"/>
              </a:rPr>
              <a:t>，</a:t>
            </a:r>
            <a:r>
              <a:rPr lang="en-US" altLang="zh-CN" sz="2000" kern="100" dirty="0">
                <a:latin typeface="微软雅黑" panose="020B0503020204020204" pitchFamily="34" charset="-122"/>
                <a:ea typeface="微软雅黑" panose="020B0503020204020204" pitchFamily="34" charset="-122"/>
              </a:rPr>
              <a:t>VOCs</a:t>
            </a:r>
            <a:r>
              <a:rPr lang="zh-CN" altLang="en-US" sz="2000" kern="100" spc="-10" dirty="0">
                <a:latin typeface="微软雅黑" panose="020B0503020204020204" pitchFamily="34" charset="-122"/>
                <a:ea typeface="微软雅黑" panose="020B0503020204020204" pitchFamily="34" charset="-122"/>
              </a:rPr>
              <a:t>处</a:t>
            </a:r>
            <a:r>
              <a:rPr lang="zh-CN" altLang="en-US" sz="2000" kern="100" dirty="0">
                <a:solidFill>
                  <a:srgbClr val="000000"/>
                </a:solidFill>
                <a:latin typeface="微软雅黑" panose="020B0503020204020204" pitchFamily="34" charset="-122"/>
                <a:ea typeface="微软雅黑" panose="020B0503020204020204" pitchFamily="34" charset="-122"/>
              </a:rPr>
              <a:t>理设施的处理效率不应低于</a:t>
            </a:r>
            <a:r>
              <a:rPr lang="en-US" altLang="zh-CN" sz="2000" kern="100" dirty="0">
                <a:solidFill>
                  <a:srgbClr val="000000"/>
                </a:solidFill>
                <a:latin typeface="微软雅黑" panose="020B0503020204020204" pitchFamily="34" charset="-122"/>
                <a:ea typeface="微软雅黑" panose="020B0503020204020204" pitchFamily="34" charset="-122"/>
              </a:rPr>
              <a:t>80%</a:t>
            </a:r>
            <a:endParaRPr lang="zh-CN" altLang="en-US" sz="2000" kern="100" dirty="0">
              <a:latin typeface="微软雅黑" panose="020B0503020204020204" pitchFamily="34" charset="-122"/>
              <a:ea typeface="微软雅黑" panose="020B0503020204020204" pitchFamily="34" charset="-122"/>
            </a:endParaRPr>
          </a:p>
        </p:txBody>
      </p:sp>
      <p:sp>
        <p:nvSpPr>
          <p:cNvPr id="14" name="Rectangle 78"/>
          <p:cNvSpPr>
            <a:spLocks noChangeArrowheads="1"/>
          </p:cNvSpPr>
          <p:nvPr/>
        </p:nvSpPr>
        <p:spPr bwMode="auto">
          <a:xfrm>
            <a:off x="669000" y="1153170"/>
            <a:ext cx="2952328" cy="403623"/>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2400"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最低去除效率的要求</a:t>
            </a:r>
            <a:endParaRPr lang="zh-CN" altLang="en-US" sz="2400" b="1" dirty="0">
              <a:solidFill>
                <a:srgbClr val="000000"/>
              </a:solidFill>
              <a:latin typeface="微软雅黑" panose="020B0503020204020204" pitchFamily="34" charset="-122"/>
              <a:ea typeface="微软雅黑" panose="020B0503020204020204" pitchFamily="34" charset="-122"/>
              <a:cs typeface="+mn-cs"/>
            </a:endParaRPr>
          </a:p>
        </p:txBody>
      </p:sp>
      <p:sp>
        <p:nvSpPr>
          <p:cNvPr id="15" name="圆角矩形 14"/>
          <p:cNvSpPr/>
          <p:nvPr/>
        </p:nvSpPr>
        <p:spPr>
          <a:xfrm>
            <a:off x="363263" y="1556791"/>
            <a:ext cx="11421369" cy="158811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767408" y="6110354"/>
            <a:ext cx="10081120" cy="553998"/>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eaLnBrk="1" hangingPunct="1">
              <a:lnSpc>
                <a:spcPct val="125000"/>
              </a:lnSpc>
              <a:spcBef>
                <a:spcPct val="0"/>
              </a:spcBef>
              <a:spcAft>
                <a:spcPts val="1200"/>
              </a:spcAft>
              <a:buClr>
                <a:srgbClr val="C00000"/>
              </a:buClr>
              <a:buFont typeface="Arial" panose="020B0604020202020204" pitchFamily="34" charset="0"/>
              <a:buNone/>
            </a:pPr>
            <a:r>
              <a:rPr lang="zh-CN" altLang="en-US" sz="2400" b="1" noProof="1" smtClean="0">
                <a:latin typeface="微软雅黑" panose="020B0503020204020204" pitchFamily="34" charset="-122"/>
                <a:sym typeface="Wingdings" panose="05000000000000000000" pitchFamily="2" charset="2"/>
              </a:rPr>
              <a:t>使用低（无）</a:t>
            </a:r>
            <a:r>
              <a:rPr lang="en-US" altLang="zh-CN" sz="2400" b="1" noProof="1" smtClean="0">
                <a:latin typeface="微软雅黑" panose="020B0503020204020204" pitchFamily="34" charset="-122"/>
                <a:sym typeface="Wingdings" panose="05000000000000000000" pitchFamily="2" charset="2"/>
              </a:rPr>
              <a:t>VOCs</a:t>
            </a:r>
            <a:r>
              <a:rPr lang="zh-CN" altLang="en-US" sz="2400" b="1" noProof="1" smtClean="0">
                <a:latin typeface="微软雅黑" panose="020B0503020204020204" pitchFamily="34" charset="-122"/>
                <a:sym typeface="Wingdings" panose="05000000000000000000" pitchFamily="2" charset="2"/>
              </a:rPr>
              <a:t>含量的原辅材料不能豁免最低去除效率的要求。</a:t>
            </a:r>
            <a:endParaRPr lang="zh-CN" altLang="en-US" sz="2400" b="1" noProof="1">
              <a:solidFill>
                <a:srgbClr val="000000"/>
              </a:solidFill>
              <a:latin typeface="微软雅黑" panose="020B0503020204020204" pitchFamily="34" charset="-122"/>
            </a:endParaRPr>
          </a:p>
        </p:txBody>
      </p:sp>
    </p:spTree>
    <p:extLst>
      <p:ext uri="{BB962C8B-B14F-4D97-AF65-F5344CB8AC3E}">
        <p14:creationId xmlns:p14="http://schemas.microsoft.com/office/powerpoint/2010/main" val="406849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257415" y="188640"/>
            <a:ext cx="6155531" cy="531019"/>
          </a:xfrm>
        </p:spPr>
        <p:txBody>
          <a:bodyPr anchor="b">
            <a:normAutofit/>
          </a:bodyPr>
          <a:lstStyle/>
          <a:p>
            <a:r>
              <a:rPr lang="en-US" altLang="zh-CN" sz="2100" dirty="0" smtClean="0">
                <a:latin typeface="+mj-ea"/>
                <a:sym typeface="Arial" panose="020B0604020202020204" pitchFamily="34" charset="0"/>
              </a:rPr>
              <a:t>4. 2 </a:t>
            </a:r>
            <a:r>
              <a:rPr lang="zh-CN" altLang="en-US" sz="2100" dirty="0" smtClean="0">
                <a:latin typeface="+mj-ea"/>
                <a:sym typeface="Arial" panose="020B0604020202020204" pitchFamily="34" charset="0"/>
              </a:rPr>
              <a:t>达标现状：豁免？</a:t>
            </a:r>
            <a:endParaRPr lang="zh-CN" altLang="en-US" sz="2100" dirty="0">
              <a:solidFill>
                <a:srgbClr val="FF0000"/>
              </a:solidFill>
              <a:latin typeface="+mj-ea"/>
            </a:endParaRPr>
          </a:p>
        </p:txBody>
      </p:sp>
      <p:sp>
        <p:nvSpPr>
          <p:cNvPr id="11" name="幻灯片编号占位符 3"/>
          <p:cNvSpPr txBox="1">
            <a:spLocks noGrp="1" noChangeArrowheads="1"/>
          </p:cNvSpPr>
          <p:nvPr/>
        </p:nvSpPr>
        <p:spPr bwMode="auto">
          <a:xfrm>
            <a:off x="10234016" y="6250431"/>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69</a:t>
            </a:fld>
            <a:endParaRPr lang="en-US" altLang="zh-CN" sz="900" b="1" dirty="0">
              <a:latin typeface="微软雅黑" panose="020B0503020204020204" pitchFamily="34" charset="-122"/>
            </a:endParaRPr>
          </a:p>
        </p:txBody>
      </p:sp>
      <p:sp>
        <p:nvSpPr>
          <p:cNvPr id="13" name="矩形 12"/>
          <p:cNvSpPr/>
          <p:nvPr/>
        </p:nvSpPr>
        <p:spPr>
          <a:xfrm>
            <a:off x="551384" y="1612184"/>
            <a:ext cx="11282832" cy="1951816"/>
          </a:xfrm>
          <a:prstGeom prst="rect">
            <a:avLst/>
          </a:prstGeom>
        </p:spPr>
        <p:txBody>
          <a:bodyPr wrap="square">
            <a:spAutoFit/>
          </a:bodyPr>
          <a:lstStyle/>
          <a:p>
            <a:pPr algn="just">
              <a:lnSpc>
                <a:spcPct val="150000"/>
              </a:lnSpc>
              <a:spcBef>
                <a:spcPts val="125"/>
              </a:spcBef>
            </a:pPr>
            <a:r>
              <a:rPr lang="zh-CN" altLang="en-US" sz="2000" dirty="0">
                <a:latin typeface="微软雅黑" panose="020B0503020204020204" pitchFamily="34" charset="-122"/>
                <a:ea typeface="微软雅黑" panose="020B0503020204020204" pitchFamily="34" charset="-122"/>
              </a:rPr>
              <a:t>第四十五条　产生含挥发性有机物废气的生产和服务活动，应当在密闭空间或者设备中进行，并</a:t>
            </a:r>
            <a:r>
              <a:rPr lang="zh-CN" altLang="en-US" sz="2000" dirty="0">
                <a:solidFill>
                  <a:srgbClr val="FF0000"/>
                </a:solidFill>
                <a:latin typeface="微软雅黑" panose="020B0503020204020204" pitchFamily="34" charset="-122"/>
                <a:ea typeface="微软雅黑" panose="020B0503020204020204" pitchFamily="34" charset="-122"/>
              </a:rPr>
              <a:t>按照规定安装、使用污染防治设施</a:t>
            </a:r>
            <a:r>
              <a:rPr lang="zh-CN" altLang="en-US" sz="2000" dirty="0">
                <a:latin typeface="微软雅黑" panose="020B0503020204020204" pitchFamily="34" charset="-122"/>
                <a:ea typeface="微软雅黑" panose="020B0503020204020204" pitchFamily="34" charset="-122"/>
              </a:rPr>
              <a:t>；无法密闭的，应当采取措施减少废气排放</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lgn="just">
              <a:lnSpc>
                <a:spcPct val="150000"/>
              </a:lnSpc>
              <a:spcBef>
                <a:spcPts val="125"/>
              </a:spcBef>
            </a:pPr>
            <a:r>
              <a:rPr lang="zh-CN" altLang="en-US" sz="2000" dirty="0">
                <a:latin typeface="微软雅黑" panose="020B0503020204020204" pitchFamily="34" charset="-122"/>
                <a:ea typeface="微软雅黑" panose="020B0503020204020204" pitchFamily="34" charset="-122"/>
              </a:rPr>
              <a:t>第八十条　企业事业单位和其他生产经营者在生产经营活动中产生恶臭气体的，应当科学选址，设置合理的防护距离，</a:t>
            </a:r>
            <a:r>
              <a:rPr lang="zh-CN" altLang="en-US" sz="2000" dirty="0">
                <a:solidFill>
                  <a:srgbClr val="FF0000"/>
                </a:solidFill>
                <a:latin typeface="微软雅黑" panose="020B0503020204020204" pitchFamily="34" charset="-122"/>
                <a:ea typeface="微软雅黑" panose="020B0503020204020204" pitchFamily="34" charset="-122"/>
              </a:rPr>
              <a:t>并安装净化装置或者采取其他措施</a:t>
            </a:r>
            <a:r>
              <a:rPr lang="zh-CN" altLang="en-US" sz="2000" dirty="0">
                <a:latin typeface="微软雅黑" panose="020B0503020204020204" pitchFamily="34" charset="-122"/>
                <a:ea typeface="微软雅黑" panose="020B0503020204020204" pitchFamily="34" charset="-122"/>
              </a:rPr>
              <a:t>，防止排放恶臭气体。</a:t>
            </a:r>
          </a:p>
        </p:txBody>
      </p:sp>
      <p:sp>
        <p:nvSpPr>
          <p:cNvPr id="14" name="Rectangle 78"/>
          <p:cNvSpPr>
            <a:spLocks noChangeArrowheads="1"/>
          </p:cNvSpPr>
          <p:nvPr/>
        </p:nvSpPr>
        <p:spPr bwMode="auto">
          <a:xfrm>
            <a:off x="669000" y="1153170"/>
            <a:ext cx="4778928" cy="403623"/>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2400"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中华人民共和国大气污染防治法</a:t>
            </a:r>
            <a:endParaRPr lang="zh-CN" altLang="en-US" sz="2400" b="1" dirty="0">
              <a:solidFill>
                <a:srgbClr val="000000"/>
              </a:solidFill>
              <a:latin typeface="微软雅黑" panose="020B0503020204020204" pitchFamily="34" charset="-122"/>
              <a:ea typeface="微软雅黑" panose="020B0503020204020204" pitchFamily="34" charset="-122"/>
              <a:cs typeface="+mn-cs"/>
            </a:endParaRPr>
          </a:p>
        </p:txBody>
      </p:sp>
      <p:sp>
        <p:nvSpPr>
          <p:cNvPr id="15" name="圆角矩形 14"/>
          <p:cNvSpPr/>
          <p:nvPr/>
        </p:nvSpPr>
        <p:spPr>
          <a:xfrm>
            <a:off x="363263" y="1556791"/>
            <a:ext cx="11709401" cy="208823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78"/>
          <p:cNvSpPr>
            <a:spLocks noChangeArrowheads="1"/>
          </p:cNvSpPr>
          <p:nvPr/>
        </p:nvSpPr>
        <p:spPr bwMode="auto">
          <a:xfrm>
            <a:off x="669000" y="3820311"/>
            <a:ext cx="4778928" cy="403623"/>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2400"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上海市大气污染防治条例</a:t>
            </a:r>
            <a:endParaRPr lang="zh-CN" altLang="en-US" sz="2400" b="1" dirty="0">
              <a:solidFill>
                <a:srgbClr val="000000"/>
              </a:solidFill>
              <a:latin typeface="微软雅黑" panose="020B0503020204020204" pitchFamily="34" charset="-122"/>
              <a:ea typeface="微软雅黑" panose="020B0503020204020204" pitchFamily="34" charset="-122"/>
              <a:cs typeface="+mn-cs"/>
            </a:endParaRPr>
          </a:p>
        </p:txBody>
      </p:sp>
      <p:sp>
        <p:nvSpPr>
          <p:cNvPr id="2" name="矩形 1"/>
          <p:cNvSpPr/>
          <p:nvPr/>
        </p:nvSpPr>
        <p:spPr>
          <a:xfrm>
            <a:off x="479376" y="4373188"/>
            <a:ext cx="11449272" cy="1938992"/>
          </a:xfrm>
          <a:prstGeom prst="rect">
            <a:avLst/>
          </a:prstGeom>
        </p:spPr>
        <p:txBody>
          <a:bodyPr wrap="square">
            <a:spAutoFit/>
          </a:bodyPr>
          <a:lstStyle/>
          <a:p>
            <a:pPr>
              <a:lnSpc>
                <a:spcPct val="120000"/>
              </a:lnSpc>
            </a:pPr>
            <a:r>
              <a:rPr lang="zh-CN" altLang="en-US" sz="2000" dirty="0">
                <a:latin typeface="微软雅黑" panose="020B0503020204020204" pitchFamily="34" charset="-122"/>
                <a:ea typeface="微软雅黑" panose="020B0503020204020204" pitchFamily="34" charset="-122"/>
              </a:rPr>
              <a:t>第八条：向大气排放污染物的单位和个人，应当加强内部管理，健全环境管理制度，采用先进的生产工艺和治理技术，防止和减少大气环境污染；造成大气环境污染的，应当依法承担法律责任。</a:t>
            </a:r>
            <a:endParaRPr lang="en-US" altLang="zh-CN" sz="2000" dirty="0">
              <a:latin typeface="微软雅黑" panose="020B0503020204020204" pitchFamily="34" charset="-122"/>
              <a:ea typeface="微软雅黑" panose="020B0503020204020204" pitchFamily="34" charset="-122"/>
            </a:endParaRPr>
          </a:p>
          <a:p>
            <a:pPr>
              <a:lnSpc>
                <a:spcPct val="120000"/>
              </a:lnSpc>
            </a:pPr>
            <a:r>
              <a:rPr lang="zh-CN" altLang="en-US" sz="2000" dirty="0">
                <a:latin typeface="微软雅黑" panose="020B0503020204020204" pitchFamily="34" charset="-122"/>
                <a:ea typeface="微软雅黑" panose="020B0503020204020204" pitchFamily="34" charset="-122"/>
              </a:rPr>
              <a:t>第五十二条：</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产生含挥发性有机物废气的生产经营活动，应当在密闭空间或者设备中进行，</a:t>
            </a:r>
            <a:r>
              <a:rPr lang="zh-CN" altLang="en-US" sz="2000" dirty="0">
                <a:solidFill>
                  <a:srgbClr val="FF0000"/>
                </a:solidFill>
                <a:latin typeface="微软雅黑" panose="020B0503020204020204" pitchFamily="34" charset="-122"/>
                <a:ea typeface="微软雅黑" panose="020B0503020204020204" pitchFamily="34" charset="-122"/>
              </a:rPr>
              <a:t>设置废气收集和处理系统</a:t>
            </a:r>
            <a:r>
              <a:rPr lang="zh-CN" altLang="en-US" sz="2000" dirty="0">
                <a:latin typeface="微软雅黑" panose="020B0503020204020204" pitchFamily="34" charset="-122"/>
                <a:ea typeface="微软雅黑" panose="020B0503020204020204" pitchFamily="34" charset="-122"/>
              </a:rPr>
              <a:t>，并保持其正常使用；造船等无法在密闭空间进行的生产经营活动，应当采取有效措施，减少挥发性有机物排放。</a:t>
            </a:r>
          </a:p>
        </p:txBody>
      </p:sp>
    </p:spTree>
    <p:extLst>
      <p:ext uri="{BB962C8B-B14F-4D97-AF65-F5344CB8AC3E}">
        <p14:creationId xmlns:p14="http://schemas.microsoft.com/office/powerpoint/2010/main" val="33250586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idx="4294967295"/>
          </p:nvPr>
        </p:nvSpPr>
        <p:spPr>
          <a:xfrm>
            <a:off x="119336" y="0"/>
            <a:ext cx="8207375" cy="708025"/>
          </a:xfrm>
        </p:spPr>
        <p:txBody>
          <a:bodyPr anchor="b"/>
          <a:lstStyle/>
          <a:p>
            <a:pPr algn="l" eaLnBrk="1" hangingPunct="1"/>
            <a:r>
              <a:rPr lang="zh-CN" altLang="en-US" sz="2400" b="1" dirty="0" smtClean="0">
                <a:solidFill>
                  <a:schemeClr val="tx2"/>
                </a:solidFill>
                <a:latin typeface="+mj-ea"/>
                <a:sym typeface="Arial" panose="020B0604020202020204" pitchFamily="34" charset="0"/>
              </a:rPr>
              <a:t> </a:t>
            </a:r>
            <a:r>
              <a:rPr lang="zh-CN" altLang="en-US" sz="2400" b="1" dirty="0" smtClean="0">
                <a:solidFill>
                  <a:schemeClr val="tx2"/>
                </a:solidFill>
                <a:latin typeface="微软雅黑" panose="020B0503020204020204" pitchFamily="34" charset="-122"/>
                <a:ea typeface="微软雅黑" panose="020B0503020204020204" pitchFamily="34" charset="-122"/>
                <a:sym typeface="Arial" panose="020B0604020202020204" pitchFamily="34" charset="0"/>
              </a:rPr>
              <a:t>国民经济行业分类目录</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sp>
        <p:nvSpPr>
          <p:cNvPr id="13315" name="幻灯片编号占位符 3"/>
          <p:cNvSpPr txBox="1">
            <a:spLocks noGrp="1" noChangeArrowheads="1"/>
          </p:cNvSpPr>
          <p:nvPr/>
        </p:nvSpPr>
        <p:spPr bwMode="auto">
          <a:xfrm>
            <a:off x="8472264" y="648226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1200" b="1">
                <a:latin typeface="微软雅黑" panose="020B0503020204020204" pitchFamily="34" charset="-122"/>
              </a:rPr>
              <a:t>7</a:t>
            </a:fld>
            <a:endParaRPr lang="en-US" altLang="zh-CN" sz="1200" b="1">
              <a:latin typeface="微软雅黑" panose="020B0503020204020204" pitchFamily="34" charset="-122"/>
            </a:endParaRPr>
          </a:p>
        </p:txBody>
      </p:sp>
      <p:graphicFrame>
        <p:nvGraphicFramePr>
          <p:cNvPr id="18" name="表格 17"/>
          <p:cNvGraphicFramePr>
            <a:graphicFrameLocks noGrp="1"/>
          </p:cNvGraphicFramePr>
          <p:nvPr>
            <p:extLst>
              <p:ext uri="{D42A27DB-BD31-4B8C-83A1-F6EECF244321}">
                <p14:modId xmlns:p14="http://schemas.microsoft.com/office/powerpoint/2010/main" val="3923705995"/>
              </p:ext>
            </p:extLst>
          </p:nvPr>
        </p:nvGraphicFramePr>
        <p:xfrm>
          <a:off x="0" y="980211"/>
          <a:ext cx="12015190" cy="5521357"/>
        </p:xfrm>
        <a:graphic>
          <a:graphicData uri="http://schemas.openxmlformats.org/drawingml/2006/table">
            <a:tbl>
              <a:tblPr>
                <a:tableStyleId>{5940675A-B579-460E-94D1-54222C63F5DA}</a:tableStyleId>
              </a:tblPr>
              <a:tblGrid>
                <a:gridCol w="1202061"/>
                <a:gridCol w="2307796"/>
                <a:gridCol w="8505333"/>
              </a:tblGrid>
              <a:tr h="350467">
                <a:tc>
                  <a:txBody>
                    <a:bodyPr/>
                    <a:lstStyle/>
                    <a:p>
                      <a:pPr marL="0" marR="0" algn="just">
                        <a:spcBef>
                          <a:spcPts val="250"/>
                        </a:spcBef>
                        <a:spcAft>
                          <a:spcPts val="250"/>
                        </a:spcAft>
                      </a:pPr>
                      <a:r>
                        <a:rPr lang="zh-CN" altLang="en-US" sz="1700" b="1" kern="1200" dirty="0">
                          <a:solidFill>
                            <a:schemeClr val="tx1"/>
                          </a:solidFill>
                          <a:latin typeface="Arial" panose="020B0604020202020204" pitchFamily="34" charset="0"/>
                          <a:ea typeface="微软雅黑" panose="020B0503020204020204" pitchFamily="34" charset="-122"/>
                          <a:cs typeface="+mn-cs"/>
                        </a:rPr>
                        <a:t>代码</a:t>
                      </a:r>
                    </a:p>
                  </a:txBody>
                  <a:tcPr marL="68580" marR="68580"/>
                </a:tc>
                <a:tc>
                  <a:txBody>
                    <a:bodyPr/>
                    <a:lstStyle/>
                    <a:p>
                      <a:pPr marL="0" marR="0" algn="just">
                        <a:spcBef>
                          <a:spcPts val="250"/>
                        </a:spcBef>
                        <a:spcAft>
                          <a:spcPts val="250"/>
                        </a:spcAft>
                      </a:pPr>
                      <a:r>
                        <a:rPr lang="zh-CN" altLang="en-US" sz="1700" b="1" kern="1200" dirty="0">
                          <a:solidFill>
                            <a:schemeClr val="tx1"/>
                          </a:solidFill>
                          <a:latin typeface="Arial" panose="020B0604020202020204" pitchFamily="34" charset="0"/>
                          <a:ea typeface="微软雅黑" panose="020B0503020204020204" pitchFamily="34" charset="-122"/>
                          <a:cs typeface="+mn-cs"/>
                        </a:rPr>
                        <a:t>类别名称</a:t>
                      </a:r>
                    </a:p>
                  </a:txBody>
                  <a:tcPr marL="68580" marR="68580"/>
                </a:tc>
                <a:tc>
                  <a:txBody>
                    <a:bodyPr/>
                    <a:lstStyle/>
                    <a:p>
                      <a:pPr marL="0" marR="0" algn="just">
                        <a:spcBef>
                          <a:spcPts val="250"/>
                        </a:spcBef>
                        <a:spcAft>
                          <a:spcPts val="250"/>
                        </a:spcAft>
                      </a:pPr>
                      <a:r>
                        <a:rPr lang="zh-CN" altLang="en-US" sz="1700" b="1" kern="1200">
                          <a:solidFill>
                            <a:schemeClr val="tx1"/>
                          </a:solidFill>
                          <a:latin typeface="Arial" panose="020B0604020202020204" pitchFamily="34" charset="0"/>
                          <a:ea typeface="微软雅黑" panose="020B0503020204020204" pitchFamily="34" charset="-122"/>
                          <a:cs typeface="+mn-cs"/>
                        </a:rPr>
                        <a:t>说明</a:t>
                      </a:r>
                      <a:r>
                        <a:rPr lang="en-US" altLang="zh-CN" sz="1700" b="1" kern="1200">
                          <a:solidFill>
                            <a:schemeClr val="tx1"/>
                          </a:solidFill>
                          <a:latin typeface="Arial" panose="020B0604020202020204" pitchFamily="34" charset="0"/>
                          <a:ea typeface="微软雅黑" panose="020B0503020204020204" pitchFamily="34" charset="-122"/>
                          <a:cs typeface="+mn-cs"/>
                        </a:rPr>
                        <a:t>/</a:t>
                      </a:r>
                      <a:r>
                        <a:rPr lang="zh-CN" altLang="en-US" sz="1700" b="1" kern="1200">
                          <a:solidFill>
                            <a:schemeClr val="tx1"/>
                          </a:solidFill>
                          <a:latin typeface="Arial" panose="020B0604020202020204" pitchFamily="34" charset="0"/>
                          <a:ea typeface="微软雅黑" panose="020B0503020204020204" pitchFamily="34" charset="-122"/>
                          <a:cs typeface="+mn-cs"/>
                        </a:rPr>
                        <a:t>定义</a:t>
                      </a:r>
                    </a:p>
                  </a:txBody>
                  <a:tcPr marL="68580" marR="68580"/>
                </a:tc>
              </a:tr>
              <a:tr h="609507">
                <a:tc>
                  <a:txBody>
                    <a:bodyPr/>
                    <a:lstStyle/>
                    <a:p>
                      <a:pPr marL="0" marR="0" algn="just">
                        <a:spcBef>
                          <a:spcPts val="250"/>
                        </a:spcBef>
                        <a:spcAft>
                          <a:spcPts val="250"/>
                        </a:spcAft>
                      </a:pPr>
                      <a:r>
                        <a:rPr lang="en-US" sz="1700" b="1" kern="1200" dirty="0">
                          <a:solidFill>
                            <a:srgbClr val="FF0000"/>
                          </a:solidFill>
                          <a:latin typeface="Arial" panose="020B0604020202020204" pitchFamily="34" charset="0"/>
                          <a:ea typeface="微软雅黑" panose="020B0503020204020204" pitchFamily="34" charset="-122"/>
                          <a:cs typeface="+mn-cs"/>
                        </a:rPr>
                        <a:t>C2641</a:t>
                      </a:r>
                    </a:p>
                  </a:txBody>
                  <a:tcPr marL="68580" marR="68580"/>
                </a:tc>
                <a:tc>
                  <a:txBody>
                    <a:bodyPr/>
                    <a:lstStyle/>
                    <a:p>
                      <a:pPr marL="0" marR="0" algn="just">
                        <a:spcBef>
                          <a:spcPts val="250"/>
                        </a:spcBef>
                        <a:spcAft>
                          <a:spcPts val="250"/>
                        </a:spcAft>
                      </a:pPr>
                      <a:r>
                        <a:rPr lang="zh-CN" altLang="en-US" sz="1700" b="1" kern="1200" dirty="0">
                          <a:solidFill>
                            <a:srgbClr val="FF0000"/>
                          </a:solidFill>
                          <a:latin typeface="Arial" panose="020B0604020202020204" pitchFamily="34" charset="0"/>
                          <a:ea typeface="微软雅黑" panose="020B0503020204020204" pitchFamily="34" charset="-122"/>
                          <a:cs typeface="+mn-cs"/>
                        </a:rPr>
                        <a:t>涂料制造</a:t>
                      </a:r>
                    </a:p>
                  </a:txBody>
                  <a:tcPr marL="68580" marR="68580"/>
                </a:tc>
                <a:tc>
                  <a:txBody>
                    <a:bodyPr/>
                    <a:lstStyle/>
                    <a:p>
                      <a:pPr marL="0" marR="0" algn="just">
                        <a:spcBef>
                          <a:spcPts val="250"/>
                        </a:spcBef>
                        <a:spcAft>
                          <a:spcPts val="250"/>
                        </a:spcAft>
                      </a:pPr>
                      <a:r>
                        <a:rPr lang="zh-CN" altLang="en-US" sz="1700" b="1" kern="1200" dirty="0">
                          <a:solidFill>
                            <a:srgbClr val="FF0000"/>
                          </a:solidFill>
                          <a:latin typeface="Arial" panose="020B0604020202020204" pitchFamily="34" charset="0"/>
                          <a:ea typeface="微软雅黑" panose="020B0503020204020204" pitchFamily="34" charset="-122"/>
                          <a:cs typeface="+mn-cs"/>
                        </a:rPr>
                        <a:t>指在天然树脂或合成树脂中加入颜料、溶剂和辅助材料，经加工后制成的覆盖材料的生产活动</a:t>
                      </a:r>
                    </a:p>
                  </a:txBody>
                  <a:tcPr marL="68580" marR="68580"/>
                </a:tc>
              </a:tr>
              <a:tr h="825186">
                <a:tc>
                  <a:txBody>
                    <a:bodyPr/>
                    <a:lstStyle/>
                    <a:p>
                      <a:pPr marL="0" marR="0" algn="just">
                        <a:spcBef>
                          <a:spcPts val="250"/>
                        </a:spcBef>
                        <a:spcAft>
                          <a:spcPts val="250"/>
                        </a:spcAft>
                      </a:pPr>
                      <a:r>
                        <a:rPr lang="en-US" sz="1700" b="1" kern="1200">
                          <a:solidFill>
                            <a:srgbClr val="FF0000"/>
                          </a:solidFill>
                          <a:latin typeface="Arial" panose="020B0604020202020204" pitchFamily="34" charset="0"/>
                          <a:ea typeface="微软雅黑" panose="020B0503020204020204" pitchFamily="34" charset="-122"/>
                          <a:cs typeface="+mn-cs"/>
                        </a:rPr>
                        <a:t>C2642</a:t>
                      </a:r>
                    </a:p>
                  </a:txBody>
                  <a:tcPr marL="68580" marR="68580" anchor="ctr"/>
                </a:tc>
                <a:tc>
                  <a:txBody>
                    <a:bodyPr/>
                    <a:lstStyle/>
                    <a:p>
                      <a:pPr marL="0" marR="0" algn="just">
                        <a:spcBef>
                          <a:spcPts val="250"/>
                        </a:spcBef>
                        <a:spcAft>
                          <a:spcPts val="250"/>
                        </a:spcAft>
                      </a:pPr>
                      <a:r>
                        <a:rPr lang="zh-CN" altLang="en-US" sz="1700" b="1" kern="1200">
                          <a:solidFill>
                            <a:srgbClr val="FF0000"/>
                          </a:solidFill>
                          <a:latin typeface="Arial" panose="020B0604020202020204" pitchFamily="34" charset="0"/>
                          <a:ea typeface="微软雅黑" panose="020B0503020204020204" pitchFamily="34" charset="-122"/>
                          <a:cs typeface="+mn-cs"/>
                        </a:rPr>
                        <a:t>油墨及类似产品制造</a:t>
                      </a:r>
                    </a:p>
                  </a:txBody>
                  <a:tcPr marL="68580" marR="68580" anchor="ctr"/>
                </a:tc>
                <a:tc>
                  <a:txBody>
                    <a:bodyPr/>
                    <a:lstStyle/>
                    <a:p>
                      <a:pPr marL="0" marR="0" algn="just">
                        <a:spcBef>
                          <a:spcPts val="250"/>
                        </a:spcBef>
                        <a:spcAft>
                          <a:spcPts val="250"/>
                        </a:spcAft>
                      </a:pPr>
                      <a:r>
                        <a:rPr lang="zh-CN" altLang="en-US" sz="1700" b="1" kern="1200" dirty="0">
                          <a:solidFill>
                            <a:srgbClr val="FF0000"/>
                          </a:solidFill>
                          <a:latin typeface="Arial" panose="020B0604020202020204" pitchFamily="34" charset="0"/>
                          <a:ea typeface="微软雅黑" panose="020B0503020204020204" pitchFamily="34" charset="-122"/>
                          <a:cs typeface="+mn-cs"/>
                        </a:rPr>
                        <a:t>指由颜料、联接料（植物油、矿物油、树脂、溶剂）和填充料经过混合、研磨调制而成，用于印刷的有色胶浆状物质，以及用于计算机打印、复印机用墨等的生产活动</a:t>
                      </a:r>
                    </a:p>
                  </a:txBody>
                  <a:tcPr marL="68580" marR="68580" anchor="ctr"/>
                </a:tc>
              </a:tr>
              <a:tr h="350467">
                <a:tc>
                  <a:txBody>
                    <a:bodyPr/>
                    <a:lstStyle/>
                    <a:p>
                      <a:pPr marL="0" marR="0" algn="just">
                        <a:spcBef>
                          <a:spcPts val="250"/>
                        </a:spcBef>
                        <a:spcAft>
                          <a:spcPts val="250"/>
                        </a:spcAft>
                      </a:pPr>
                      <a:r>
                        <a:rPr lang="en-US" sz="1700" b="1" kern="1200">
                          <a:solidFill>
                            <a:schemeClr val="tx1"/>
                          </a:solidFill>
                          <a:latin typeface="Arial" panose="020B0604020202020204" pitchFamily="34" charset="0"/>
                          <a:ea typeface="微软雅黑" panose="020B0503020204020204" pitchFamily="34" charset="-122"/>
                          <a:cs typeface="+mn-cs"/>
                        </a:rPr>
                        <a:t>C2643</a:t>
                      </a:r>
                    </a:p>
                  </a:txBody>
                  <a:tcPr marL="68580" marR="68580" anchor="ctr"/>
                </a:tc>
                <a:tc>
                  <a:txBody>
                    <a:bodyPr/>
                    <a:lstStyle/>
                    <a:p>
                      <a:pPr marL="0" marR="0" algn="just">
                        <a:spcBef>
                          <a:spcPts val="250"/>
                        </a:spcBef>
                        <a:spcAft>
                          <a:spcPts val="250"/>
                        </a:spcAft>
                      </a:pPr>
                      <a:r>
                        <a:rPr lang="zh-CN" altLang="en-US" sz="1700" b="1" kern="1200">
                          <a:solidFill>
                            <a:schemeClr val="tx1"/>
                          </a:solidFill>
                          <a:latin typeface="Arial" panose="020B0604020202020204" pitchFamily="34" charset="0"/>
                          <a:ea typeface="微软雅黑" panose="020B0503020204020204" pitchFamily="34" charset="-122"/>
                          <a:cs typeface="+mn-cs"/>
                        </a:rPr>
                        <a:t>工业颜料制造</a:t>
                      </a:r>
                    </a:p>
                  </a:txBody>
                  <a:tcPr marL="68580" marR="68580" anchor="ctr"/>
                </a:tc>
                <a:tc>
                  <a:txBody>
                    <a:bodyPr/>
                    <a:lstStyle/>
                    <a:p>
                      <a:pPr marL="0" marR="0" algn="just">
                        <a:spcBef>
                          <a:spcPts val="250"/>
                        </a:spcBef>
                        <a:spcAft>
                          <a:spcPts val="250"/>
                        </a:spcAft>
                      </a:pPr>
                      <a:r>
                        <a:rPr lang="zh-CN" altLang="en-US" sz="1700" b="1" kern="1200" dirty="0">
                          <a:solidFill>
                            <a:schemeClr val="tx1"/>
                          </a:solidFill>
                          <a:latin typeface="Arial" panose="020B0604020202020204" pitchFamily="34" charset="0"/>
                          <a:ea typeface="微软雅黑" panose="020B0503020204020204" pitchFamily="34" charset="-122"/>
                          <a:cs typeface="+mn-cs"/>
                        </a:rPr>
                        <a:t>指用于陶瓷、搪瓷、玻璃等工业的无机颜料及类似材料的生产活动。</a:t>
                      </a:r>
                    </a:p>
                  </a:txBody>
                  <a:tcPr marL="68580" marR="68580" anchor="ctr"/>
                </a:tc>
              </a:tr>
              <a:tr h="472465">
                <a:tc>
                  <a:txBody>
                    <a:bodyPr/>
                    <a:lstStyle/>
                    <a:p>
                      <a:pPr marL="0" marR="0" algn="just">
                        <a:spcBef>
                          <a:spcPts val="250"/>
                        </a:spcBef>
                        <a:spcAft>
                          <a:spcPts val="250"/>
                        </a:spcAft>
                      </a:pPr>
                      <a:r>
                        <a:rPr lang="en-US" sz="1700" b="1" kern="1200">
                          <a:solidFill>
                            <a:schemeClr val="tx1"/>
                          </a:solidFill>
                          <a:latin typeface="Arial" panose="020B0604020202020204" pitchFamily="34" charset="0"/>
                          <a:ea typeface="微软雅黑" panose="020B0503020204020204" pitchFamily="34" charset="-122"/>
                          <a:cs typeface="+mn-cs"/>
                        </a:rPr>
                        <a:t>C2644</a:t>
                      </a:r>
                    </a:p>
                  </a:txBody>
                  <a:tcPr marL="68580" marR="68580" anchor="ctr"/>
                </a:tc>
                <a:tc>
                  <a:txBody>
                    <a:bodyPr/>
                    <a:lstStyle/>
                    <a:p>
                      <a:pPr marL="0" marR="0" algn="just">
                        <a:spcBef>
                          <a:spcPts val="250"/>
                        </a:spcBef>
                        <a:spcAft>
                          <a:spcPts val="250"/>
                        </a:spcAft>
                      </a:pPr>
                      <a:r>
                        <a:rPr lang="zh-CN" altLang="en-US" sz="1700" b="1" kern="1200">
                          <a:solidFill>
                            <a:schemeClr val="tx1"/>
                          </a:solidFill>
                          <a:latin typeface="Arial" panose="020B0604020202020204" pitchFamily="34" charset="0"/>
                          <a:ea typeface="微软雅黑" panose="020B0503020204020204" pitchFamily="34" charset="-122"/>
                          <a:cs typeface="+mn-cs"/>
                        </a:rPr>
                        <a:t>工艺美术颜料制造</a:t>
                      </a:r>
                    </a:p>
                  </a:txBody>
                  <a:tcPr marL="68580" marR="68580" anchor="ctr"/>
                </a:tc>
                <a:tc>
                  <a:txBody>
                    <a:bodyPr/>
                    <a:lstStyle/>
                    <a:p>
                      <a:pPr marL="0" marR="0" algn="just">
                        <a:spcBef>
                          <a:spcPts val="250"/>
                        </a:spcBef>
                        <a:spcAft>
                          <a:spcPts val="250"/>
                        </a:spcAft>
                      </a:pPr>
                      <a:r>
                        <a:rPr lang="zh-CN" altLang="en-US" sz="1700" b="1" kern="1200" dirty="0">
                          <a:solidFill>
                            <a:schemeClr val="tx1"/>
                          </a:solidFill>
                          <a:latin typeface="Arial" panose="020B0604020202020204" pitchFamily="34" charset="0"/>
                          <a:ea typeface="微软雅黑" panose="020B0503020204020204" pitchFamily="34" charset="-122"/>
                          <a:cs typeface="+mn-cs"/>
                        </a:rPr>
                        <a:t>指油画、水粉画、广告等艺术用颜料的制造</a:t>
                      </a:r>
                    </a:p>
                  </a:txBody>
                  <a:tcPr marL="68580" marR="68580" anchor="ctr"/>
                </a:tc>
              </a:tr>
              <a:tr h="350467">
                <a:tc>
                  <a:txBody>
                    <a:bodyPr/>
                    <a:lstStyle/>
                    <a:p>
                      <a:pPr marL="0" marR="0" algn="just">
                        <a:spcBef>
                          <a:spcPts val="250"/>
                        </a:spcBef>
                        <a:spcAft>
                          <a:spcPts val="250"/>
                        </a:spcAft>
                      </a:pPr>
                      <a:r>
                        <a:rPr lang="en-US" sz="1700" b="1" kern="1200">
                          <a:solidFill>
                            <a:schemeClr val="tx1"/>
                          </a:solidFill>
                          <a:latin typeface="Arial" panose="020B0604020202020204" pitchFamily="34" charset="0"/>
                          <a:ea typeface="微软雅黑" panose="020B0503020204020204" pitchFamily="34" charset="-122"/>
                          <a:cs typeface="+mn-cs"/>
                        </a:rPr>
                        <a:t>C2645</a:t>
                      </a:r>
                    </a:p>
                  </a:txBody>
                  <a:tcPr marL="68580" marR="68580" anchor="ctr"/>
                </a:tc>
                <a:tc>
                  <a:txBody>
                    <a:bodyPr/>
                    <a:lstStyle/>
                    <a:p>
                      <a:pPr marL="0" marR="0" algn="just">
                        <a:spcBef>
                          <a:spcPts val="250"/>
                        </a:spcBef>
                        <a:spcAft>
                          <a:spcPts val="250"/>
                        </a:spcAft>
                      </a:pPr>
                      <a:r>
                        <a:rPr lang="zh-CN" altLang="en-US" sz="1700" b="1" kern="1200">
                          <a:solidFill>
                            <a:schemeClr val="tx1"/>
                          </a:solidFill>
                          <a:latin typeface="Arial" panose="020B0604020202020204" pitchFamily="34" charset="0"/>
                          <a:ea typeface="微软雅黑" panose="020B0503020204020204" pitchFamily="34" charset="-122"/>
                          <a:cs typeface="+mn-cs"/>
                        </a:rPr>
                        <a:t>染料制造</a:t>
                      </a:r>
                    </a:p>
                  </a:txBody>
                  <a:tcPr marL="68580" marR="68580" anchor="ctr"/>
                </a:tc>
                <a:tc>
                  <a:txBody>
                    <a:bodyPr/>
                    <a:lstStyle/>
                    <a:p>
                      <a:pPr marL="0" marR="0" algn="just">
                        <a:spcBef>
                          <a:spcPts val="250"/>
                        </a:spcBef>
                        <a:spcAft>
                          <a:spcPts val="250"/>
                        </a:spcAft>
                      </a:pPr>
                      <a:r>
                        <a:rPr lang="zh-CN" altLang="en-US" sz="1700" b="1" kern="1200" dirty="0">
                          <a:solidFill>
                            <a:schemeClr val="tx1"/>
                          </a:solidFill>
                          <a:latin typeface="Arial" panose="020B0604020202020204" pitchFamily="34" charset="0"/>
                          <a:ea typeface="微软雅黑" panose="020B0503020204020204" pitchFamily="34" charset="-122"/>
                          <a:cs typeface="+mn-cs"/>
                        </a:rPr>
                        <a:t>指有机合成、植物性或动物性色料，以及有机颜料的生产活动</a:t>
                      </a:r>
                    </a:p>
                  </a:txBody>
                  <a:tcPr marL="68580" marR="68580" anchor="ctr"/>
                </a:tc>
              </a:tr>
              <a:tr h="609507">
                <a:tc>
                  <a:txBody>
                    <a:bodyPr/>
                    <a:lstStyle/>
                    <a:p>
                      <a:pPr marL="0" marR="0" algn="just">
                        <a:spcBef>
                          <a:spcPts val="250"/>
                        </a:spcBef>
                        <a:spcAft>
                          <a:spcPts val="250"/>
                        </a:spcAft>
                      </a:pPr>
                      <a:r>
                        <a:rPr lang="en-US" sz="1700" b="1" kern="1200" dirty="0">
                          <a:solidFill>
                            <a:schemeClr val="tx1"/>
                          </a:solidFill>
                          <a:latin typeface="Arial" panose="020B0604020202020204" pitchFamily="34" charset="0"/>
                          <a:ea typeface="微软雅黑" panose="020B0503020204020204" pitchFamily="34" charset="-122"/>
                          <a:cs typeface="+mn-cs"/>
                        </a:rPr>
                        <a:t>C2646</a:t>
                      </a:r>
                    </a:p>
                  </a:txBody>
                  <a:tcPr marL="68580" marR="68580" anchor="ctr"/>
                </a:tc>
                <a:tc>
                  <a:txBody>
                    <a:bodyPr/>
                    <a:lstStyle/>
                    <a:p>
                      <a:pPr marL="0" marR="0" algn="just">
                        <a:spcBef>
                          <a:spcPts val="250"/>
                        </a:spcBef>
                        <a:spcAft>
                          <a:spcPts val="250"/>
                        </a:spcAft>
                      </a:pPr>
                      <a:r>
                        <a:rPr lang="zh-CN" altLang="en-US" sz="1700" b="1" kern="1200" dirty="0">
                          <a:solidFill>
                            <a:schemeClr val="tx1"/>
                          </a:solidFill>
                          <a:latin typeface="Arial" panose="020B0604020202020204" pitchFamily="34" charset="0"/>
                          <a:ea typeface="微软雅黑" panose="020B0503020204020204" pitchFamily="34" charset="-122"/>
                          <a:cs typeface="+mn-cs"/>
                        </a:rPr>
                        <a:t>密封用填料及类似品制造</a:t>
                      </a:r>
                    </a:p>
                  </a:txBody>
                  <a:tcPr marL="68580" marR="68580" anchor="ctr"/>
                </a:tc>
                <a:tc>
                  <a:txBody>
                    <a:bodyPr/>
                    <a:lstStyle/>
                    <a:p>
                      <a:pPr marL="0" marR="0" algn="just">
                        <a:spcBef>
                          <a:spcPts val="250"/>
                        </a:spcBef>
                        <a:spcAft>
                          <a:spcPts val="250"/>
                        </a:spcAft>
                      </a:pPr>
                      <a:r>
                        <a:rPr lang="zh-CN" altLang="en-US" sz="1700" b="1" kern="1200" dirty="0">
                          <a:solidFill>
                            <a:schemeClr val="tx1"/>
                          </a:solidFill>
                          <a:latin typeface="Arial" panose="020B0604020202020204" pitchFamily="34" charset="0"/>
                          <a:ea typeface="微软雅黑" panose="020B0503020204020204" pitchFamily="34" charset="-122"/>
                          <a:cs typeface="+mn-cs"/>
                        </a:rPr>
                        <a:t>指用于建筑涂料、密封和漆工用的填充料，以及其他类似化学材料的制造</a:t>
                      </a:r>
                    </a:p>
                  </a:txBody>
                  <a:tcPr marL="68580" marR="68580" anchor="ctr"/>
                </a:tc>
              </a:tr>
              <a:tr h="825186">
                <a:tc>
                  <a:txBody>
                    <a:bodyPr/>
                    <a:lstStyle/>
                    <a:p>
                      <a:pPr marL="0" marR="0" algn="just">
                        <a:spcBef>
                          <a:spcPts val="250"/>
                        </a:spcBef>
                        <a:spcAft>
                          <a:spcPts val="250"/>
                        </a:spcAft>
                      </a:pPr>
                      <a:r>
                        <a:rPr lang="en-US" sz="1700" b="1" kern="1200" dirty="0">
                          <a:solidFill>
                            <a:srgbClr val="FF0000"/>
                          </a:solidFill>
                          <a:latin typeface="Arial" panose="020B0604020202020204" pitchFamily="34" charset="0"/>
                          <a:ea typeface="微软雅黑" panose="020B0503020204020204" pitchFamily="34" charset="-122"/>
                          <a:cs typeface="+mn-cs"/>
                        </a:rPr>
                        <a:t>C2667</a:t>
                      </a:r>
                    </a:p>
                  </a:txBody>
                  <a:tcPr marL="68580" marR="68580" anchor="ctr"/>
                </a:tc>
                <a:tc>
                  <a:txBody>
                    <a:bodyPr/>
                    <a:lstStyle/>
                    <a:p>
                      <a:pPr marL="0" marR="0" algn="just">
                        <a:spcBef>
                          <a:spcPts val="250"/>
                        </a:spcBef>
                        <a:spcAft>
                          <a:spcPts val="250"/>
                        </a:spcAft>
                      </a:pPr>
                      <a:r>
                        <a:rPr lang="zh-CN" altLang="en-US" sz="1700" b="1" kern="1200">
                          <a:solidFill>
                            <a:srgbClr val="FF0000"/>
                          </a:solidFill>
                          <a:latin typeface="Arial" panose="020B0604020202020204" pitchFamily="34" charset="0"/>
                          <a:ea typeface="微软雅黑" panose="020B0503020204020204" pitchFamily="34" charset="-122"/>
                          <a:cs typeface="+mn-cs"/>
                        </a:rPr>
                        <a:t>动物胶制造</a:t>
                      </a:r>
                    </a:p>
                  </a:txBody>
                  <a:tcPr marL="68580" marR="68580" anchor="ctr"/>
                </a:tc>
                <a:tc>
                  <a:txBody>
                    <a:bodyPr/>
                    <a:lstStyle/>
                    <a:p>
                      <a:pPr marL="0" marR="0" algn="just">
                        <a:spcBef>
                          <a:spcPts val="250"/>
                        </a:spcBef>
                        <a:spcAft>
                          <a:spcPts val="250"/>
                        </a:spcAft>
                      </a:pPr>
                      <a:r>
                        <a:rPr lang="zh-CN" altLang="en-US" sz="1700" b="1" kern="1200" dirty="0">
                          <a:solidFill>
                            <a:srgbClr val="FF0000"/>
                          </a:solidFill>
                          <a:latin typeface="Arial" panose="020B0604020202020204" pitchFamily="34" charset="0"/>
                          <a:ea typeface="微软雅黑" panose="020B0503020204020204" pitchFamily="34" charset="-122"/>
                          <a:cs typeface="+mn-cs"/>
                        </a:rPr>
                        <a:t>以动物骨、皮为原料，经一系列工艺处理制成有一定透明度、粘度、纯度的胶产品的生产。包括明胶、皮胶、骨胶、鱼胶、筋胶、腱胶及其他动物胶或者动物胶衍生物。</a:t>
                      </a:r>
                    </a:p>
                  </a:txBody>
                  <a:tcPr marL="68580" marR="68580" anchor="ctr"/>
                </a:tc>
              </a:tr>
              <a:tr h="1127589">
                <a:tc>
                  <a:txBody>
                    <a:bodyPr/>
                    <a:lstStyle/>
                    <a:p>
                      <a:pPr marL="0" marR="0" algn="just">
                        <a:spcBef>
                          <a:spcPts val="250"/>
                        </a:spcBef>
                        <a:spcAft>
                          <a:spcPts val="250"/>
                        </a:spcAft>
                      </a:pPr>
                      <a:r>
                        <a:rPr lang="en-US" sz="1700" b="1" kern="1200">
                          <a:solidFill>
                            <a:srgbClr val="FF0000"/>
                          </a:solidFill>
                          <a:latin typeface="Arial" panose="020B0604020202020204" pitchFamily="34" charset="0"/>
                          <a:ea typeface="微软雅黑" panose="020B0503020204020204" pitchFamily="34" charset="-122"/>
                          <a:cs typeface="+mn-cs"/>
                        </a:rPr>
                        <a:t>C2669 </a:t>
                      </a:r>
                    </a:p>
                  </a:txBody>
                  <a:tcPr marL="68580" marR="68580" anchor="ctr"/>
                </a:tc>
                <a:tc>
                  <a:txBody>
                    <a:bodyPr/>
                    <a:lstStyle/>
                    <a:p>
                      <a:pPr marL="0" marR="0" algn="just">
                        <a:spcBef>
                          <a:spcPts val="250"/>
                        </a:spcBef>
                        <a:spcAft>
                          <a:spcPts val="250"/>
                        </a:spcAft>
                      </a:pPr>
                      <a:r>
                        <a:rPr lang="zh-CN" altLang="en-US" sz="1700" b="1" kern="1200">
                          <a:solidFill>
                            <a:srgbClr val="FF0000"/>
                          </a:solidFill>
                          <a:latin typeface="Arial" panose="020B0604020202020204" pitchFamily="34" charset="0"/>
                          <a:ea typeface="微软雅黑" panose="020B0503020204020204" pitchFamily="34" charset="-122"/>
                          <a:cs typeface="+mn-cs"/>
                        </a:rPr>
                        <a:t>其他专用化学产品制造</a:t>
                      </a:r>
                    </a:p>
                  </a:txBody>
                  <a:tcPr marL="68580" marR="68580" anchor="ctr"/>
                </a:tc>
                <a:tc>
                  <a:txBody>
                    <a:bodyPr/>
                    <a:lstStyle/>
                    <a:p>
                      <a:pPr marL="0" marR="0" algn="just">
                        <a:spcBef>
                          <a:spcPts val="0"/>
                        </a:spcBef>
                        <a:spcAft>
                          <a:spcPts val="0"/>
                        </a:spcAft>
                      </a:pPr>
                      <a:r>
                        <a:rPr lang="zh-CN" altLang="en-US" sz="1700" b="1" kern="1200" dirty="0">
                          <a:solidFill>
                            <a:srgbClr val="FF0000"/>
                          </a:solidFill>
                          <a:latin typeface="Arial" panose="020B0604020202020204" pitchFamily="34" charset="0"/>
                          <a:ea typeface="微软雅黑" panose="020B0503020204020204" pitchFamily="34" charset="-122"/>
                          <a:cs typeface="+mn-cs"/>
                        </a:rPr>
                        <a:t>指其他各种用途的专用化学用品的制造。在</a:t>
                      </a:r>
                      <a:r>
                        <a:rPr lang="en-US" altLang="zh-CN" sz="1700" b="1" kern="1200" dirty="0">
                          <a:solidFill>
                            <a:srgbClr val="FF0000"/>
                          </a:solidFill>
                          <a:latin typeface="Arial" panose="020B0604020202020204" pitchFamily="34" charset="0"/>
                          <a:ea typeface="微软雅黑" panose="020B0503020204020204" pitchFamily="34" charset="-122"/>
                          <a:cs typeface="+mn-cs"/>
                        </a:rPr>
                        <a:t>2011</a:t>
                      </a:r>
                      <a:r>
                        <a:rPr lang="zh-CN" altLang="en-US" sz="1700" b="1" kern="1200" dirty="0">
                          <a:solidFill>
                            <a:srgbClr val="FF0000"/>
                          </a:solidFill>
                          <a:latin typeface="Arial" panose="020B0604020202020204" pitchFamily="34" charset="0"/>
                          <a:ea typeface="微软雅黑" panose="020B0503020204020204" pitchFamily="34" charset="-122"/>
                          <a:cs typeface="+mn-cs"/>
                        </a:rPr>
                        <a:t>年版本中的释义中包括了合成胶粘剂（包括聚乙烯醇及聚醋酸乙烯粘合剂、聚酰胺粘合剂、环氧树脂粘合剂、聚氨酯胶粘合剂等）、改性淀粉调制胶：以淀粉、糊精或其他改性淀粉为基本成分的胶；无机粘合剂（胶粘剂）、热溶胶、沥青粘合剂及其他调制粘合剂。</a:t>
                      </a:r>
                    </a:p>
                  </a:txBody>
                  <a:tcPr marL="68580" marR="68580" anchor="ctr"/>
                </a:tc>
              </a:tr>
            </a:tbl>
          </a:graphicData>
        </a:graphic>
      </p:graphicFrame>
    </p:spTree>
    <p:extLst>
      <p:ext uri="{BB962C8B-B14F-4D97-AF65-F5344CB8AC3E}">
        <p14:creationId xmlns:p14="http://schemas.microsoft.com/office/powerpoint/2010/main" val="40081594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257415" y="188640"/>
            <a:ext cx="6155531" cy="531019"/>
          </a:xfrm>
        </p:spPr>
        <p:txBody>
          <a:bodyPr anchor="b">
            <a:normAutofit/>
          </a:bodyPr>
          <a:lstStyle/>
          <a:p>
            <a:r>
              <a:rPr lang="en-US" altLang="zh-CN" sz="2100" dirty="0" smtClean="0">
                <a:latin typeface="+mj-ea"/>
                <a:sym typeface="Arial" panose="020B0604020202020204" pitchFamily="34" charset="0"/>
              </a:rPr>
              <a:t>4. 2 </a:t>
            </a:r>
            <a:r>
              <a:rPr lang="zh-CN" altLang="en-US" sz="2100" dirty="0" smtClean="0">
                <a:latin typeface="+mj-ea"/>
                <a:sym typeface="Arial" panose="020B0604020202020204" pitchFamily="34" charset="0"/>
              </a:rPr>
              <a:t>达标现状：豁免？</a:t>
            </a:r>
            <a:endParaRPr lang="zh-CN" altLang="en-US" sz="2100" dirty="0">
              <a:solidFill>
                <a:srgbClr val="FF0000"/>
              </a:solidFill>
              <a:latin typeface="+mj-ea"/>
            </a:endParaRPr>
          </a:p>
        </p:txBody>
      </p:sp>
      <p:sp>
        <p:nvSpPr>
          <p:cNvPr id="11" name="幻灯片编号占位符 3"/>
          <p:cNvSpPr txBox="1">
            <a:spLocks noGrp="1" noChangeArrowheads="1"/>
          </p:cNvSpPr>
          <p:nvPr/>
        </p:nvSpPr>
        <p:spPr bwMode="auto">
          <a:xfrm>
            <a:off x="10234016" y="6250431"/>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70</a:t>
            </a:fld>
            <a:endParaRPr lang="en-US" altLang="zh-CN" sz="900" b="1" dirty="0">
              <a:latin typeface="微软雅黑" panose="020B0503020204020204" pitchFamily="34" charset="-122"/>
            </a:endParaRPr>
          </a:p>
        </p:txBody>
      </p:sp>
      <p:sp>
        <p:nvSpPr>
          <p:cNvPr id="13" name="矩形 12"/>
          <p:cNvSpPr/>
          <p:nvPr/>
        </p:nvSpPr>
        <p:spPr>
          <a:xfrm>
            <a:off x="290707" y="1794751"/>
            <a:ext cx="11543509" cy="2173415"/>
          </a:xfrm>
          <a:prstGeom prst="rect">
            <a:avLst/>
          </a:prstGeom>
        </p:spPr>
        <p:txBody>
          <a:bodyPr wrap="square">
            <a:spAutoFit/>
          </a:bodyPr>
          <a:lstStyle/>
          <a:p>
            <a:pPr algn="just">
              <a:lnSpc>
                <a:spcPct val="120000"/>
              </a:lnSpc>
              <a:spcBef>
                <a:spcPts val="125"/>
              </a:spcBef>
            </a:pPr>
            <a:r>
              <a:rPr lang="zh-CN" altLang="en-US" sz="2200" dirty="0">
                <a:latin typeface="微软雅黑" panose="020B0503020204020204" pitchFamily="34" charset="-122"/>
                <a:ea typeface="微软雅黑" panose="020B0503020204020204" pitchFamily="34" charset="-122"/>
              </a:rPr>
              <a:t>第二十二条 生产、进口、销售、使用含挥发性有机物的原材料和产品的，挥发性有机物含量应当符合质量标准或者</a:t>
            </a:r>
            <a:r>
              <a:rPr lang="zh-CN" altLang="en-US" sz="2200" dirty="0" smtClean="0">
                <a:latin typeface="微软雅黑" panose="020B0503020204020204" pitchFamily="34" charset="-122"/>
                <a:ea typeface="微软雅黑" panose="020B0503020204020204" pitchFamily="34" charset="-122"/>
              </a:rPr>
              <a:t>要求。</a:t>
            </a:r>
            <a:endParaRPr lang="en-US" altLang="zh-CN" sz="2200" dirty="0">
              <a:latin typeface="微软雅黑" panose="020B0503020204020204" pitchFamily="34" charset="-122"/>
              <a:ea typeface="微软雅黑" panose="020B0503020204020204" pitchFamily="34" charset="-122"/>
            </a:endParaRPr>
          </a:p>
          <a:p>
            <a:pPr algn="just">
              <a:lnSpc>
                <a:spcPct val="120000"/>
              </a:lnSpc>
              <a:spcBef>
                <a:spcPts val="125"/>
              </a:spcBef>
            </a:pPr>
            <a:r>
              <a:rPr lang="zh-CN" altLang="en-US" sz="2200" dirty="0" smtClean="0">
                <a:latin typeface="微软雅黑" panose="020B0503020204020204" pitchFamily="34" charset="-122"/>
                <a:ea typeface="微软雅黑" panose="020B0503020204020204" pitchFamily="34" charset="-122"/>
              </a:rPr>
              <a:t>石化、有机化工、电子、装备制造、表面涂装、包装印刷、机动车</a:t>
            </a:r>
            <a:r>
              <a:rPr lang="en-US" altLang="zh-CN" sz="2200" dirty="0" smtClean="0">
                <a:latin typeface="微软雅黑" panose="020B0503020204020204" pitchFamily="34" charset="-122"/>
                <a:ea typeface="微软雅黑" panose="020B0503020204020204" pitchFamily="34" charset="-122"/>
              </a:rPr>
              <a:t>(</a:t>
            </a:r>
            <a:r>
              <a:rPr lang="zh-CN" altLang="en-US" sz="2200" dirty="0" smtClean="0">
                <a:latin typeface="微软雅黑" panose="020B0503020204020204" pitchFamily="34" charset="-122"/>
                <a:ea typeface="微软雅黑" panose="020B0503020204020204" pitchFamily="34" charset="-122"/>
              </a:rPr>
              <a:t>船</a:t>
            </a:r>
            <a:r>
              <a:rPr lang="en-US" altLang="zh-CN" sz="2200" dirty="0" smtClean="0">
                <a:latin typeface="微软雅黑" panose="020B0503020204020204" pitchFamily="34" charset="-122"/>
                <a:ea typeface="微软雅黑" panose="020B0503020204020204" pitchFamily="34" charset="-122"/>
              </a:rPr>
              <a:t>)</a:t>
            </a:r>
            <a:r>
              <a:rPr lang="zh-CN" altLang="en-US" sz="2200" dirty="0" smtClean="0">
                <a:latin typeface="微软雅黑" panose="020B0503020204020204" pitchFamily="34" charset="-122"/>
                <a:ea typeface="微软雅黑" panose="020B0503020204020204" pitchFamily="34" charset="-122"/>
              </a:rPr>
              <a:t>维修、服装干洗等产生含挥发性有机物废气的生产和服务活动，应当在密闭空间或者设备中进行，</a:t>
            </a:r>
            <a:r>
              <a:rPr lang="zh-CN" altLang="en-US" sz="2200" dirty="0" smtClean="0">
                <a:solidFill>
                  <a:srgbClr val="FF0000"/>
                </a:solidFill>
                <a:latin typeface="微软雅黑" panose="020B0503020204020204" pitchFamily="34" charset="-122"/>
                <a:ea typeface="微软雅黑" panose="020B0503020204020204" pitchFamily="34" charset="-122"/>
              </a:rPr>
              <a:t>并按照规定安装、使用污染防治设施</a:t>
            </a:r>
            <a:r>
              <a:rPr lang="zh-CN" altLang="en-US" sz="2200" dirty="0" smtClean="0">
                <a:latin typeface="微软雅黑" panose="020B0503020204020204" pitchFamily="34" charset="-122"/>
                <a:ea typeface="微软雅黑" panose="020B0503020204020204" pitchFamily="34" charset="-122"/>
              </a:rPr>
              <a:t>。无法密闭的，应当采取措施减少废气</a:t>
            </a:r>
            <a:r>
              <a:rPr lang="zh-CN" altLang="en-US" sz="2400" dirty="0" smtClean="0"/>
              <a:t>排放</a:t>
            </a:r>
            <a:r>
              <a:rPr lang="zh-CN" altLang="en-US" sz="2200" dirty="0" smtClean="0">
                <a:latin typeface="微软雅黑" panose="020B0503020204020204" pitchFamily="34" charset="-122"/>
                <a:ea typeface="微软雅黑" panose="020B0503020204020204" pitchFamily="34" charset="-122"/>
              </a:rPr>
              <a:t>。</a:t>
            </a:r>
            <a:endParaRPr lang="zh-CN" altLang="en-US" sz="2200" dirty="0">
              <a:latin typeface="微软雅黑" panose="020B0503020204020204" pitchFamily="34" charset="-122"/>
              <a:ea typeface="微软雅黑" panose="020B0503020204020204" pitchFamily="34" charset="-122"/>
            </a:endParaRPr>
          </a:p>
        </p:txBody>
      </p:sp>
      <p:sp>
        <p:nvSpPr>
          <p:cNvPr id="14" name="Rectangle 78"/>
          <p:cNvSpPr>
            <a:spLocks noChangeArrowheads="1"/>
          </p:cNvSpPr>
          <p:nvPr/>
        </p:nvSpPr>
        <p:spPr bwMode="auto">
          <a:xfrm>
            <a:off x="623392" y="1164451"/>
            <a:ext cx="5544616" cy="403623"/>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2000"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吉林省大气污染防治条例（</a:t>
            </a:r>
            <a:r>
              <a:rPr lang="en-US" altLang="zh-CN" sz="2000"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2016.7.1</a:t>
            </a:r>
            <a:r>
              <a:rPr lang="zh-CN" altLang="en-US" sz="2000"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实施）</a:t>
            </a:r>
            <a:endParaRPr lang="zh-CN" altLang="en-US" sz="2000" b="1" dirty="0">
              <a:solidFill>
                <a:srgbClr val="000000"/>
              </a:solidFill>
              <a:latin typeface="微软雅黑" panose="020B0503020204020204" pitchFamily="34" charset="-122"/>
              <a:ea typeface="微软雅黑" panose="020B0503020204020204" pitchFamily="34" charset="-122"/>
              <a:cs typeface="+mn-cs"/>
            </a:endParaRPr>
          </a:p>
        </p:txBody>
      </p:sp>
      <p:sp>
        <p:nvSpPr>
          <p:cNvPr id="15" name="圆角矩形 14"/>
          <p:cNvSpPr/>
          <p:nvPr/>
        </p:nvSpPr>
        <p:spPr>
          <a:xfrm>
            <a:off x="173276" y="1741758"/>
            <a:ext cx="11779781" cy="226205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41219" y="4247837"/>
            <a:ext cx="11449272" cy="1723036"/>
          </a:xfrm>
          <a:prstGeom prst="rect">
            <a:avLst/>
          </a:prstGeom>
        </p:spPr>
        <p:txBody>
          <a:bodyPr wrap="square">
            <a:spAutoFit/>
          </a:bodyPr>
          <a:lstStyle/>
          <a:p>
            <a:pPr>
              <a:lnSpc>
                <a:spcPct val="120000"/>
              </a:lnSpc>
            </a:pPr>
            <a:r>
              <a:rPr lang="zh-CN" altLang="en-US" sz="2200" dirty="0" smtClean="0">
                <a:latin typeface="微软雅黑" panose="020B0503020204020204" pitchFamily="34" charset="-122"/>
                <a:ea typeface="微软雅黑" panose="020B0503020204020204" pitchFamily="34" charset="-122"/>
              </a:rPr>
              <a:t>第六十三</a:t>
            </a:r>
            <a:r>
              <a:rPr lang="zh-CN" altLang="en-US" sz="2200" dirty="0">
                <a:latin typeface="微软雅黑" panose="020B0503020204020204" pitchFamily="34" charset="-122"/>
                <a:ea typeface="微软雅黑" panose="020B0503020204020204" pitchFamily="34" charset="-122"/>
              </a:rPr>
              <a:t>条 违反本条例第二十二条第二款规定，未在密闭空间或者设备中进行产生含挥发性有机物废气的生产和服务活动的，或者未按照规定安装、使用污染防治设施的，由县级以上人民政府环境保护主管部门责令改正，处两万元以上二十万元以下的罚款；拒不改正的，责令停产整治。</a:t>
            </a:r>
            <a:r>
              <a:rPr lang="zh-CN" altLang="en-US" sz="2400" dirty="0"/>
              <a:t> </a:t>
            </a:r>
            <a:endParaRPr lang="zh-CN" altLang="en-US" sz="2200"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681877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191344" y="106221"/>
            <a:ext cx="10008344" cy="730393"/>
          </a:xfrm>
        </p:spPr>
        <p:txBody>
          <a:bodyPr anchor="b">
            <a:normAutofit/>
          </a:bodyPr>
          <a:lstStyle/>
          <a:p>
            <a:r>
              <a:rPr lang="en-US" altLang="zh-CN" sz="2400" dirty="0" smtClean="0">
                <a:latin typeface="+mj-ea"/>
                <a:sym typeface="Arial" panose="020B0604020202020204" pitchFamily="34" charset="0"/>
              </a:rPr>
              <a:t>4.3 </a:t>
            </a:r>
            <a:r>
              <a:rPr lang="zh-CN" altLang="en-US" sz="2400" dirty="0" smtClean="0">
                <a:latin typeface="+mj-ea"/>
                <a:sym typeface="Arial" panose="020B0604020202020204" pitchFamily="34" charset="0"/>
              </a:rPr>
              <a:t>涂料</a:t>
            </a:r>
            <a:r>
              <a:rPr lang="zh-CN" altLang="en-US" sz="2400" dirty="0">
                <a:latin typeface="+mj-ea"/>
                <a:sym typeface="Arial" panose="020B0604020202020204" pitchFamily="34" charset="0"/>
              </a:rPr>
              <a:t>油墨胶粘剂制造</a:t>
            </a:r>
            <a:r>
              <a:rPr lang="zh-CN" altLang="en-US" sz="2400" dirty="0" smtClean="0">
                <a:latin typeface="+mj-ea"/>
                <a:sym typeface="Arial" panose="020B0604020202020204" pitchFamily="34" charset="0"/>
              </a:rPr>
              <a:t>（</a:t>
            </a:r>
            <a:r>
              <a:rPr lang="en-US" altLang="zh-CN" sz="2400" b="1" dirty="0" smtClean="0">
                <a:latin typeface="Times New Roman" panose="02020603050405020304" pitchFamily="18" charset="0"/>
                <a:ea typeface="宋体" panose="02010600030101010101" pitchFamily="2" charset="-122"/>
                <a:cs typeface="Times New Roman" panose="02020603050405020304" pitchFamily="18" charset="0"/>
              </a:rPr>
              <a:t>GB37824-2019</a:t>
            </a:r>
            <a:r>
              <a:rPr lang="zh-CN" altLang="en-US" sz="2400" dirty="0" smtClean="0">
                <a:latin typeface="+mj-ea"/>
                <a:sym typeface="Arial" panose="020B0604020202020204" pitchFamily="34" charset="0"/>
              </a:rPr>
              <a:t>）</a:t>
            </a:r>
            <a:endParaRPr lang="zh-CN" altLang="en-US" sz="2400" b="1" dirty="0">
              <a:solidFill>
                <a:schemeClr val="tx2"/>
              </a:solidFill>
              <a:latin typeface="微软雅黑" panose="020B0503020204020204" pitchFamily="34" charset="-122"/>
            </a:endParaRPr>
          </a:p>
        </p:txBody>
      </p:sp>
      <p:sp>
        <p:nvSpPr>
          <p:cNvPr id="18434" name="幻灯片编号占位符 6"/>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71</a:t>
            </a:fld>
            <a:endParaRPr lang="en-US" altLang="zh-CN" sz="1200" b="1"/>
          </a:p>
        </p:txBody>
      </p:sp>
      <p:sp>
        <p:nvSpPr>
          <p:cNvPr id="13" name="Rectangle 1"/>
          <p:cNvSpPr>
            <a:spLocks noChangeArrowheads="1"/>
          </p:cNvSpPr>
          <p:nvPr/>
        </p:nvSpPr>
        <p:spPr bwMode="auto">
          <a:xfrm>
            <a:off x="1476375" y="1252538"/>
            <a:ext cx="5040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tabLst>
                <a:tab pos="2819400" algn="l"/>
              </a:tabLst>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tabLst>
                <a:tab pos="2819400" algn="l"/>
              </a:tabLst>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tabLst>
                <a:tab pos="2819400" algn="l"/>
              </a:tabLst>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tabLst>
                <a:tab pos="2819400" algn="l"/>
              </a:tabLst>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tabLst>
                <a:tab pos="2819400" algn="l"/>
              </a:tabLst>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tabLst>
                <a:tab pos="2819400" algn="l"/>
              </a:tabLst>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tabLst>
                <a:tab pos="2819400" algn="l"/>
              </a:tabLst>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tabLst>
                <a:tab pos="2819400" algn="l"/>
              </a:tabLst>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tabLst>
                <a:tab pos="2819400" algn="l"/>
              </a:tabLst>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zh-CN" altLang="en-US" sz="2000" b="1">
                <a:latin typeface="Times New Roman" panose="02020603050405020304" pitchFamily="18" charset="0"/>
                <a:ea typeface="微软雅黑 Light" panose="020B0502040204020203" pitchFamily="34" charset="-122"/>
              </a:rPr>
              <a:t>燃烧装置大气污染物排放限值</a:t>
            </a:r>
            <a:endParaRPr lang="en-US" altLang="zh-CN" sz="2000" b="1">
              <a:latin typeface="Times New Roman" panose="02020603050405020304" pitchFamily="18" charset="0"/>
              <a:ea typeface="微软雅黑 Light" panose="020B0502040204020203" pitchFamily="34" charset="-122"/>
            </a:endParaRPr>
          </a:p>
        </p:txBody>
      </p:sp>
      <p:sp>
        <p:nvSpPr>
          <p:cNvPr id="14" name="矩形 11"/>
          <p:cNvSpPr>
            <a:spLocks noChangeArrowheads="1"/>
          </p:cNvSpPr>
          <p:nvPr/>
        </p:nvSpPr>
        <p:spPr bwMode="auto">
          <a:xfrm>
            <a:off x="6516688" y="1557338"/>
            <a:ext cx="1498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 typeface="Arial" panose="020B0604020202020204" pitchFamily="34" charset="0"/>
              <a:buNone/>
            </a:pPr>
            <a:r>
              <a:rPr lang="zh-CN" altLang="en-US" sz="1600">
                <a:solidFill>
                  <a:srgbClr val="000000"/>
                </a:solidFill>
                <a:latin typeface="Times New Roman" panose="02020603050405020304" pitchFamily="18" charset="0"/>
                <a:ea typeface="黑体" panose="02010609060101010101" pitchFamily="49" charset="-122"/>
                <a:cs typeface="微软雅黑 Light" panose="020B0502040204020203" pitchFamily="34" charset="-122"/>
              </a:rPr>
              <a:t>单位：</a:t>
            </a:r>
            <a:r>
              <a:rPr lang="en-US" altLang="zh-CN" sz="1600">
                <a:solidFill>
                  <a:srgbClr val="000000"/>
                </a:solidFill>
                <a:latin typeface="Times New Roman" panose="02020603050405020304" pitchFamily="18" charset="0"/>
                <a:ea typeface="黑体" panose="02010609060101010101" pitchFamily="49" charset="-122"/>
                <a:cs typeface="微软雅黑 Light" panose="020B0502040204020203" pitchFamily="34" charset="-122"/>
              </a:rPr>
              <a:t>mg/Nm</a:t>
            </a:r>
            <a:r>
              <a:rPr lang="en-US" altLang="zh-CN" sz="1600" baseline="30000">
                <a:solidFill>
                  <a:srgbClr val="000000"/>
                </a:solidFill>
                <a:latin typeface="Times New Roman" panose="02020603050405020304" pitchFamily="18" charset="0"/>
                <a:ea typeface="黑体" panose="02010609060101010101" pitchFamily="49" charset="-122"/>
                <a:cs typeface="微软雅黑 Light" panose="020B0502040204020203" pitchFamily="34" charset="-122"/>
              </a:rPr>
              <a:t>3</a:t>
            </a:r>
            <a:endParaRPr lang="en-US" altLang="zh-CN" sz="4000">
              <a:solidFill>
                <a:srgbClr val="000000"/>
              </a:solidFill>
              <a:latin typeface="Arial" panose="020B0604020202020204" pitchFamily="34" charset="0"/>
              <a:ea typeface="黑体" panose="02010609060101010101" pitchFamily="49" charset="-122"/>
              <a:cs typeface="微软雅黑 Light" panose="020B0502040204020203" pitchFamily="34" charset="-122"/>
            </a:endParaRPr>
          </a:p>
        </p:txBody>
      </p:sp>
      <p:sp>
        <p:nvSpPr>
          <p:cNvPr id="15" name="Rectangle 2"/>
          <p:cNvSpPr>
            <a:spLocks noChangeArrowheads="1"/>
          </p:cNvSpPr>
          <p:nvPr/>
        </p:nvSpPr>
        <p:spPr bwMode="auto">
          <a:xfrm>
            <a:off x="179388" y="3816333"/>
            <a:ext cx="11749260" cy="105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539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ts val="2500"/>
              </a:lnSpc>
              <a:spcBef>
                <a:spcPct val="0"/>
              </a:spcBef>
              <a:buFont typeface="Wingdings" panose="05000000000000000000" pitchFamily="2" charset="2"/>
              <a:buChar char="l"/>
            </a:pPr>
            <a:r>
              <a:rPr lang="zh-CN" altLang="zh-CN" sz="1800" dirty="0">
                <a:latin typeface="Times New Roman" panose="02020603050405020304" pitchFamily="18" charset="0"/>
                <a:ea typeface="微软雅黑 Light" panose="020B0502040204020203" pitchFamily="34" charset="-122"/>
              </a:rPr>
              <a:t>进入</a:t>
            </a:r>
            <a:r>
              <a:rPr lang="en-US" altLang="zh-CN" sz="1800" dirty="0">
                <a:latin typeface="Times New Roman" panose="02020603050405020304" pitchFamily="18" charset="0"/>
                <a:ea typeface="微软雅黑 Light" panose="020B0502040204020203" pitchFamily="34" charset="-122"/>
              </a:rPr>
              <a:t>VOCs</a:t>
            </a:r>
            <a:r>
              <a:rPr lang="zh-CN" altLang="zh-CN" sz="1800" dirty="0">
                <a:latin typeface="Times New Roman" panose="02020603050405020304" pitchFamily="18" charset="0"/>
                <a:ea typeface="微软雅黑 Light" panose="020B0502040204020203" pitchFamily="34" charset="-122"/>
              </a:rPr>
              <a:t>燃烧（焚烧、氧化）装置的废气</a:t>
            </a:r>
            <a:r>
              <a:rPr lang="zh-CN" altLang="zh-CN" sz="1800" b="1" dirty="0">
                <a:solidFill>
                  <a:srgbClr val="C00000"/>
                </a:solidFill>
                <a:latin typeface="Times New Roman" panose="02020603050405020304" pitchFamily="18" charset="0"/>
                <a:ea typeface="微软雅黑 Light" panose="020B0502040204020203" pitchFamily="34" charset="-122"/>
              </a:rPr>
              <a:t>需要补充空气进行燃烧、氧化反应</a:t>
            </a:r>
            <a:r>
              <a:rPr lang="zh-CN" altLang="en-US" sz="1800" b="1" dirty="0">
                <a:solidFill>
                  <a:srgbClr val="C00000"/>
                </a:solidFill>
                <a:latin typeface="Times New Roman" panose="02020603050405020304" pitchFamily="18" charset="0"/>
                <a:ea typeface="微软雅黑 Light" panose="020B0502040204020203" pitchFamily="34" charset="-122"/>
              </a:rPr>
              <a:t>的</a:t>
            </a:r>
            <a:r>
              <a:rPr lang="zh-CN" altLang="en-US" sz="1800" dirty="0">
                <a:latin typeface="Times New Roman" panose="02020603050405020304" pitchFamily="18" charset="0"/>
                <a:ea typeface="微软雅黑 Light" panose="020B0502040204020203" pitchFamily="34" charset="-122"/>
              </a:rPr>
              <a:t>，</a:t>
            </a:r>
            <a:r>
              <a:rPr lang="zh-CN" altLang="zh-CN" sz="1800" dirty="0">
                <a:latin typeface="Times New Roman" panose="02020603050405020304" pitchFamily="18" charset="0"/>
                <a:ea typeface="微软雅黑 Light" panose="020B0502040204020203" pitchFamily="34" charset="-122"/>
              </a:rPr>
              <a:t>排气筒中实测大气污染物排放浓度，应按公式（</a:t>
            </a:r>
            <a:r>
              <a:rPr lang="en-US" altLang="zh-CN" sz="1800" dirty="0">
                <a:latin typeface="Times New Roman" panose="02020603050405020304" pitchFamily="18" charset="0"/>
                <a:ea typeface="微软雅黑 Light" panose="020B0502040204020203" pitchFamily="34" charset="-122"/>
              </a:rPr>
              <a:t>1</a:t>
            </a:r>
            <a:r>
              <a:rPr lang="zh-CN" altLang="zh-CN" sz="1800" dirty="0">
                <a:latin typeface="Times New Roman" panose="02020603050405020304" pitchFamily="18" charset="0"/>
                <a:ea typeface="微软雅黑 Light" panose="020B0502040204020203" pitchFamily="34" charset="-122"/>
              </a:rPr>
              <a:t>）换算为</a:t>
            </a:r>
            <a:r>
              <a:rPr lang="zh-CN" altLang="zh-CN" sz="1800" b="1" dirty="0">
                <a:solidFill>
                  <a:srgbClr val="C00000"/>
                </a:solidFill>
                <a:latin typeface="Times New Roman" panose="02020603050405020304" pitchFamily="18" charset="0"/>
                <a:ea typeface="微软雅黑 Light" panose="020B0502040204020203" pitchFamily="34" charset="-122"/>
              </a:rPr>
              <a:t>基准含氧量为</a:t>
            </a:r>
            <a:r>
              <a:rPr lang="en-US" altLang="zh-CN" sz="1800" b="1" dirty="0">
                <a:solidFill>
                  <a:srgbClr val="C00000"/>
                </a:solidFill>
                <a:latin typeface="Times New Roman" panose="02020603050405020304" pitchFamily="18" charset="0"/>
                <a:ea typeface="微软雅黑 Light" panose="020B0502040204020203" pitchFamily="34" charset="-122"/>
              </a:rPr>
              <a:t>3%</a:t>
            </a:r>
            <a:r>
              <a:rPr lang="zh-CN" altLang="zh-CN" sz="1800" dirty="0">
                <a:latin typeface="Times New Roman" panose="02020603050405020304" pitchFamily="18" charset="0"/>
                <a:ea typeface="微软雅黑 Light" panose="020B0502040204020203" pitchFamily="34" charset="-122"/>
              </a:rPr>
              <a:t>的大气污染物基准排放浓度</a:t>
            </a:r>
            <a:r>
              <a:rPr lang="zh-CN" altLang="en-US" sz="1800" dirty="0">
                <a:latin typeface="Times New Roman" panose="02020603050405020304" pitchFamily="18" charset="0"/>
                <a:ea typeface="微软雅黑 Light" panose="020B0502040204020203" pitchFamily="34" charset="-122"/>
              </a:rPr>
              <a:t>。利用锅炉、工业炉窑、固废焚烧炉焚烧处理有机废气的，烟气基准含氧量</a:t>
            </a:r>
            <a:r>
              <a:rPr lang="zh-CN" altLang="en-US" sz="1800" b="1" dirty="0">
                <a:latin typeface="Times New Roman" panose="02020603050405020304" pitchFamily="18" charset="0"/>
                <a:ea typeface="微软雅黑 Light" panose="020B0502040204020203" pitchFamily="34" charset="-122"/>
              </a:rPr>
              <a:t>按其排放标准规定执行</a:t>
            </a:r>
            <a:r>
              <a:rPr lang="zh-CN" altLang="en-US" sz="1800" dirty="0">
                <a:latin typeface="Times New Roman" panose="02020603050405020304" pitchFamily="18" charset="0"/>
                <a:ea typeface="微软雅黑 Light" panose="020B0502040204020203" pitchFamily="34" charset="-122"/>
              </a:rPr>
              <a:t>。</a:t>
            </a:r>
            <a:endParaRPr lang="en-US" altLang="zh-CN" sz="1800" dirty="0">
              <a:latin typeface="Times New Roman" panose="02020603050405020304" pitchFamily="18" charset="0"/>
              <a:ea typeface="微软雅黑 Light" panose="020B0502040204020203" pitchFamily="34" charset="-122"/>
            </a:endParaRPr>
          </a:p>
        </p:txBody>
      </p:sp>
      <p:graphicFrame>
        <p:nvGraphicFramePr>
          <p:cNvPr id="16" name="对象 14"/>
          <p:cNvGraphicFramePr>
            <a:graphicFrameLocks noChangeAspect="1"/>
          </p:cNvGraphicFramePr>
          <p:nvPr>
            <p:extLst>
              <p:ext uri="{D42A27DB-BD31-4B8C-83A1-F6EECF244321}">
                <p14:modId xmlns:p14="http://schemas.microsoft.com/office/powerpoint/2010/main" val="1449844799"/>
              </p:ext>
            </p:extLst>
          </p:nvPr>
        </p:nvGraphicFramePr>
        <p:xfrm>
          <a:off x="8904312" y="2414572"/>
          <a:ext cx="1865313" cy="709613"/>
        </p:xfrm>
        <a:graphic>
          <a:graphicData uri="http://schemas.openxmlformats.org/presentationml/2006/ole">
            <mc:AlternateContent xmlns:mc="http://schemas.openxmlformats.org/markup-compatibility/2006">
              <mc:Choice xmlns:v="urn:schemas-microsoft-com:vml" Requires="v">
                <p:oleObj spid="_x0000_s10339" r:id="rId4" imgW="1258392" imgH="457597" progId="Equation.3">
                  <p:embed/>
                </p:oleObj>
              </mc:Choice>
              <mc:Fallback>
                <p:oleObj r:id="rId4" imgW="1258392" imgH="45759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4312" y="2414572"/>
                        <a:ext cx="18653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graphicFrame>
        <p:nvGraphicFramePr>
          <p:cNvPr id="17" name="表格 16"/>
          <p:cNvGraphicFramePr>
            <a:graphicFrameLocks noGrp="1"/>
          </p:cNvGraphicFramePr>
          <p:nvPr/>
        </p:nvGraphicFramePr>
        <p:xfrm>
          <a:off x="611188" y="1844675"/>
          <a:ext cx="7856537" cy="1649412"/>
        </p:xfrm>
        <a:graphic>
          <a:graphicData uri="http://schemas.openxmlformats.org/drawingml/2006/table">
            <a:tbl>
              <a:tblPr>
                <a:tableStyleId>{5C22544A-7EE6-4342-B048-85BDC9FD1C3A}</a:tableStyleId>
              </a:tblPr>
              <a:tblGrid>
                <a:gridCol w="1052707"/>
                <a:gridCol w="1691958"/>
                <a:gridCol w="2627935"/>
                <a:gridCol w="2483937"/>
              </a:tblGrid>
              <a:tr h="431436">
                <a:tc>
                  <a:txBody>
                    <a:bodyPr/>
                    <a:lstStyle/>
                    <a:p>
                      <a:pPr algn="ctr">
                        <a:spcAft>
                          <a:spcPts val="0"/>
                        </a:spcAft>
                      </a:pPr>
                      <a:r>
                        <a:rPr lang="zh-CN" sz="1800" kern="100" dirty="0">
                          <a:effectLst/>
                          <a:latin typeface="Times New Roman" panose="02020603050405020304" pitchFamily="18" charset="0"/>
                          <a:ea typeface="宋体" panose="02010600030101010101" pitchFamily="2" charset="-122"/>
                          <a:cs typeface="Times New Roman" panose="02020603050405020304" pitchFamily="18" charset="0"/>
                        </a:rPr>
                        <a:t>序号</a:t>
                      </a:r>
                    </a:p>
                  </a:txBody>
                  <a:tcPr marL="0" marR="0" marT="0" marB="0" anchor="ctr">
                    <a:solidFill>
                      <a:schemeClr val="tx2">
                        <a:lumMod val="40000"/>
                        <a:lumOff val="60000"/>
                      </a:schemeClr>
                    </a:solidFill>
                  </a:tcPr>
                </a:tc>
                <a:tc>
                  <a:txBody>
                    <a:bodyPr/>
                    <a:lstStyle/>
                    <a:p>
                      <a:pPr algn="ctr">
                        <a:spcAft>
                          <a:spcPts val="0"/>
                        </a:spcAft>
                      </a:pPr>
                      <a:r>
                        <a:rPr lang="zh-CN" sz="1800" kern="100" dirty="0">
                          <a:effectLst/>
                          <a:latin typeface="Times New Roman" panose="02020603050405020304" pitchFamily="18" charset="0"/>
                          <a:ea typeface="宋体" panose="02010600030101010101" pitchFamily="2" charset="-122"/>
                          <a:cs typeface="Times New Roman" panose="02020603050405020304" pitchFamily="18" charset="0"/>
                        </a:rPr>
                        <a:t>污染物项目</a:t>
                      </a:r>
                    </a:p>
                  </a:txBody>
                  <a:tcPr marL="0" marR="0" marT="0" marB="0" anchor="ctr">
                    <a:solidFill>
                      <a:schemeClr val="tx2">
                        <a:lumMod val="40000"/>
                        <a:lumOff val="60000"/>
                      </a:schemeClr>
                    </a:solidFill>
                  </a:tcPr>
                </a:tc>
                <a:tc>
                  <a:txBody>
                    <a:bodyPr/>
                    <a:lstStyle/>
                    <a:p>
                      <a:pPr algn="ctr">
                        <a:spcAft>
                          <a:spcPts val="0"/>
                        </a:spcAft>
                      </a:pPr>
                      <a:r>
                        <a:rPr lang="zh-CN" sz="1800" kern="100" dirty="0" smtClean="0">
                          <a:effectLst/>
                          <a:latin typeface="Times New Roman" panose="02020603050405020304" pitchFamily="18" charset="0"/>
                          <a:ea typeface="宋体" panose="02010600030101010101" pitchFamily="2" charset="-122"/>
                          <a:cs typeface="Times New Roman" panose="02020603050405020304" pitchFamily="18" charset="0"/>
                        </a:rPr>
                        <a:t>排放</a:t>
                      </a:r>
                      <a:r>
                        <a:rPr lang="zh-CN" sz="1800" kern="100" dirty="0">
                          <a:effectLst/>
                          <a:latin typeface="Times New Roman" panose="02020603050405020304" pitchFamily="18" charset="0"/>
                          <a:ea typeface="宋体" panose="02010600030101010101" pitchFamily="2" charset="-122"/>
                          <a:cs typeface="Times New Roman" panose="02020603050405020304" pitchFamily="18" charset="0"/>
                        </a:rPr>
                        <a:t>限值</a:t>
                      </a:r>
                    </a:p>
                  </a:txBody>
                  <a:tcPr marL="0" marR="0" marT="0" marB="0" anchor="ctr">
                    <a:solidFill>
                      <a:schemeClr val="tx2">
                        <a:lumMod val="40000"/>
                        <a:lumOff val="60000"/>
                      </a:schemeClr>
                    </a:solidFill>
                  </a:tcPr>
                </a:tc>
                <a:tc>
                  <a:txBody>
                    <a:bodyPr/>
                    <a:lstStyle/>
                    <a:p>
                      <a:pPr algn="ctr">
                        <a:spcAft>
                          <a:spcPts val="0"/>
                        </a:spcAft>
                      </a:pPr>
                      <a:r>
                        <a:rPr lang="zh-CN" altLang="en-US" sz="1800" kern="100" dirty="0" smtClean="0">
                          <a:effectLst/>
                          <a:latin typeface="Times New Roman" panose="02020603050405020304" pitchFamily="18" charset="0"/>
                          <a:ea typeface="宋体" panose="02010600030101010101" pitchFamily="2" charset="-122"/>
                          <a:cs typeface="Times New Roman" panose="02020603050405020304" pitchFamily="18" charset="0"/>
                        </a:rPr>
                        <a:t>污染物排放监控位置</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solidFill>
                      <a:schemeClr val="tx2">
                        <a:lumMod val="40000"/>
                        <a:lumOff val="60000"/>
                      </a:schemeClr>
                    </a:solidFill>
                  </a:tcPr>
                </a:tc>
              </a:tr>
              <a:tr h="274461">
                <a:tc>
                  <a:txBody>
                    <a:bodyPr/>
                    <a:lstStyle/>
                    <a:p>
                      <a:pPr algn="ctr">
                        <a:spcAft>
                          <a:spcPts val="0"/>
                        </a:spcAf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1</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solidFill>
                      <a:schemeClr val="tx2">
                        <a:lumMod val="40000"/>
                        <a:lumOff val="60000"/>
                      </a:schemeClr>
                    </a:solidFill>
                  </a:tcPr>
                </a:tc>
                <a:tc>
                  <a:txBody>
                    <a:bodyPr/>
                    <a:lstStyle/>
                    <a:p>
                      <a:pPr algn="ctr">
                        <a:spcAft>
                          <a:spcPts val="0"/>
                        </a:spcAf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SO</a:t>
                      </a:r>
                      <a:r>
                        <a:rPr lang="en-US" sz="1800" kern="100" baseline="-25000" dirty="0">
                          <a:effectLst/>
                          <a:latin typeface="Times New Roman" panose="02020603050405020304" pitchFamily="18" charset="0"/>
                          <a:ea typeface="宋体" panose="02010600030101010101" pitchFamily="2" charset="-122"/>
                          <a:cs typeface="Times New Roman" panose="02020603050405020304" pitchFamily="18" charset="0"/>
                        </a:rPr>
                        <a:t>2</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solidFill>
                      <a:schemeClr val="tx2">
                        <a:lumMod val="40000"/>
                        <a:lumOff val="60000"/>
                      </a:schemeClr>
                    </a:solidFill>
                  </a:tcPr>
                </a:tc>
                <a:tc>
                  <a:txBody>
                    <a:bodyPr/>
                    <a:lstStyle/>
                    <a:p>
                      <a:pPr algn="ctr">
                        <a:spcAft>
                          <a:spcPts val="0"/>
                        </a:spcAft>
                      </a:pPr>
                      <a:r>
                        <a:rPr lang="en-US" sz="1800" kern="100" dirty="0" smtClean="0">
                          <a:effectLst/>
                          <a:latin typeface="Times New Roman" panose="02020603050405020304" pitchFamily="18" charset="0"/>
                          <a:ea typeface="宋体" panose="02010600030101010101" pitchFamily="2" charset="-122"/>
                          <a:cs typeface="Times New Roman" panose="02020603050405020304" pitchFamily="18" charset="0"/>
                        </a:rPr>
                        <a:t>200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solidFill>
                      <a:schemeClr val="tx2">
                        <a:lumMod val="40000"/>
                        <a:lumOff val="60000"/>
                      </a:schemeClr>
                    </a:solidFill>
                  </a:tcPr>
                </a:tc>
                <a:tc rowSpan="3">
                  <a:txBody>
                    <a:bodyPr/>
                    <a:lstStyle/>
                    <a:p>
                      <a:pPr algn="ctr">
                        <a:spcAft>
                          <a:spcPts val="0"/>
                        </a:spcAft>
                      </a:pPr>
                      <a:r>
                        <a:rPr lang="zh-CN" altLang="en-US" sz="1800" kern="100" dirty="0" smtClean="0">
                          <a:effectLst/>
                          <a:latin typeface="Times New Roman" panose="02020603050405020304" pitchFamily="18" charset="0"/>
                          <a:ea typeface="宋体" panose="02010600030101010101" pitchFamily="2" charset="-122"/>
                          <a:cs typeface="Times New Roman" panose="02020603050405020304" pitchFamily="18" charset="0"/>
                        </a:rPr>
                        <a:t>燃烧装置排气筒</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solidFill>
                      <a:schemeClr val="tx2">
                        <a:lumMod val="40000"/>
                        <a:lumOff val="60000"/>
                      </a:schemeClr>
                    </a:solidFill>
                  </a:tcPr>
                </a:tc>
              </a:tr>
              <a:tr h="334527">
                <a:tc>
                  <a:txBody>
                    <a:bodyPr/>
                    <a:lstStyle/>
                    <a:p>
                      <a:pPr algn="ctr">
                        <a:spcAft>
                          <a:spcPts val="0"/>
                        </a:spcAft>
                      </a:pPr>
                      <a:r>
                        <a:rPr lang="en-US" sz="1800" kern="100">
                          <a:effectLst/>
                          <a:latin typeface="Times New Roman" panose="02020603050405020304" pitchFamily="18" charset="0"/>
                          <a:ea typeface="宋体" panose="02010600030101010101" pitchFamily="2" charset="-122"/>
                          <a:cs typeface="Times New Roman" panose="02020603050405020304" pitchFamily="18" charset="0"/>
                        </a:rPr>
                        <a:t>2</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solidFill>
                      <a:schemeClr val="tx2">
                        <a:lumMod val="40000"/>
                        <a:lumOff val="60000"/>
                      </a:schemeClr>
                    </a:solidFill>
                  </a:tcPr>
                </a:tc>
                <a:tc>
                  <a:txBody>
                    <a:bodyPr/>
                    <a:lstStyle/>
                    <a:p>
                      <a:pPr algn="ctr">
                        <a:spcAft>
                          <a:spcPts val="0"/>
                        </a:spcAf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NO</a:t>
                      </a:r>
                      <a:r>
                        <a:rPr lang="en-US" sz="1800" i="1" kern="100" baseline="0" dirty="0">
                          <a:effectLst/>
                          <a:latin typeface="Times New Roman" panose="02020603050405020304" pitchFamily="18" charset="0"/>
                          <a:ea typeface="宋体" panose="02010600030101010101" pitchFamily="2" charset="-122"/>
                          <a:cs typeface="Times New Roman" panose="02020603050405020304" pitchFamily="18" charset="0"/>
                        </a:rPr>
                        <a:t>x</a:t>
                      </a:r>
                      <a:endParaRPr lang="zh-CN" sz="1800" i="1" kern="100" baseline="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solidFill>
                      <a:schemeClr val="tx2">
                        <a:lumMod val="40000"/>
                        <a:lumOff val="60000"/>
                      </a:schemeClr>
                    </a:solidFill>
                  </a:tcPr>
                </a:tc>
                <a:tc>
                  <a:txBody>
                    <a:bodyPr/>
                    <a:lstStyle/>
                    <a:p>
                      <a:pPr algn="ctr">
                        <a:spcAft>
                          <a:spcPts val="0"/>
                        </a:spcAf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200</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solidFill>
                      <a:schemeClr val="tx2">
                        <a:lumMod val="40000"/>
                        <a:lumOff val="60000"/>
                      </a:schemeClr>
                    </a:solidFill>
                  </a:tcPr>
                </a:tc>
                <a:tc vMerge="1">
                  <a:txBody>
                    <a:bodyPr/>
                    <a:lstStyle/>
                    <a:p>
                      <a:endParaRPr lang="zh-CN"/>
                    </a:p>
                  </a:txBody>
                  <a:tcPr marL="0" marR="0" marT="0" marB="0" anchor="ctr"/>
                </a:tc>
              </a:tr>
              <a:tr h="274461">
                <a:tc>
                  <a:txBody>
                    <a:bodyPr/>
                    <a:lstStyle/>
                    <a:p>
                      <a:pPr algn="ctr">
                        <a:spcAft>
                          <a:spcPts val="0"/>
                        </a:spcAft>
                      </a:pPr>
                      <a:r>
                        <a:rPr lang="en-US" sz="1800" kern="100">
                          <a:effectLst/>
                          <a:latin typeface="Times New Roman" panose="02020603050405020304" pitchFamily="18" charset="0"/>
                          <a:ea typeface="宋体" panose="02010600030101010101" pitchFamily="2" charset="-122"/>
                          <a:cs typeface="Times New Roman" panose="02020603050405020304" pitchFamily="18" charset="0"/>
                        </a:rPr>
                        <a:t>3</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solidFill>
                      <a:schemeClr val="tx2">
                        <a:lumMod val="40000"/>
                        <a:lumOff val="60000"/>
                      </a:schemeClr>
                    </a:solidFill>
                  </a:tcPr>
                </a:tc>
                <a:tc>
                  <a:txBody>
                    <a:bodyPr/>
                    <a:lstStyle/>
                    <a:p>
                      <a:pPr algn="ctr">
                        <a:spcAft>
                          <a:spcPts val="0"/>
                        </a:spcAft>
                      </a:pPr>
                      <a:r>
                        <a:rPr lang="zh-CN" sz="1800" kern="100" dirty="0">
                          <a:effectLst/>
                          <a:latin typeface="Times New Roman" panose="02020603050405020304" pitchFamily="18" charset="0"/>
                          <a:ea typeface="宋体" panose="02010600030101010101" pitchFamily="2" charset="-122"/>
                          <a:cs typeface="Times New Roman" panose="02020603050405020304" pitchFamily="18" charset="0"/>
                        </a:rPr>
                        <a:t>二噁英</a:t>
                      </a:r>
                      <a:r>
                        <a:rPr lang="zh-CN" sz="1800" kern="100" dirty="0" smtClean="0">
                          <a:effectLst/>
                          <a:latin typeface="Times New Roman" panose="02020603050405020304" pitchFamily="18" charset="0"/>
                          <a:ea typeface="宋体" panose="02010600030101010101" pitchFamily="2" charset="-122"/>
                          <a:cs typeface="Times New Roman" panose="02020603050405020304" pitchFamily="18" charset="0"/>
                        </a:rPr>
                        <a:t>类</a:t>
                      </a:r>
                      <a:r>
                        <a:rPr lang="zh-CN" altLang="en-US" sz="1800" kern="100" baseline="30000" dirty="0" smtClean="0">
                          <a:effectLst/>
                          <a:latin typeface="Times New Roman" panose="02020603050405020304" pitchFamily="18" charset="0"/>
                          <a:ea typeface="宋体" panose="02010600030101010101" pitchFamily="2" charset="-122"/>
                          <a:cs typeface="Times New Roman" panose="02020603050405020304" pitchFamily="18" charset="0"/>
                        </a:rPr>
                        <a:t>①</a:t>
                      </a:r>
                      <a:endParaRPr lang="zh-CN" sz="1800" kern="100" baseline="300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solidFill>
                      <a:schemeClr val="tx2">
                        <a:lumMod val="40000"/>
                        <a:lumOff val="60000"/>
                      </a:schemeClr>
                    </a:solidFill>
                  </a:tcPr>
                </a:tc>
                <a:tc>
                  <a:txBody>
                    <a:bodyPr/>
                    <a:lstStyle/>
                    <a:p>
                      <a:pPr algn="ctr">
                        <a:spcAft>
                          <a:spcPts val="0"/>
                        </a:spcAft>
                      </a:pPr>
                      <a:r>
                        <a:rPr lang="en-US" sz="1800" kern="100" dirty="0">
                          <a:effectLst/>
                          <a:latin typeface="Times New Roman" panose="02020603050405020304" pitchFamily="18" charset="0"/>
                          <a:ea typeface="宋体" panose="02010600030101010101" pitchFamily="2" charset="-122"/>
                          <a:cs typeface="Times New Roman" panose="02020603050405020304" pitchFamily="18" charset="0"/>
                        </a:rPr>
                        <a:t>0.1 ng-TEQ /m</a:t>
                      </a:r>
                      <a:r>
                        <a:rPr lang="en-US" sz="1800" kern="100" baseline="30000" dirty="0">
                          <a:effectLst/>
                          <a:latin typeface="Times New Roman" panose="02020603050405020304" pitchFamily="18" charset="0"/>
                          <a:ea typeface="宋体" panose="02010600030101010101" pitchFamily="2" charset="-122"/>
                          <a:cs typeface="Times New Roman" panose="02020603050405020304" pitchFamily="18" charset="0"/>
                        </a:rPr>
                        <a:t>3</a:t>
                      </a:r>
                      <a:endParaRPr 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solidFill>
                      <a:schemeClr val="tx2">
                        <a:lumMod val="40000"/>
                        <a:lumOff val="60000"/>
                      </a:schemeClr>
                    </a:solidFill>
                  </a:tcPr>
                </a:tc>
                <a:tc vMerge="1">
                  <a:txBody>
                    <a:bodyPr/>
                    <a:lstStyle/>
                    <a:p>
                      <a:endParaRPr lang="zh-CN"/>
                    </a:p>
                  </a:txBody>
                  <a:tcPr marL="0" marR="0" marT="0" marB="0" anchor="ctr"/>
                </a:tc>
              </a:tr>
              <a:tr h="334527">
                <a:tc gridSpan="4">
                  <a:txBody>
                    <a:bodyPr/>
                    <a:lstStyle/>
                    <a:p>
                      <a:pPr indent="228600" algn="l">
                        <a:spcAft>
                          <a:spcPts val="0"/>
                        </a:spcAft>
                      </a:pPr>
                      <a:r>
                        <a:rPr lang="zh-CN" altLang="en-US" sz="1400" kern="100" dirty="0" smtClean="0">
                          <a:effectLst/>
                          <a:latin typeface="Times New Roman" panose="02020603050405020304" pitchFamily="18" charset="0"/>
                          <a:ea typeface="宋体" panose="02010600030101010101" pitchFamily="2" charset="-122"/>
                          <a:cs typeface="Times New Roman" panose="02020603050405020304" pitchFamily="18" charset="0"/>
                        </a:rPr>
                        <a:t>注：①</a:t>
                      </a:r>
                      <a:r>
                        <a:rPr lang="zh-CN" sz="1400" kern="100" dirty="0" smtClean="0">
                          <a:effectLst/>
                          <a:latin typeface="Times New Roman" panose="02020603050405020304" pitchFamily="18" charset="0"/>
                          <a:ea typeface="宋体" panose="02010600030101010101" pitchFamily="2" charset="-122"/>
                          <a:cs typeface="Times New Roman" panose="02020603050405020304" pitchFamily="18" charset="0"/>
                        </a:rPr>
                        <a:t>燃烧</a:t>
                      </a:r>
                      <a:r>
                        <a:rPr lang="zh-CN" sz="1400" kern="100" dirty="0">
                          <a:effectLst/>
                          <a:latin typeface="Times New Roman" panose="02020603050405020304" pitchFamily="18" charset="0"/>
                          <a:ea typeface="宋体" panose="02010600030101010101" pitchFamily="2" charset="-122"/>
                          <a:cs typeface="Times New Roman" panose="02020603050405020304" pitchFamily="18" charset="0"/>
                        </a:rPr>
                        <a:t>含氯有机废气时，需监测该指标。</a:t>
                      </a:r>
                    </a:p>
                  </a:txBody>
                  <a:tcPr marL="0" marR="0" marT="0" marB="0" anchor="ctr">
                    <a:solidFill>
                      <a:schemeClr val="tx2">
                        <a:lumMod val="40000"/>
                        <a:lumOff val="60000"/>
                      </a:schemeClr>
                    </a:solidFill>
                  </a:tcPr>
                </a:tc>
                <a:tc hMerge="1">
                  <a:txBody>
                    <a:bodyPr/>
                    <a:lstStyle/>
                    <a:p>
                      <a:endParaRPr lang="zh-CN"/>
                    </a:p>
                  </a:txBody>
                  <a:tcPr/>
                </a:tc>
                <a:tc hMerge="1">
                  <a:txBody>
                    <a:bodyPr/>
                    <a:lstStyle/>
                    <a:p>
                      <a:endParaRPr lang="zh-CN"/>
                    </a:p>
                  </a:txBody>
                  <a:tcPr/>
                </a:tc>
                <a:tc hMerge="1">
                  <a:txBody>
                    <a:bodyPr/>
                    <a:lstStyle/>
                    <a:p>
                      <a:endParaRPr lang="zh-CN"/>
                    </a:p>
                  </a:txBody>
                  <a:tcPr/>
                </a:tc>
              </a:tr>
            </a:tbl>
          </a:graphicData>
        </a:graphic>
      </p:graphicFrame>
      <p:sp>
        <p:nvSpPr>
          <p:cNvPr id="18" name="Rectangle 2"/>
          <p:cNvSpPr>
            <a:spLocks noChangeArrowheads="1"/>
          </p:cNvSpPr>
          <p:nvPr/>
        </p:nvSpPr>
        <p:spPr bwMode="auto">
          <a:xfrm>
            <a:off x="119336" y="4806853"/>
            <a:ext cx="11657632"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539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ts val="2500"/>
              </a:lnSpc>
              <a:spcBef>
                <a:spcPct val="0"/>
              </a:spcBef>
              <a:buFont typeface="Wingdings" panose="05000000000000000000" pitchFamily="2" charset="2"/>
              <a:buChar char="l"/>
            </a:pPr>
            <a:r>
              <a:rPr lang="zh-CN" altLang="en-US" sz="1800" dirty="0">
                <a:latin typeface="Times New Roman" panose="02020603050405020304" pitchFamily="18" charset="0"/>
                <a:ea typeface="微软雅黑 Light" panose="020B0502040204020203" pitchFamily="34" charset="-122"/>
              </a:rPr>
              <a:t>进入</a:t>
            </a:r>
            <a:r>
              <a:rPr lang="en-US" altLang="zh-CN" sz="1800" dirty="0">
                <a:latin typeface="Times New Roman" panose="02020603050405020304" pitchFamily="18" charset="0"/>
                <a:ea typeface="微软雅黑 Light" panose="020B0502040204020203" pitchFamily="34" charset="-122"/>
              </a:rPr>
              <a:t>VOCs</a:t>
            </a:r>
            <a:r>
              <a:rPr lang="zh-CN" altLang="en-US" sz="1800" dirty="0">
                <a:latin typeface="Times New Roman" panose="02020603050405020304" pitchFamily="18" charset="0"/>
                <a:ea typeface="微软雅黑 Light" panose="020B0502040204020203" pitchFamily="34" charset="-122"/>
              </a:rPr>
              <a:t>燃烧（焚烧、氧化）装置中废气含氧量可满足自身燃烧、氧化反应，</a:t>
            </a:r>
            <a:r>
              <a:rPr lang="zh-CN" altLang="en-US" sz="1800" b="1" dirty="0">
                <a:solidFill>
                  <a:srgbClr val="FF0000"/>
                </a:solidFill>
                <a:latin typeface="Times New Roman" panose="02020603050405020304" pitchFamily="18" charset="0"/>
                <a:ea typeface="微软雅黑 Light" panose="020B0502040204020203" pitchFamily="34" charset="-122"/>
              </a:rPr>
              <a:t>不需另外补充空气（燃烧器需要补充空气助燃的除外）</a:t>
            </a:r>
            <a:r>
              <a:rPr lang="zh-CN" altLang="en-US" sz="1800" dirty="0">
                <a:latin typeface="Times New Roman" panose="02020603050405020304" pitchFamily="18" charset="0"/>
                <a:ea typeface="微软雅黑 Light" panose="020B0502040204020203" pitchFamily="34" charset="-122"/>
              </a:rPr>
              <a:t>的，以实测浓度作为达标判定依据，</a:t>
            </a:r>
            <a:r>
              <a:rPr lang="zh-CN" altLang="en-US" sz="1800" b="1" dirty="0">
                <a:solidFill>
                  <a:srgbClr val="FF0000"/>
                </a:solidFill>
                <a:latin typeface="Times New Roman" panose="02020603050405020304" pitchFamily="18" charset="0"/>
                <a:ea typeface="微软雅黑 Light" panose="020B0502040204020203" pitchFamily="34" charset="-122"/>
              </a:rPr>
              <a:t>但装置出口烟气含氧量不得高于装置进口废气含氧量。</a:t>
            </a:r>
            <a:endParaRPr lang="en-US" altLang="zh-CN" sz="1800" b="1" dirty="0">
              <a:solidFill>
                <a:srgbClr val="FF0000"/>
              </a:solidFill>
              <a:latin typeface="Times New Roman" panose="02020603050405020304" pitchFamily="18" charset="0"/>
              <a:ea typeface="微软雅黑 Light" panose="020B0502040204020203" pitchFamily="34" charset="-122"/>
            </a:endParaRPr>
          </a:p>
          <a:p>
            <a:pPr eaLnBrk="1" hangingPunct="1">
              <a:lnSpc>
                <a:spcPts val="2500"/>
              </a:lnSpc>
              <a:spcBef>
                <a:spcPct val="0"/>
              </a:spcBef>
              <a:buFont typeface="Wingdings" panose="05000000000000000000" pitchFamily="2" charset="2"/>
              <a:buChar char="l"/>
            </a:pPr>
            <a:r>
              <a:rPr lang="zh-CN" altLang="en-US" sz="1800" dirty="0">
                <a:latin typeface="Times New Roman" panose="02020603050405020304" pitchFamily="18" charset="0"/>
                <a:ea typeface="微软雅黑 Light" panose="020B0502040204020203" pitchFamily="34" charset="-122"/>
              </a:rPr>
              <a:t>吸附、吸收、冷凝、生物、膜分离等其他</a:t>
            </a:r>
            <a:r>
              <a:rPr lang="en-US" altLang="zh-CN" sz="1800" dirty="0">
                <a:latin typeface="Times New Roman" panose="02020603050405020304" pitchFamily="18" charset="0"/>
                <a:ea typeface="微软雅黑 Light" panose="020B0502040204020203" pitchFamily="34" charset="-122"/>
              </a:rPr>
              <a:t>VOCs</a:t>
            </a:r>
            <a:r>
              <a:rPr lang="zh-CN" altLang="en-US" sz="1800" dirty="0">
                <a:latin typeface="Times New Roman" panose="02020603050405020304" pitchFamily="18" charset="0"/>
                <a:ea typeface="微软雅黑 Light" panose="020B0502040204020203" pitchFamily="34" charset="-122"/>
              </a:rPr>
              <a:t>处理设施，以实测浓度作为达标判定依据。</a:t>
            </a:r>
            <a:endParaRPr lang="zh-CN" altLang="zh-CN" sz="1800" dirty="0">
              <a:latin typeface="Times New Roman" panose="02020603050405020304" pitchFamily="18" charset="0"/>
              <a:ea typeface="微软雅黑 Light" panose="020B0502040204020203" pitchFamily="34" charset="-122"/>
            </a:endParaRPr>
          </a:p>
        </p:txBody>
      </p:sp>
    </p:spTree>
    <p:extLst>
      <p:ext uri="{BB962C8B-B14F-4D97-AF65-F5344CB8AC3E}">
        <p14:creationId xmlns:p14="http://schemas.microsoft.com/office/powerpoint/2010/main" val="41000306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335360" y="260648"/>
            <a:ext cx="8424935" cy="459012"/>
          </a:xfrm>
        </p:spPr>
        <p:txBody>
          <a:bodyPr anchor="b">
            <a:normAutofit/>
          </a:bodyPr>
          <a:lstStyle/>
          <a:p>
            <a:r>
              <a:rPr lang="en-US" altLang="zh-CN" sz="2100" dirty="0" smtClean="0">
                <a:latin typeface="+mj-ea"/>
                <a:sym typeface="Arial" panose="020B0604020202020204" pitchFamily="34" charset="0"/>
              </a:rPr>
              <a:t>4.3 </a:t>
            </a:r>
            <a:r>
              <a:rPr lang="zh-CN" altLang="en-US" sz="2100" dirty="0" smtClean="0">
                <a:latin typeface="+mj-ea"/>
                <a:sym typeface="Arial" panose="020B0604020202020204" pitchFamily="34" charset="0"/>
              </a:rPr>
              <a:t>：</a:t>
            </a:r>
            <a:r>
              <a:rPr lang="zh-CN" altLang="en-US" sz="2100" dirty="0">
                <a:latin typeface="+mj-ea"/>
                <a:sym typeface="Arial" panose="020B0604020202020204" pitchFamily="34" charset="0"/>
              </a:rPr>
              <a:t>涂料油墨胶粘剂</a:t>
            </a:r>
            <a:r>
              <a:rPr lang="zh-CN" altLang="en-US" sz="2100" dirty="0" smtClean="0">
                <a:latin typeface="+mj-ea"/>
                <a:sym typeface="Arial" panose="020B0604020202020204" pitchFamily="34" charset="0"/>
              </a:rPr>
              <a:t>制造（</a:t>
            </a:r>
            <a:r>
              <a:rPr lang="en-US" altLang="zh-CN" sz="2400" dirty="0"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GB37824-2019</a:t>
            </a:r>
            <a:r>
              <a:rPr lang="zh-CN" altLang="en-US" sz="2100" dirty="0" smtClean="0">
                <a:latin typeface="+mj-ea"/>
                <a:sym typeface="Arial" panose="020B0604020202020204" pitchFamily="34" charset="0"/>
              </a:rPr>
              <a:t>）</a:t>
            </a:r>
            <a:endParaRPr lang="zh-CN" altLang="en-US" sz="2100" dirty="0">
              <a:solidFill>
                <a:srgbClr val="FF0000"/>
              </a:solidFill>
              <a:latin typeface="+mj-ea"/>
            </a:endParaRPr>
          </a:p>
        </p:txBody>
      </p:sp>
      <p:sp>
        <p:nvSpPr>
          <p:cNvPr id="9" name="Rectangle 78"/>
          <p:cNvSpPr>
            <a:spLocks noChangeArrowheads="1"/>
          </p:cNvSpPr>
          <p:nvPr/>
        </p:nvSpPr>
        <p:spPr bwMode="auto">
          <a:xfrm>
            <a:off x="191344" y="1340768"/>
            <a:ext cx="11665296" cy="836328"/>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2400" b="1" dirty="0" smtClean="0">
                <a:solidFill>
                  <a:srgbClr val="000000"/>
                </a:solidFill>
                <a:latin typeface="微软雅黑" panose="020B0503020204020204" pitchFamily="34" charset="-122"/>
                <a:ea typeface="微软雅黑" panose="020B0503020204020204" pitchFamily="34" charset="-122"/>
                <a:cs typeface="+mn-cs"/>
                <a:sym typeface="Arial" panose="020B0604020202020204" pitchFamily="34" charset="0"/>
              </a:rPr>
              <a:t>厂区监控监控限值：</a:t>
            </a:r>
            <a:r>
              <a:rPr lang="zh-CN" altLang="zh-CN" sz="2400" dirty="0"/>
              <a:t>地方生态环境主管部门可根据当地环境保护需要，对厂区内</a:t>
            </a:r>
            <a:r>
              <a:rPr lang="en-US" altLang="zh-CN" sz="2400" dirty="0"/>
              <a:t>VOCs</a:t>
            </a:r>
            <a:r>
              <a:rPr lang="zh-CN" altLang="zh-CN" sz="2400" dirty="0"/>
              <a:t>无组织排放状况进行监控，具体实施方式由各地自行确定</a:t>
            </a:r>
            <a:endParaRPr lang="zh-CN" altLang="en-US" sz="2400" b="1" dirty="0">
              <a:solidFill>
                <a:srgbClr val="000000"/>
              </a:solidFill>
              <a:latin typeface="微软雅黑" panose="020B0503020204020204" pitchFamily="34" charset="-122"/>
              <a:ea typeface="微软雅黑" panose="020B0503020204020204" pitchFamily="34" charset="-122"/>
              <a:cs typeface="+mn-cs"/>
            </a:endParaRPr>
          </a:p>
        </p:txBody>
      </p:sp>
      <p:graphicFrame>
        <p:nvGraphicFramePr>
          <p:cNvPr id="8" name="表格 7"/>
          <p:cNvGraphicFramePr>
            <a:graphicFrameLocks noGrp="1"/>
          </p:cNvGraphicFramePr>
          <p:nvPr>
            <p:extLst>
              <p:ext uri="{D42A27DB-BD31-4B8C-83A1-F6EECF244321}">
                <p14:modId xmlns:p14="http://schemas.microsoft.com/office/powerpoint/2010/main" val="2880575883"/>
              </p:ext>
            </p:extLst>
          </p:nvPr>
        </p:nvGraphicFramePr>
        <p:xfrm>
          <a:off x="263352" y="2636912"/>
          <a:ext cx="11449271" cy="2952328"/>
        </p:xfrm>
        <a:graphic>
          <a:graphicData uri="http://schemas.openxmlformats.org/drawingml/2006/table">
            <a:tbl>
              <a:tblPr>
                <a:tableStyleId>{616DA210-FB5B-4158-B5E0-FEB733F419BA}</a:tableStyleId>
              </a:tblPr>
              <a:tblGrid>
                <a:gridCol w="2003596">
                  <a:extLst>
                    <a:ext uri="{9D8B030D-6E8A-4147-A177-3AD203B41FA5}">
                      <a16:colId xmlns:a16="http://schemas.microsoft.com/office/drawing/2014/main" xmlns="" val="391951768"/>
                    </a:ext>
                  </a:extLst>
                </a:gridCol>
                <a:gridCol w="1703056">
                  <a:extLst>
                    <a:ext uri="{9D8B030D-6E8A-4147-A177-3AD203B41FA5}">
                      <a16:colId xmlns:a16="http://schemas.microsoft.com/office/drawing/2014/main" xmlns="" val="1410591088"/>
                    </a:ext>
                  </a:extLst>
                </a:gridCol>
                <a:gridCol w="1779587">
                  <a:extLst>
                    <a:ext uri="{9D8B030D-6E8A-4147-A177-3AD203B41FA5}">
                      <a16:colId xmlns:a16="http://schemas.microsoft.com/office/drawing/2014/main" xmlns="" val="3707542862"/>
                    </a:ext>
                  </a:extLst>
                </a:gridCol>
                <a:gridCol w="3930656">
                  <a:extLst>
                    <a:ext uri="{9D8B030D-6E8A-4147-A177-3AD203B41FA5}">
                      <a16:colId xmlns:a16="http://schemas.microsoft.com/office/drawing/2014/main" xmlns="" val="1141006588"/>
                    </a:ext>
                  </a:extLst>
                </a:gridCol>
                <a:gridCol w="2032376">
                  <a:extLst>
                    <a:ext uri="{9D8B030D-6E8A-4147-A177-3AD203B41FA5}">
                      <a16:colId xmlns:a16="http://schemas.microsoft.com/office/drawing/2014/main" xmlns="" val="100013116"/>
                    </a:ext>
                  </a:extLst>
                </a:gridCol>
              </a:tblGrid>
              <a:tr h="851602">
                <a:tc>
                  <a:txBody>
                    <a:bodyPr/>
                    <a:lstStyle/>
                    <a:p>
                      <a:pPr algn="ctr">
                        <a:lnSpc>
                          <a:spcPct val="125000"/>
                        </a:lnSpc>
                        <a:spcBef>
                          <a:spcPts val="0"/>
                        </a:spcBef>
                        <a:spcAft>
                          <a:spcPts val="0"/>
                        </a:spcAft>
                      </a:pPr>
                      <a:r>
                        <a:rPr lang="zh-CN" altLang="en-US" sz="1800" kern="100" dirty="0">
                          <a:effectLst/>
                          <a:latin typeface="微软雅黑" panose="020B0503020204020204" pitchFamily="34" charset="-122"/>
                          <a:ea typeface="微软雅黑" panose="020B0503020204020204" pitchFamily="34" charset="-122"/>
                        </a:rPr>
                        <a:t>污染物项目</a:t>
                      </a:r>
                    </a:p>
                  </a:txBody>
                  <a:tcPr marL="51435" marR="51435" marT="34290" marB="34290"/>
                </a:tc>
                <a:tc>
                  <a:txBody>
                    <a:bodyPr/>
                    <a:lstStyle/>
                    <a:p>
                      <a:pPr algn="ctr">
                        <a:lnSpc>
                          <a:spcPct val="125000"/>
                        </a:lnSpc>
                        <a:spcBef>
                          <a:spcPts val="0"/>
                        </a:spcBef>
                        <a:spcAft>
                          <a:spcPts val="0"/>
                        </a:spcAft>
                      </a:pPr>
                      <a:r>
                        <a:rPr lang="zh-CN" altLang="en-US" sz="1800" kern="100" dirty="0" smtClean="0">
                          <a:effectLst/>
                          <a:latin typeface="微软雅黑" panose="020B0503020204020204" pitchFamily="34" charset="-122"/>
                          <a:ea typeface="微软雅黑" panose="020B0503020204020204" pitchFamily="34" charset="-122"/>
                        </a:rPr>
                        <a:t>一般地区</a:t>
                      </a:r>
                      <a:endParaRPr lang="zh-CN" altLang="en-US" sz="1800" kern="100" dirty="0">
                        <a:effectLst/>
                        <a:latin typeface="微软雅黑" panose="020B0503020204020204" pitchFamily="34" charset="-122"/>
                        <a:ea typeface="微软雅黑" panose="020B0503020204020204" pitchFamily="34" charset="-122"/>
                      </a:endParaRPr>
                    </a:p>
                  </a:txBody>
                  <a:tcPr marL="51435" marR="51435" marT="34290" marB="34290"/>
                </a:tc>
                <a:tc>
                  <a:txBody>
                    <a:bodyPr/>
                    <a:lstStyle/>
                    <a:p>
                      <a:pPr algn="ctr">
                        <a:lnSpc>
                          <a:spcPct val="125000"/>
                        </a:lnSpc>
                        <a:spcBef>
                          <a:spcPts val="0"/>
                        </a:spcBef>
                        <a:spcAft>
                          <a:spcPts val="0"/>
                        </a:spcAft>
                      </a:pPr>
                      <a:r>
                        <a:rPr lang="zh-CN" altLang="en-US" sz="1800" kern="100" dirty="0" smtClean="0">
                          <a:effectLst/>
                          <a:latin typeface="微软雅黑" panose="020B0503020204020204" pitchFamily="34" charset="-122"/>
                          <a:ea typeface="微软雅黑" panose="020B0503020204020204" pitchFamily="34" charset="-122"/>
                        </a:rPr>
                        <a:t>重点地区</a:t>
                      </a:r>
                      <a:endParaRPr lang="zh-CN" altLang="en-US" sz="1800" kern="100" dirty="0">
                        <a:effectLst/>
                        <a:latin typeface="微软雅黑" panose="020B0503020204020204" pitchFamily="34" charset="-122"/>
                        <a:ea typeface="微软雅黑" panose="020B0503020204020204" pitchFamily="34" charset="-122"/>
                      </a:endParaRPr>
                    </a:p>
                  </a:txBody>
                  <a:tcPr marL="51435" marR="51435" marT="34290" marB="34290"/>
                </a:tc>
                <a:tc>
                  <a:txBody>
                    <a:bodyPr/>
                    <a:lstStyle/>
                    <a:p>
                      <a:pPr algn="ctr">
                        <a:lnSpc>
                          <a:spcPct val="125000"/>
                        </a:lnSpc>
                        <a:spcBef>
                          <a:spcPts val="0"/>
                        </a:spcBef>
                        <a:spcAft>
                          <a:spcPts val="0"/>
                        </a:spcAft>
                      </a:pPr>
                      <a:r>
                        <a:rPr lang="zh-CN" altLang="en-US" sz="1800" kern="100" dirty="0">
                          <a:effectLst/>
                          <a:latin typeface="微软雅黑" panose="020B0503020204020204" pitchFamily="34" charset="-122"/>
                          <a:ea typeface="微软雅黑" panose="020B0503020204020204" pitchFamily="34" charset="-122"/>
                        </a:rPr>
                        <a:t>限值含义</a:t>
                      </a:r>
                    </a:p>
                  </a:txBody>
                  <a:tcPr marL="51435" marR="51435" marT="34290" marB="34290"/>
                </a:tc>
                <a:tc>
                  <a:txBody>
                    <a:bodyPr/>
                    <a:lstStyle/>
                    <a:p>
                      <a:pPr algn="ctr">
                        <a:lnSpc>
                          <a:spcPct val="125000"/>
                        </a:lnSpc>
                        <a:spcBef>
                          <a:spcPts val="0"/>
                        </a:spcBef>
                        <a:spcAft>
                          <a:spcPts val="0"/>
                        </a:spcAft>
                      </a:pPr>
                      <a:r>
                        <a:rPr lang="zh-CN" altLang="en-US" sz="1800" kern="100" dirty="0">
                          <a:effectLst/>
                          <a:latin typeface="微软雅黑" panose="020B0503020204020204" pitchFamily="34" charset="-122"/>
                          <a:ea typeface="微软雅黑" panose="020B0503020204020204" pitchFamily="34" charset="-122"/>
                        </a:rPr>
                        <a:t>无组织排放监控位置</a:t>
                      </a:r>
                    </a:p>
                  </a:txBody>
                  <a:tcPr marL="51435" marR="51435" marT="34290" marB="34290"/>
                </a:tc>
                <a:extLst>
                  <a:ext uri="{0D108BD9-81ED-4DB2-BD59-A6C34878D82A}">
                    <a16:rowId xmlns:a16="http://schemas.microsoft.com/office/drawing/2014/main" xmlns="" val="2325210446"/>
                  </a:ext>
                </a:extLst>
              </a:tr>
              <a:tr h="472181">
                <a:tc rowSpan="2">
                  <a:txBody>
                    <a:bodyPr/>
                    <a:lstStyle/>
                    <a:p>
                      <a:pPr algn="ctr">
                        <a:lnSpc>
                          <a:spcPct val="125000"/>
                        </a:lnSpc>
                        <a:spcBef>
                          <a:spcPts val="0"/>
                        </a:spcBef>
                        <a:spcAft>
                          <a:spcPts val="0"/>
                        </a:spcAft>
                      </a:pPr>
                      <a:r>
                        <a:rPr lang="zh-CN" altLang="en-US" sz="1800" kern="100" dirty="0">
                          <a:effectLst/>
                          <a:latin typeface="微软雅黑" panose="020B0503020204020204" pitchFamily="34" charset="-122"/>
                          <a:ea typeface="微软雅黑" panose="020B0503020204020204" pitchFamily="34" charset="-122"/>
                        </a:rPr>
                        <a:t>非甲烷总烃</a:t>
                      </a:r>
                    </a:p>
                    <a:p>
                      <a:pPr algn="ctr">
                        <a:lnSpc>
                          <a:spcPct val="125000"/>
                        </a:lnSpc>
                        <a:spcBef>
                          <a:spcPts val="0"/>
                        </a:spcBef>
                        <a:spcAft>
                          <a:spcPts val="0"/>
                        </a:spcAft>
                      </a:pPr>
                      <a:r>
                        <a:rPr lang="zh-CN" altLang="en-US" sz="1800" kern="100" dirty="0">
                          <a:effectLst/>
                          <a:latin typeface="微软雅黑" panose="020B0503020204020204" pitchFamily="34" charset="-122"/>
                          <a:ea typeface="微软雅黑" panose="020B0503020204020204" pitchFamily="34" charset="-122"/>
                        </a:rPr>
                        <a:t>（</a:t>
                      </a:r>
                      <a:r>
                        <a:rPr lang="en-US" altLang="zh-CN" sz="1800" kern="100" dirty="0">
                          <a:effectLst/>
                          <a:latin typeface="微软雅黑" panose="020B0503020204020204" pitchFamily="34" charset="-122"/>
                          <a:ea typeface="微软雅黑" panose="020B0503020204020204" pitchFamily="34" charset="-122"/>
                        </a:rPr>
                        <a:t>NMHC</a:t>
                      </a:r>
                      <a:r>
                        <a:rPr lang="zh-CN" altLang="en-US" sz="1800" kern="100" dirty="0">
                          <a:effectLst/>
                          <a:latin typeface="微软雅黑" panose="020B0503020204020204" pitchFamily="34" charset="-122"/>
                          <a:ea typeface="微软雅黑" panose="020B0503020204020204" pitchFamily="34" charset="-122"/>
                        </a:rPr>
                        <a:t>）</a:t>
                      </a:r>
                    </a:p>
                    <a:p>
                      <a:pPr algn="ctr">
                        <a:lnSpc>
                          <a:spcPct val="125000"/>
                        </a:lnSpc>
                        <a:spcBef>
                          <a:spcPts val="0"/>
                        </a:spcBef>
                        <a:spcAft>
                          <a:spcPts val="0"/>
                        </a:spcAft>
                      </a:pPr>
                      <a:r>
                        <a:rPr lang="zh-CN" altLang="en-US" sz="1800" kern="100" dirty="0">
                          <a:effectLst/>
                          <a:latin typeface="微软雅黑" panose="020B0503020204020204" pitchFamily="34" charset="-122"/>
                          <a:ea typeface="微软雅黑" panose="020B0503020204020204" pitchFamily="34" charset="-122"/>
                        </a:rPr>
                        <a:t> </a:t>
                      </a:r>
                    </a:p>
                  </a:txBody>
                  <a:tcPr marL="51435" marR="51435" marT="34290" marB="34290"/>
                </a:tc>
                <a:tc>
                  <a:txBody>
                    <a:bodyPr/>
                    <a:lstStyle/>
                    <a:p>
                      <a:pPr algn="ctr">
                        <a:lnSpc>
                          <a:spcPct val="125000"/>
                        </a:lnSpc>
                        <a:spcBef>
                          <a:spcPts val="0"/>
                        </a:spcBef>
                        <a:spcAft>
                          <a:spcPts val="0"/>
                        </a:spcAft>
                      </a:pPr>
                      <a:r>
                        <a:rPr lang="en-US" altLang="zh-CN" sz="1800" kern="100">
                          <a:effectLst/>
                          <a:latin typeface="微软雅黑" panose="020B0503020204020204" pitchFamily="34" charset="-122"/>
                          <a:ea typeface="微软雅黑" panose="020B0503020204020204" pitchFamily="34" charset="-122"/>
                        </a:rPr>
                        <a:t>10</a:t>
                      </a:r>
                      <a:endParaRPr lang="zh-CN" altLang="en-US" sz="1800" kern="100">
                        <a:effectLst/>
                        <a:latin typeface="微软雅黑" panose="020B0503020204020204" pitchFamily="34" charset="-122"/>
                        <a:ea typeface="微软雅黑" panose="020B0503020204020204" pitchFamily="34" charset="-122"/>
                      </a:endParaRPr>
                    </a:p>
                  </a:txBody>
                  <a:tcPr marL="51435" marR="51435" marT="34290" marB="34290"/>
                </a:tc>
                <a:tc>
                  <a:txBody>
                    <a:bodyPr/>
                    <a:lstStyle/>
                    <a:p>
                      <a:pPr algn="ctr">
                        <a:lnSpc>
                          <a:spcPct val="125000"/>
                        </a:lnSpc>
                        <a:spcBef>
                          <a:spcPts val="0"/>
                        </a:spcBef>
                        <a:spcAft>
                          <a:spcPts val="0"/>
                        </a:spcAft>
                      </a:pPr>
                      <a:r>
                        <a:rPr lang="en-US" altLang="zh-CN" sz="1800" kern="100" dirty="0" smtClean="0">
                          <a:effectLst/>
                          <a:latin typeface="微软雅黑" panose="020B0503020204020204" pitchFamily="34" charset="-122"/>
                          <a:ea typeface="微软雅黑" panose="020B0503020204020204" pitchFamily="34" charset="-122"/>
                        </a:rPr>
                        <a:t>6</a:t>
                      </a:r>
                      <a:endParaRPr lang="zh-CN" altLang="en-US" sz="1800" kern="100" dirty="0">
                        <a:effectLst/>
                        <a:latin typeface="微软雅黑" panose="020B0503020204020204" pitchFamily="34" charset="-122"/>
                        <a:ea typeface="微软雅黑" panose="020B0503020204020204" pitchFamily="34" charset="-122"/>
                      </a:endParaRPr>
                    </a:p>
                  </a:txBody>
                  <a:tcPr marL="51435" marR="51435" marT="34290" marB="34290"/>
                </a:tc>
                <a:tc>
                  <a:txBody>
                    <a:bodyPr/>
                    <a:lstStyle/>
                    <a:p>
                      <a:pPr algn="l">
                        <a:lnSpc>
                          <a:spcPct val="125000"/>
                        </a:lnSpc>
                        <a:spcBef>
                          <a:spcPts val="0"/>
                        </a:spcBef>
                        <a:spcAft>
                          <a:spcPts val="0"/>
                        </a:spcAft>
                      </a:pPr>
                      <a:r>
                        <a:rPr lang="zh-CN" altLang="en-US" sz="1800" kern="100" dirty="0">
                          <a:effectLst/>
                          <a:latin typeface="微软雅黑" panose="020B0503020204020204" pitchFamily="34" charset="-122"/>
                          <a:ea typeface="微软雅黑" panose="020B0503020204020204" pitchFamily="34" charset="-122"/>
                        </a:rPr>
                        <a:t>监控点处</a:t>
                      </a:r>
                      <a:r>
                        <a:rPr lang="en-US" altLang="zh-CN" sz="1800" kern="100" dirty="0">
                          <a:effectLst/>
                          <a:latin typeface="微软雅黑" panose="020B0503020204020204" pitchFamily="34" charset="-122"/>
                          <a:ea typeface="微软雅黑" panose="020B0503020204020204" pitchFamily="34" charset="-122"/>
                        </a:rPr>
                        <a:t>1</a:t>
                      </a:r>
                      <a:r>
                        <a:rPr lang="zh-CN" altLang="en-US" sz="1800" kern="100" dirty="0">
                          <a:effectLst/>
                          <a:latin typeface="微软雅黑" panose="020B0503020204020204" pitchFamily="34" charset="-122"/>
                          <a:ea typeface="微软雅黑" panose="020B0503020204020204" pitchFamily="34" charset="-122"/>
                        </a:rPr>
                        <a:t>小时平均浓度值</a:t>
                      </a:r>
                    </a:p>
                  </a:txBody>
                  <a:tcPr marL="51435" marR="51435" marT="34290" marB="34290"/>
                </a:tc>
                <a:tc rowSpan="2">
                  <a:txBody>
                    <a:bodyPr/>
                    <a:lstStyle/>
                    <a:p>
                      <a:pPr algn="ctr">
                        <a:lnSpc>
                          <a:spcPct val="125000"/>
                        </a:lnSpc>
                        <a:spcBef>
                          <a:spcPts val="0"/>
                        </a:spcBef>
                        <a:spcAft>
                          <a:spcPts val="0"/>
                        </a:spcAft>
                      </a:pPr>
                      <a:r>
                        <a:rPr lang="zh-CN" altLang="en-US" sz="1800" kern="100" dirty="0">
                          <a:effectLst/>
                          <a:latin typeface="微软雅黑" panose="020B0503020204020204" pitchFamily="34" charset="-122"/>
                          <a:ea typeface="微软雅黑" panose="020B0503020204020204" pitchFamily="34" charset="-122"/>
                        </a:rPr>
                        <a:t>在厂房外设置监控</a:t>
                      </a:r>
                      <a:r>
                        <a:rPr lang="zh-CN" altLang="en-US" sz="1800" kern="100" dirty="0" smtClean="0">
                          <a:effectLst/>
                          <a:latin typeface="微软雅黑" panose="020B0503020204020204" pitchFamily="34" charset="-122"/>
                          <a:ea typeface="微软雅黑" panose="020B0503020204020204" pitchFamily="34" charset="-122"/>
                        </a:rPr>
                        <a:t>点</a:t>
                      </a:r>
                      <a:endParaRPr lang="zh-CN" altLang="en-US" sz="1800" kern="100" dirty="0">
                        <a:effectLst/>
                        <a:latin typeface="微软雅黑" panose="020B0503020204020204" pitchFamily="34" charset="-122"/>
                        <a:ea typeface="微软雅黑" panose="020B0503020204020204" pitchFamily="34" charset="-122"/>
                      </a:endParaRPr>
                    </a:p>
                  </a:txBody>
                  <a:tcPr marL="51435" marR="51435" marT="34290" marB="34290" anchor="ctr"/>
                </a:tc>
                <a:extLst>
                  <a:ext uri="{0D108BD9-81ED-4DB2-BD59-A6C34878D82A}">
                    <a16:rowId xmlns:a16="http://schemas.microsoft.com/office/drawing/2014/main" xmlns="" val="2477117538"/>
                  </a:ext>
                </a:extLst>
              </a:tr>
              <a:tr h="770909">
                <a:tc vMerge="1">
                  <a:txBody>
                    <a:bodyPr/>
                    <a:lstStyle/>
                    <a:p>
                      <a:pPr algn="ctr">
                        <a:lnSpc>
                          <a:spcPct val="125000"/>
                        </a:lnSpc>
                        <a:spcBef>
                          <a:spcPts val="0"/>
                        </a:spcBef>
                        <a:spcAft>
                          <a:spcPts val="0"/>
                        </a:spcAft>
                      </a:pPr>
                      <a:endParaRPr lang="zh-CN" altLang="en-US" sz="1600" kern="100" dirty="0">
                        <a:effectLst/>
                        <a:latin typeface="Times New Roman" panose="02020603050405020304" pitchFamily="18" charset="0"/>
                      </a:endParaRPr>
                    </a:p>
                  </a:txBody>
                  <a:tcPr marL="68580" marR="68580"/>
                </a:tc>
                <a:tc>
                  <a:txBody>
                    <a:bodyPr/>
                    <a:lstStyle/>
                    <a:p>
                      <a:pPr algn="ctr">
                        <a:lnSpc>
                          <a:spcPct val="125000"/>
                        </a:lnSpc>
                        <a:spcBef>
                          <a:spcPts val="0"/>
                        </a:spcBef>
                        <a:spcAft>
                          <a:spcPts val="0"/>
                        </a:spcAft>
                      </a:pPr>
                      <a:r>
                        <a:rPr lang="en-US" altLang="zh-CN" sz="1800" kern="100" dirty="0" smtClean="0">
                          <a:effectLst/>
                          <a:latin typeface="微软雅黑" panose="020B0503020204020204" pitchFamily="34" charset="-122"/>
                          <a:ea typeface="微软雅黑" panose="020B0503020204020204" pitchFamily="34" charset="-122"/>
                        </a:rPr>
                        <a:t>3</a:t>
                      </a:r>
                      <a:r>
                        <a:rPr lang="en-US" sz="1800" kern="100" dirty="0" smtClean="0">
                          <a:effectLst/>
                          <a:latin typeface="微软雅黑" panose="020B0503020204020204" pitchFamily="34" charset="-122"/>
                          <a:ea typeface="微软雅黑" panose="020B0503020204020204" pitchFamily="34" charset="-122"/>
                        </a:rPr>
                        <a:t>0</a:t>
                      </a:r>
                      <a:endParaRPr lang="en-US" sz="1800" kern="100" dirty="0">
                        <a:effectLst/>
                        <a:latin typeface="微软雅黑" panose="020B0503020204020204" pitchFamily="34" charset="-122"/>
                        <a:ea typeface="微软雅黑" panose="020B0503020204020204" pitchFamily="34" charset="-122"/>
                      </a:endParaRPr>
                    </a:p>
                  </a:txBody>
                  <a:tcPr marL="51435" marR="51435" marT="34290" marB="34290"/>
                </a:tc>
                <a:tc>
                  <a:txBody>
                    <a:bodyPr/>
                    <a:lstStyle/>
                    <a:p>
                      <a:pPr algn="ctr">
                        <a:lnSpc>
                          <a:spcPct val="125000"/>
                        </a:lnSpc>
                        <a:spcBef>
                          <a:spcPts val="0"/>
                        </a:spcBef>
                        <a:spcAft>
                          <a:spcPts val="0"/>
                        </a:spcAft>
                      </a:pPr>
                      <a:r>
                        <a:rPr lang="en-US" altLang="zh-CN" sz="1800" kern="100" dirty="0" smtClean="0">
                          <a:effectLst/>
                          <a:latin typeface="微软雅黑" panose="020B0503020204020204" pitchFamily="34" charset="-122"/>
                          <a:ea typeface="微软雅黑" panose="020B0503020204020204" pitchFamily="34" charset="-122"/>
                        </a:rPr>
                        <a:t>20</a:t>
                      </a:r>
                      <a:endParaRPr lang="en-US" sz="1800" kern="100" dirty="0">
                        <a:effectLst/>
                        <a:latin typeface="微软雅黑" panose="020B0503020204020204" pitchFamily="34" charset="-122"/>
                        <a:ea typeface="微软雅黑" panose="020B0503020204020204" pitchFamily="34" charset="-122"/>
                      </a:endParaRPr>
                    </a:p>
                  </a:txBody>
                  <a:tcPr marL="51435" marR="51435" marT="34290" marB="34290"/>
                </a:tc>
                <a:tc>
                  <a:txBody>
                    <a:bodyPr/>
                    <a:lstStyle/>
                    <a:p>
                      <a:pPr algn="l">
                        <a:lnSpc>
                          <a:spcPct val="125000"/>
                        </a:lnSpc>
                        <a:spcBef>
                          <a:spcPts val="0"/>
                        </a:spcBef>
                        <a:spcAft>
                          <a:spcPts val="0"/>
                        </a:spcAft>
                      </a:pPr>
                      <a:r>
                        <a:rPr lang="zh-CN" altLang="en-US" sz="1800" kern="100" dirty="0">
                          <a:effectLst/>
                          <a:latin typeface="微软雅黑" panose="020B0503020204020204" pitchFamily="34" charset="-122"/>
                          <a:ea typeface="微软雅黑" panose="020B0503020204020204" pitchFamily="34" charset="-122"/>
                        </a:rPr>
                        <a:t>监控点处任意一次浓度值</a:t>
                      </a:r>
                    </a:p>
                  </a:txBody>
                  <a:tcPr marL="51435" marR="51435" marT="34290" marB="34290"/>
                </a:tc>
                <a:tc vMerge="1">
                  <a:txBody>
                    <a:bodyPr/>
                    <a:lstStyle/>
                    <a:p>
                      <a:pPr algn="ctr">
                        <a:lnSpc>
                          <a:spcPct val="125000"/>
                        </a:lnSpc>
                        <a:spcBef>
                          <a:spcPts val="0"/>
                        </a:spcBef>
                        <a:spcAft>
                          <a:spcPts val="0"/>
                        </a:spcAft>
                      </a:pPr>
                      <a:endParaRPr lang="zh-CN" altLang="en-US" sz="1600" kern="100" dirty="0">
                        <a:effectLst/>
                        <a:latin typeface="Times New Roman" panose="02020603050405020304" pitchFamily="18" charset="0"/>
                      </a:endParaRPr>
                    </a:p>
                  </a:txBody>
                  <a:tcPr marL="68580" marR="68580"/>
                </a:tc>
                <a:extLst>
                  <a:ext uri="{0D108BD9-81ED-4DB2-BD59-A6C34878D82A}">
                    <a16:rowId xmlns:a16="http://schemas.microsoft.com/office/drawing/2014/main" xmlns="" val="1364951241"/>
                  </a:ext>
                </a:extLst>
              </a:tr>
              <a:tr h="857636">
                <a:tc gridSpan="5">
                  <a:txBody>
                    <a:bodyPr/>
                    <a:lstStyle/>
                    <a:p>
                      <a:pPr algn="just">
                        <a:lnSpc>
                          <a:spcPct val="125000"/>
                        </a:lnSpc>
                        <a:spcBef>
                          <a:spcPts val="0"/>
                        </a:spcBef>
                        <a:spcAft>
                          <a:spcPts val="0"/>
                        </a:spcAft>
                      </a:pPr>
                      <a:r>
                        <a:rPr lang="en-US" altLang="zh-CN" sz="1800" kern="100" dirty="0" smtClean="0">
                          <a:effectLst/>
                          <a:latin typeface="微软雅黑" panose="020B0503020204020204" pitchFamily="34" charset="-122"/>
                          <a:ea typeface="微软雅黑" panose="020B0503020204020204" pitchFamily="34" charset="-122"/>
                        </a:rPr>
                        <a:t>1</a:t>
                      </a:r>
                      <a:r>
                        <a:rPr lang="zh-CN" altLang="en-US" sz="1800" kern="100" dirty="0" smtClean="0">
                          <a:effectLst/>
                          <a:latin typeface="微软雅黑" panose="020B0503020204020204" pitchFamily="34" charset="-122"/>
                          <a:ea typeface="微软雅黑" panose="020B0503020204020204" pitchFamily="34" charset="-122"/>
                        </a:rPr>
                        <a:t>、在厂房门窗或通风口、其他开口（孔）等排放口外</a:t>
                      </a:r>
                      <a:r>
                        <a:rPr lang="en-US" altLang="zh-CN" sz="1800" kern="100" dirty="0" smtClean="0">
                          <a:effectLst/>
                          <a:latin typeface="微软雅黑" panose="020B0503020204020204" pitchFamily="34" charset="-122"/>
                          <a:ea typeface="微软雅黑" panose="020B0503020204020204" pitchFamily="34" charset="-122"/>
                        </a:rPr>
                        <a:t>1m</a:t>
                      </a:r>
                      <a:r>
                        <a:rPr lang="zh-CN" altLang="en-US" sz="1800" kern="100" dirty="0" smtClean="0">
                          <a:effectLst/>
                          <a:latin typeface="微软雅黑" panose="020B0503020204020204" pitchFamily="34" charset="-122"/>
                          <a:ea typeface="微软雅黑" panose="020B0503020204020204" pitchFamily="34" charset="-122"/>
                        </a:rPr>
                        <a:t>，距离地面</a:t>
                      </a:r>
                      <a:r>
                        <a:rPr lang="en-US" altLang="zh-CN" sz="1800" kern="100" dirty="0" smtClean="0">
                          <a:effectLst/>
                          <a:latin typeface="微软雅黑" panose="020B0503020204020204" pitchFamily="34" charset="-122"/>
                          <a:ea typeface="微软雅黑" panose="020B0503020204020204" pitchFamily="34" charset="-122"/>
                        </a:rPr>
                        <a:t>1.5m</a:t>
                      </a:r>
                      <a:r>
                        <a:rPr lang="zh-CN" altLang="en-US" sz="1800" kern="100" dirty="0" smtClean="0">
                          <a:effectLst/>
                          <a:latin typeface="微软雅黑" panose="020B0503020204020204" pitchFamily="34" charset="-122"/>
                          <a:ea typeface="微软雅黑" panose="020B0503020204020204" pitchFamily="34" charset="-122"/>
                        </a:rPr>
                        <a:t>以上位置处进行监测。</a:t>
                      </a:r>
                      <a:endParaRPr lang="en-US" altLang="zh-CN" sz="1800" kern="100" dirty="0" smtClean="0">
                        <a:effectLst/>
                        <a:latin typeface="微软雅黑" panose="020B0503020204020204" pitchFamily="34" charset="-122"/>
                        <a:ea typeface="微软雅黑" panose="020B0503020204020204" pitchFamily="34" charset="-122"/>
                      </a:endParaRPr>
                    </a:p>
                    <a:p>
                      <a:pPr algn="just">
                        <a:lnSpc>
                          <a:spcPct val="125000"/>
                        </a:lnSpc>
                        <a:spcBef>
                          <a:spcPts val="0"/>
                        </a:spcBef>
                        <a:spcAft>
                          <a:spcPts val="0"/>
                        </a:spcAft>
                      </a:pPr>
                      <a:r>
                        <a:rPr lang="en-US" altLang="zh-CN" sz="1800" kern="100" dirty="0" smtClean="0">
                          <a:effectLst/>
                          <a:latin typeface="微软雅黑" panose="020B0503020204020204" pitchFamily="34" charset="-122"/>
                          <a:ea typeface="微软雅黑" panose="020B0503020204020204" pitchFamily="34" charset="-122"/>
                        </a:rPr>
                        <a:t>2</a:t>
                      </a:r>
                      <a:r>
                        <a:rPr lang="zh-CN" altLang="en-US" sz="1800" kern="100" dirty="0" smtClean="0">
                          <a:effectLst/>
                          <a:latin typeface="微软雅黑" panose="020B0503020204020204" pitchFamily="34" charset="-122"/>
                          <a:ea typeface="微软雅黑" panose="020B0503020204020204" pitchFamily="34" charset="-122"/>
                        </a:rPr>
                        <a:t>、若厂房不完整（如有顶无围墙），则在操作工位下风向</a:t>
                      </a:r>
                      <a:r>
                        <a:rPr lang="en-US" altLang="zh-CN" sz="1800" kern="100" dirty="0" smtClean="0">
                          <a:effectLst/>
                          <a:latin typeface="微软雅黑" panose="020B0503020204020204" pitchFamily="34" charset="-122"/>
                          <a:ea typeface="微软雅黑" panose="020B0503020204020204" pitchFamily="34" charset="-122"/>
                        </a:rPr>
                        <a:t>1m</a:t>
                      </a:r>
                      <a:r>
                        <a:rPr lang="zh-CN" altLang="en-US" sz="1800" kern="100" dirty="0" smtClean="0">
                          <a:effectLst/>
                          <a:latin typeface="微软雅黑" panose="020B0503020204020204" pitchFamily="34" charset="-122"/>
                          <a:ea typeface="微软雅黑" panose="020B0503020204020204" pitchFamily="34" charset="-122"/>
                        </a:rPr>
                        <a:t>，距离地面</a:t>
                      </a:r>
                      <a:r>
                        <a:rPr lang="en-US" altLang="zh-CN" sz="1800" kern="100" dirty="0" smtClean="0">
                          <a:effectLst/>
                          <a:latin typeface="微软雅黑" panose="020B0503020204020204" pitchFamily="34" charset="-122"/>
                          <a:ea typeface="微软雅黑" panose="020B0503020204020204" pitchFamily="34" charset="-122"/>
                        </a:rPr>
                        <a:t>1.5m</a:t>
                      </a:r>
                      <a:r>
                        <a:rPr lang="zh-CN" altLang="en-US" sz="1800" kern="100" dirty="0" smtClean="0">
                          <a:effectLst/>
                          <a:latin typeface="微软雅黑" panose="020B0503020204020204" pitchFamily="34" charset="-122"/>
                          <a:ea typeface="微软雅黑" panose="020B0503020204020204" pitchFamily="34" charset="-122"/>
                        </a:rPr>
                        <a:t>以上位置处进行监测。</a:t>
                      </a:r>
                      <a:endParaRPr lang="zh-CN" altLang="en-US" sz="1800" kern="100" dirty="0">
                        <a:effectLst/>
                        <a:latin typeface="微软雅黑" panose="020B0503020204020204" pitchFamily="34" charset="-122"/>
                        <a:ea typeface="微软雅黑" panose="020B0503020204020204" pitchFamily="34" charset="-122"/>
                      </a:endParaRPr>
                    </a:p>
                  </a:txBody>
                  <a:tcPr marL="51435" marR="51435" marT="34290" marB="34290"/>
                </a:tc>
                <a:tc hMerge="1">
                  <a:txBody>
                    <a:bodyPr/>
                    <a:lstStyle/>
                    <a:p>
                      <a:pPr algn="ctr">
                        <a:lnSpc>
                          <a:spcPct val="125000"/>
                        </a:lnSpc>
                        <a:spcBef>
                          <a:spcPts val="0"/>
                        </a:spcBef>
                        <a:spcAft>
                          <a:spcPts val="0"/>
                        </a:spcAft>
                      </a:pPr>
                      <a:endParaRPr lang="en-US" sz="1600" kern="100" dirty="0">
                        <a:effectLst/>
                        <a:latin typeface="Times New Roman" panose="02020603050405020304" pitchFamily="18" charset="0"/>
                      </a:endParaRPr>
                    </a:p>
                  </a:txBody>
                  <a:tcPr marL="51435" marR="51435" marT="34290" marB="34290"/>
                </a:tc>
                <a:tc hMerge="1">
                  <a:txBody>
                    <a:bodyPr/>
                    <a:lstStyle/>
                    <a:p>
                      <a:pPr algn="ctr">
                        <a:lnSpc>
                          <a:spcPct val="125000"/>
                        </a:lnSpc>
                        <a:spcBef>
                          <a:spcPts val="0"/>
                        </a:spcBef>
                        <a:spcAft>
                          <a:spcPts val="0"/>
                        </a:spcAft>
                      </a:pPr>
                      <a:endParaRPr lang="en-US" sz="1600" kern="100" dirty="0">
                        <a:effectLst/>
                        <a:latin typeface="Times New Roman" panose="02020603050405020304" pitchFamily="18" charset="0"/>
                      </a:endParaRPr>
                    </a:p>
                  </a:txBody>
                  <a:tcPr marL="51435" marR="51435" marT="34290" marB="34290"/>
                </a:tc>
                <a:tc hMerge="1">
                  <a:txBody>
                    <a:bodyPr/>
                    <a:lstStyle/>
                    <a:p>
                      <a:pPr algn="l">
                        <a:lnSpc>
                          <a:spcPct val="125000"/>
                        </a:lnSpc>
                        <a:spcBef>
                          <a:spcPts val="0"/>
                        </a:spcBef>
                        <a:spcAft>
                          <a:spcPts val="0"/>
                        </a:spcAft>
                      </a:pPr>
                      <a:endParaRPr lang="zh-CN" altLang="en-US" sz="1600" kern="100" dirty="0">
                        <a:effectLst/>
                        <a:latin typeface="Times New Roman" panose="02020603050405020304" pitchFamily="18" charset="0"/>
                      </a:endParaRPr>
                    </a:p>
                  </a:txBody>
                  <a:tcPr marL="51435" marR="51435" marT="34290" marB="34290"/>
                </a:tc>
                <a:tc hMerge="1">
                  <a:txBody>
                    <a:bodyPr/>
                    <a:lstStyle/>
                    <a:p>
                      <a:pPr algn="ctr">
                        <a:lnSpc>
                          <a:spcPct val="125000"/>
                        </a:lnSpc>
                        <a:spcBef>
                          <a:spcPts val="0"/>
                        </a:spcBef>
                        <a:spcAft>
                          <a:spcPts val="0"/>
                        </a:spcAft>
                      </a:pPr>
                      <a:endParaRPr lang="zh-CN" altLang="en-US" sz="1600" kern="100" dirty="0">
                        <a:effectLst/>
                        <a:latin typeface="Times New Roman" panose="02020603050405020304" pitchFamily="18" charset="0"/>
                      </a:endParaRPr>
                    </a:p>
                  </a:txBody>
                  <a:tcPr marL="51435" marR="51435" marT="34290" marB="34290" anchor="ctr"/>
                </a:tc>
              </a:tr>
            </a:tbl>
          </a:graphicData>
        </a:graphic>
      </p:graphicFrame>
    </p:spTree>
    <p:extLst>
      <p:ext uri="{BB962C8B-B14F-4D97-AF65-F5344CB8AC3E}">
        <p14:creationId xmlns:p14="http://schemas.microsoft.com/office/powerpoint/2010/main" val="240282245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p:nvPr>
        </p:nvSpPr>
        <p:spPr>
          <a:xfrm>
            <a:off x="695400" y="116633"/>
            <a:ext cx="9865096" cy="629998"/>
          </a:xfrm>
        </p:spPr>
        <p:txBody>
          <a:bodyPr anchor="b">
            <a:normAutofit/>
          </a:bodyPr>
          <a:lstStyle/>
          <a:p>
            <a:r>
              <a:rPr lang="zh-CN" altLang="en-US" sz="1800" dirty="0" smtClean="0">
                <a:latin typeface="+mj-ea"/>
                <a:sym typeface="Arial" panose="020B0604020202020204" pitchFamily="34" charset="0"/>
              </a:rPr>
              <a:t>厂区浓度达标</a:t>
            </a:r>
            <a:r>
              <a:rPr lang="zh-CN" altLang="en-US" sz="1800" dirty="0">
                <a:latin typeface="+mj-ea"/>
                <a:sym typeface="Arial" panose="020B0604020202020204" pitchFamily="34" charset="0"/>
              </a:rPr>
              <a:t>情况监测</a:t>
            </a:r>
            <a:r>
              <a:rPr lang="zh-CN" altLang="en-US" sz="1800" dirty="0" smtClean="0">
                <a:latin typeface="+mj-ea"/>
                <a:sym typeface="Arial" panose="020B0604020202020204" pitchFamily="34" charset="0"/>
              </a:rPr>
              <a:t>（上海市的企业）</a:t>
            </a:r>
            <a:endParaRPr lang="zh-CN" altLang="en-US" sz="1800" dirty="0"/>
          </a:p>
        </p:txBody>
      </p:sp>
      <p:sp>
        <p:nvSpPr>
          <p:cNvPr id="5" name="Rectangle 4"/>
          <p:cNvSpPr>
            <a:spLocks noChangeArrowheads="1"/>
          </p:cNvSpPr>
          <p:nvPr/>
        </p:nvSpPr>
        <p:spPr bwMode="auto">
          <a:xfrm>
            <a:off x="1919536" y="1250970"/>
            <a:ext cx="115825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7" name="Rectangle 6"/>
          <p:cNvSpPr>
            <a:spLocks noChangeArrowheads="1"/>
          </p:cNvSpPr>
          <p:nvPr/>
        </p:nvSpPr>
        <p:spPr bwMode="auto">
          <a:xfrm>
            <a:off x="6686034" y="1755026"/>
            <a:ext cx="101116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2" name="Rectangle 2"/>
          <p:cNvSpPr>
            <a:spLocks noChangeArrowheads="1"/>
          </p:cNvSpPr>
          <p:nvPr/>
        </p:nvSpPr>
        <p:spPr bwMode="auto">
          <a:xfrm>
            <a:off x="1775520" y="1106954"/>
            <a:ext cx="105962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aphicFrame>
        <p:nvGraphicFramePr>
          <p:cNvPr id="3" name="对象 2"/>
          <p:cNvGraphicFramePr>
            <a:graphicFrameLocks noChangeAspect="1"/>
          </p:cNvGraphicFramePr>
          <p:nvPr>
            <p:extLst>
              <p:ext uri="{D42A27DB-BD31-4B8C-83A1-F6EECF244321}">
                <p14:modId xmlns:p14="http://schemas.microsoft.com/office/powerpoint/2010/main" val="2383500434"/>
              </p:ext>
            </p:extLst>
          </p:nvPr>
        </p:nvGraphicFramePr>
        <p:xfrm>
          <a:off x="612727" y="1620302"/>
          <a:ext cx="5164108" cy="4184058"/>
        </p:xfrm>
        <a:graphic>
          <a:graphicData uri="http://schemas.openxmlformats.org/presentationml/2006/ole">
            <mc:AlternateContent xmlns:mc="http://schemas.openxmlformats.org/markup-compatibility/2006">
              <mc:Choice xmlns:v="urn:schemas-microsoft-com:vml" Requires="v">
                <p:oleObj spid="_x0000_s5500" r:id="rId4" imgW="2331517" imgH="1887300" progId="Origin95.Graph">
                  <p:embed/>
                </p:oleObj>
              </mc:Choice>
              <mc:Fallback>
                <p:oleObj r:id="rId4" imgW="2331517" imgH="1887300" progId="Origin95.Graph">
                  <p:embed/>
                  <p:pic>
                    <p:nvPicPr>
                      <p:cNvPr id="3" name="对象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27" y="1620302"/>
                        <a:ext cx="5164108" cy="4184058"/>
                      </a:xfrm>
                      <a:prstGeom prst="rect">
                        <a:avLst/>
                      </a:prstGeom>
                      <a:noFill/>
                    </p:spPr>
                  </p:pic>
                </p:oleObj>
              </mc:Fallback>
            </mc:AlternateContent>
          </a:graphicData>
        </a:graphic>
      </p:graphicFrame>
      <p:sp>
        <p:nvSpPr>
          <p:cNvPr id="4" name="Rectangle 4"/>
          <p:cNvSpPr>
            <a:spLocks noChangeArrowheads="1"/>
          </p:cNvSpPr>
          <p:nvPr/>
        </p:nvSpPr>
        <p:spPr bwMode="auto">
          <a:xfrm>
            <a:off x="6384032" y="1408075"/>
            <a:ext cx="107061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aphicFrame>
        <p:nvGraphicFramePr>
          <p:cNvPr id="10" name="对象 9"/>
          <p:cNvGraphicFramePr>
            <a:graphicFrameLocks noChangeAspect="1"/>
          </p:cNvGraphicFramePr>
          <p:nvPr>
            <p:extLst>
              <p:ext uri="{D42A27DB-BD31-4B8C-83A1-F6EECF244321}">
                <p14:modId xmlns:p14="http://schemas.microsoft.com/office/powerpoint/2010/main" val="4034323582"/>
              </p:ext>
            </p:extLst>
          </p:nvPr>
        </p:nvGraphicFramePr>
        <p:xfrm>
          <a:off x="6384032" y="1620302"/>
          <a:ext cx="5246841" cy="4303814"/>
        </p:xfrm>
        <a:graphic>
          <a:graphicData uri="http://schemas.openxmlformats.org/presentationml/2006/ole">
            <mc:AlternateContent xmlns:mc="http://schemas.openxmlformats.org/markup-compatibility/2006">
              <mc:Choice xmlns:v="urn:schemas-microsoft-com:vml" Requires="v">
                <p:oleObj spid="_x0000_s5501" r:id="rId6" imgW="2279382" imgH="1866240" progId="Origin95.Graph">
                  <p:embed/>
                </p:oleObj>
              </mc:Choice>
              <mc:Fallback>
                <p:oleObj r:id="rId6" imgW="2279382" imgH="1866240" progId="Origin95.Graph">
                  <p:embed/>
                  <p:pic>
                    <p:nvPicPr>
                      <p:cNvPr id="10" name="对象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4032" y="1620302"/>
                        <a:ext cx="5246841" cy="4303814"/>
                      </a:xfrm>
                      <a:prstGeom prst="rect">
                        <a:avLst/>
                      </a:prstGeom>
                      <a:noFill/>
                    </p:spPr>
                  </p:pic>
                </p:oleObj>
              </mc:Fallback>
            </mc:AlternateContent>
          </a:graphicData>
        </a:graphic>
      </p:graphicFrame>
      <p:cxnSp>
        <p:nvCxnSpPr>
          <p:cNvPr id="8" name="直接连接符 7"/>
          <p:cNvCxnSpPr>
            <a:endCxn id="3" idx="3"/>
          </p:cNvCxnSpPr>
          <p:nvPr/>
        </p:nvCxnSpPr>
        <p:spPr>
          <a:xfrm flipV="1">
            <a:off x="1281207" y="3662398"/>
            <a:ext cx="3827149" cy="27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6747461" y="3806220"/>
            <a:ext cx="3827149" cy="274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0205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191344" y="106221"/>
            <a:ext cx="10008344" cy="730393"/>
          </a:xfrm>
        </p:spPr>
        <p:txBody>
          <a:bodyPr anchor="b">
            <a:normAutofit/>
          </a:bodyPr>
          <a:lstStyle/>
          <a:p>
            <a:r>
              <a:rPr lang="en-US" altLang="zh-CN" sz="2400" dirty="0" smtClean="0">
                <a:latin typeface="+mj-ea"/>
                <a:sym typeface="Arial" panose="020B0604020202020204" pitchFamily="34" charset="0"/>
              </a:rPr>
              <a:t>4.4 </a:t>
            </a:r>
            <a:r>
              <a:rPr lang="zh-CN" altLang="en-US" sz="2400" dirty="0" smtClean="0">
                <a:latin typeface="+mj-ea"/>
                <a:sym typeface="Arial" panose="020B0604020202020204" pitchFamily="34" charset="0"/>
              </a:rPr>
              <a:t>涂料</a:t>
            </a:r>
            <a:r>
              <a:rPr lang="zh-CN" altLang="en-US" sz="2400" dirty="0">
                <a:latin typeface="+mj-ea"/>
                <a:sym typeface="Arial" panose="020B0604020202020204" pitchFamily="34" charset="0"/>
              </a:rPr>
              <a:t>油墨胶粘剂制造</a:t>
            </a:r>
            <a:r>
              <a:rPr lang="zh-CN" altLang="en-US" sz="2400" dirty="0" smtClean="0">
                <a:latin typeface="+mj-ea"/>
                <a:sym typeface="Arial" panose="020B0604020202020204" pitchFamily="34" charset="0"/>
              </a:rPr>
              <a:t>（</a:t>
            </a:r>
            <a:r>
              <a:rPr lang="en-US" altLang="zh-CN" sz="2400" b="1" dirty="0" smtClean="0">
                <a:latin typeface="Times New Roman" panose="02020603050405020304" pitchFamily="18" charset="0"/>
                <a:ea typeface="宋体" panose="02010600030101010101" pitchFamily="2" charset="-122"/>
                <a:cs typeface="Times New Roman" panose="02020603050405020304" pitchFamily="18" charset="0"/>
              </a:rPr>
              <a:t>GB37824-2019</a:t>
            </a:r>
            <a:r>
              <a:rPr lang="zh-CN" altLang="en-US" sz="2400" dirty="0" smtClean="0">
                <a:latin typeface="+mj-ea"/>
                <a:sym typeface="Arial" panose="020B0604020202020204" pitchFamily="34" charset="0"/>
              </a:rPr>
              <a:t>）</a:t>
            </a:r>
            <a:endParaRPr lang="zh-CN" altLang="en-US" sz="2400" b="1" dirty="0">
              <a:solidFill>
                <a:schemeClr val="tx2"/>
              </a:solidFill>
              <a:latin typeface="微软雅黑" panose="020B0503020204020204" pitchFamily="34" charset="-122"/>
            </a:endParaRPr>
          </a:p>
        </p:txBody>
      </p:sp>
      <p:sp>
        <p:nvSpPr>
          <p:cNvPr id="18434" name="幻灯片编号占位符 6"/>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74</a:t>
            </a:fld>
            <a:endParaRPr lang="en-US" altLang="zh-CN" sz="1200" b="1"/>
          </a:p>
        </p:txBody>
      </p:sp>
      <p:sp>
        <p:nvSpPr>
          <p:cNvPr id="18" name="Rectangle 2"/>
          <p:cNvSpPr>
            <a:spLocks noChangeArrowheads="1"/>
          </p:cNvSpPr>
          <p:nvPr/>
        </p:nvSpPr>
        <p:spPr bwMode="auto">
          <a:xfrm>
            <a:off x="15109" y="1412776"/>
            <a:ext cx="8784976" cy="404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539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pPr>
            <a:r>
              <a:rPr lang="en-US" altLang="zh-CN" sz="2400" dirty="0">
                <a:latin typeface="Times New Roman" panose="02020603050405020304" pitchFamily="18" charset="0"/>
                <a:ea typeface="微软雅黑" panose="020B0503020204020204" pitchFamily="34" charset="-122"/>
                <a:cs typeface="微软雅黑 Light" panose="020B0502040204020203" pitchFamily="34" charset="-122"/>
              </a:rPr>
              <a:t>4.7</a:t>
            </a:r>
            <a:r>
              <a:rPr lang="zh-CN" altLang="zh-CN" sz="2400" dirty="0">
                <a:latin typeface="Times New Roman" panose="02020603050405020304" pitchFamily="18" charset="0"/>
                <a:ea typeface="微软雅黑" panose="020B0503020204020204" pitchFamily="34" charset="-122"/>
                <a:cs typeface="微软雅黑 Light" panose="020B0502040204020203" pitchFamily="34" charset="-122"/>
              </a:rPr>
              <a:t>　</a:t>
            </a:r>
            <a:r>
              <a:rPr lang="zh-CN" altLang="zh-CN" sz="2400" dirty="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rPr>
              <a:t>排气筒高度不低于</a:t>
            </a:r>
            <a:r>
              <a:rPr lang="en-US" altLang="zh-CN" sz="2400" dirty="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rPr>
              <a:t>15m</a:t>
            </a:r>
            <a:r>
              <a:rPr lang="zh-CN" altLang="zh-CN" sz="2400" dirty="0">
                <a:solidFill>
                  <a:srgbClr val="FF0000"/>
                </a:solidFill>
                <a:latin typeface="Times New Roman" panose="02020603050405020304" pitchFamily="18" charset="0"/>
                <a:ea typeface="微软雅黑" panose="020B0503020204020204" pitchFamily="34" charset="-122"/>
                <a:cs typeface="微软雅黑 Light" panose="020B0502040204020203" pitchFamily="34" charset="-122"/>
              </a:rPr>
              <a:t>（因安全考虑或有特殊工艺要求的除外）</a:t>
            </a:r>
            <a:r>
              <a:rPr lang="zh-CN" altLang="zh-CN" sz="2400" dirty="0">
                <a:latin typeface="Times New Roman" panose="02020603050405020304" pitchFamily="18" charset="0"/>
                <a:ea typeface="微软雅黑" panose="020B0503020204020204" pitchFamily="34" charset="-122"/>
                <a:cs typeface="微软雅黑 Light" panose="020B0502040204020203" pitchFamily="34" charset="-122"/>
              </a:rPr>
              <a:t>，具体高度以及与周围建筑物的距离应根据环境影响评价文件确定。</a:t>
            </a:r>
          </a:p>
          <a:p>
            <a:pPr>
              <a:lnSpc>
                <a:spcPct val="150000"/>
              </a:lnSpc>
            </a:pPr>
            <a:r>
              <a:rPr lang="en-US" altLang="zh-CN" sz="2400" dirty="0">
                <a:latin typeface="Times New Roman" panose="02020603050405020304" pitchFamily="18" charset="0"/>
                <a:ea typeface="微软雅黑" panose="020B0503020204020204" pitchFamily="34" charset="-122"/>
                <a:cs typeface="微软雅黑 Light" panose="020B0502040204020203" pitchFamily="34" charset="-122"/>
              </a:rPr>
              <a:t>4.8</a:t>
            </a:r>
            <a:r>
              <a:rPr lang="zh-CN" altLang="zh-CN" sz="2400" dirty="0">
                <a:latin typeface="Times New Roman" panose="02020603050405020304" pitchFamily="18" charset="0"/>
                <a:ea typeface="微软雅黑" panose="020B0503020204020204" pitchFamily="34" charset="-122"/>
                <a:cs typeface="微软雅黑 Light" panose="020B0502040204020203" pitchFamily="34" charset="-122"/>
              </a:rPr>
              <a:t>　当执行不同排放控制要求的废气合并排气筒排放时，应在废气混合前进行监测，并执行相应的排放控制要求；若可选择的监控位置只能对混合后的废气进行监测，则应按各排放控制要求中最严格的规定执行。</a:t>
            </a:r>
          </a:p>
        </p:txBody>
      </p:sp>
      <p:pic>
        <p:nvPicPr>
          <p:cNvPr id="10" name="a962fac2d8ad337cdd4f13072beff827.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904312" y="1484784"/>
            <a:ext cx="2696515" cy="475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8764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168586"/>
            <a:ext cx="8064896" cy="531019"/>
          </a:xfrm>
        </p:spPr>
        <p:txBody>
          <a:bodyPr anchor="b">
            <a:normAutofit/>
          </a:bodyPr>
          <a:lstStyle/>
          <a:p>
            <a:r>
              <a:rPr lang="en-US" altLang="zh-CN" sz="2100" dirty="0" smtClean="0">
                <a:latin typeface="+mj-ea"/>
                <a:sym typeface="Arial" panose="020B0604020202020204" pitchFamily="34" charset="0"/>
              </a:rPr>
              <a:t>5</a:t>
            </a:r>
            <a:r>
              <a:rPr lang="zh-CN" altLang="en-US" sz="2100" dirty="0" smtClean="0">
                <a:latin typeface="+mj-ea"/>
                <a:sym typeface="Arial" panose="020B0604020202020204" pitchFamily="34" charset="0"/>
              </a:rPr>
              <a:t>：</a:t>
            </a:r>
            <a:r>
              <a:rPr lang="zh-CN" altLang="en-US" sz="2100" dirty="0">
                <a:latin typeface="+mj-ea"/>
                <a:sym typeface="Arial" panose="020B0604020202020204" pitchFamily="34" charset="0"/>
              </a:rPr>
              <a:t>无</a:t>
            </a:r>
            <a:r>
              <a:rPr lang="zh-CN" altLang="en-US" sz="2100" dirty="0" smtClean="0">
                <a:latin typeface="+mj-ea"/>
                <a:sym typeface="Arial" panose="020B0604020202020204" pitchFamily="34" charset="0"/>
              </a:rPr>
              <a:t>组织排放控制要求：涂料</a:t>
            </a:r>
            <a:r>
              <a:rPr lang="zh-CN" altLang="en-US" sz="2100" dirty="0">
                <a:latin typeface="+mj-ea"/>
                <a:sym typeface="Arial" panose="020B0604020202020204" pitchFamily="34" charset="0"/>
              </a:rPr>
              <a:t>油墨胶粘剂</a:t>
            </a:r>
            <a:r>
              <a:rPr lang="zh-CN" altLang="en-US" sz="2100" dirty="0" smtClean="0">
                <a:latin typeface="+mj-ea"/>
                <a:sym typeface="Arial" panose="020B0604020202020204" pitchFamily="34" charset="0"/>
              </a:rPr>
              <a:t>制造（</a:t>
            </a:r>
            <a:r>
              <a:rPr lang="en-US" altLang="zh-CN" sz="2000" dirty="0" smtClean="0">
                <a:latin typeface="Times New Roman" panose="02020603050405020304" pitchFamily="18" charset="0"/>
                <a:ea typeface="宋体" panose="02010600030101010101" pitchFamily="2" charset="-122"/>
                <a:cs typeface="Times New Roman" panose="02020603050405020304" pitchFamily="18" charset="0"/>
              </a:rPr>
              <a:t>GB37824-2019</a:t>
            </a:r>
            <a:r>
              <a:rPr lang="zh-CN" altLang="en-US" sz="2100" dirty="0" smtClean="0">
                <a:latin typeface="+mj-ea"/>
                <a:sym typeface="Arial" panose="020B0604020202020204" pitchFamily="34" charset="0"/>
              </a:rPr>
              <a:t>）</a:t>
            </a:r>
            <a:endParaRPr lang="zh-CN" altLang="en-US" sz="2100" dirty="0">
              <a:solidFill>
                <a:srgbClr val="FF0000"/>
              </a:solidFill>
              <a:latin typeface="+mj-ea"/>
            </a:endParaRPr>
          </a:p>
        </p:txBody>
      </p:sp>
      <p:sp>
        <p:nvSpPr>
          <p:cNvPr id="13315" name="幻灯片编号占位符 3"/>
          <p:cNvSpPr txBox="1">
            <a:spLocks noGrp="1" noChangeArrowheads="1"/>
          </p:cNvSpPr>
          <p:nvPr/>
        </p:nvSpPr>
        <p:spPr bwMode="auto">
          <a:xfrm>
            <a:off x="8976320" y="6412718"/>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75</a:t>
            </a:fld>
            <a:endParaRPr lang="en-US" altLang="zh-CN" sz="900" b="1" dirty="0">
              <a:latin typeface="微软雅黑" panose="020B0503020204020204" pitchFamily="34" charset="-122"/>
            </a:endParaRPr>
          </a:p>
        </p:txBody>
      </p:sp>
      <p:sp>
        <p:nvSpPr>
          <p:cNvPr id="9" name="Rectangle 78"/>
          <p:cNvSpPr>
            <a:spLocks noChangeArrowheads="1"/>
          </p:cNvSpPr>
          <p:nvPr/>
        </p:nvSpPr>
        <p:spPr bwMode="auto">
          <a:xfrm>
            <a:off x="335360" y="980728"/>
            <a:ext cx="8728992" cy="576064"/>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b="1" dirty="0">
                <a:solidFill>
                  <a:srgbClr val="000000"/>
                </a:solidFill>
                <a:latin typeface="微软雅黑" panose="020B0503020204020204" pitchFamily="34" charset="-122"/>
                <a:ea typeface="微软雅黑" panose="020B0503020204020204" pitchFamily="34" charset="-122"/>
                <a:cs typeface="+mn-cs"/>
              </a:rPr>
              <a:t>无组织</a:t>
            </a:r>
            <a:r>
              <a:rPr lang="zh-CN" altLang="en-US" sz="2400" b="1" dirty="0" smtClean="0">
                <a:solidFill>
                  <a:srgbClr val="000000"/>
                </a:solidFill>
                <a:latin typeface="微软雅黑" panose="020B0503020204020204" pitchFamily="34" charset="-122"/>
                <a:ea typeface="微软雅黑" panose="020B0503020204020204" pitchFamily="34" charset="-122"/>
                <a:cs typeface="+mn-cs"/>
              </a:rPr>
              <a:t>排放的工艺过程控制</a:t>
            </a:r>
            <a:r>
              <a:rPr lang="zh-CN" altLang="en-US" sz="2400" b="1" dirty="0">
                <a:solidFill>
                  <a:srgbClr val="000000"/>
                </a:solidFill>
                <a:latin typeface="微软雅黑" panose="020B0503020204020204" pitchFamily="34" charset="-122"/>
                <a:ea typeface="微软雅黑" panose="020B0503020204020204" pitchFamily="34" charset="-122"/>
                <a:cs typeface="+mn-cs"/>
              </a:rPr>
              <a:t>要求</a:t>
            </a:r>
          </a:p>
        </p:txBody>
      </p:sp>
      <p:graphicFrame>
        <p:nvGraphicFramePr>
          <p:cNvPr id="6" name="表格 5"/>
          <p:cNvGraphicFramePr>
            <a:graphicFrameLocks noGrp="1"/>
          </p:cNvGraphicFramePr>
          <p:nvPr>
            <p:extLst/>
          </p:nvPr>
        </p:nvGraphicFramePr>
        <p:xfrm>
          <a:off x="335360" y="1700808"/>
          <a:ext cx="11753006" cy="5092204"/>
        </p:xfrm>
        <a:graphic>
          <a:graphicData uri="http://schemas.openxmlformats.org/drawingml/2006/table">
            <a:tbl>
              <a:tblPr firstRow="1" bandRow="1">
                <a:tableStyleId>{5C22544A-7EE6-4342-B048-85BDC9FD1C3A}</a:tableStyleId>
              </a:tblPr>
              <a:tblGrid>
                <a:gridCol w="1095822">
                  <a:extLst>
                    <a:ext uri="{9D8B030D-6E8A-4147-A177-3AD203B41FA5}">
                      <a16:colId xmlns:a16="http://schemas.microsoft.com/office/drawing/2014/main" xmlns="" val="20000"/>
                    </a:ext>
                  </a:extLst>
                </a:gridCol>
                <a:gridCol w="2016224">
                  <a:extLst>
                    <a:ext uri="{9D8B030D-6E8A-4147-A177-3AD203B41FA5}">
                      <a16:colId xmlns:a16="http://schemas.microsoft.com/office/drawing/2014/main" xmlns="" val="20001"/>
                    </a:ext>
                  </a:extLst>
                </a:gridCol>
                <a:gridCol w="5127139">
                  <a:extLst>
                    <a:ext uri="{9D8B030D-6E8A-4147-A177-3AD203B41FA5}">
                      <a16:colId xmlns:a16="http://schemas.microsoft.com/office/drawing/2014/main" xmlns="" val="20002"/>
                    </a:ext>
                  </a:extLst>
                </a:gridCol>
                <a:gridCol w="3513821">
                  <a:extLst>
                    <a:ext uri="{9D8B030D-6E8A-4147-A177-3AD203B41FA5}">
                      <a16:colId xmlns:a16="http://schemas.microsoft.com/office/drawing/2014/main" xmlns="" val="20003"/>
                    </a:ext>
                  </a:extLst>
                </a:gridCol>
              </a:tblGrid>
              <a:tr h="1251832">
                <a:tc>
                  <a:txBody>
                    <a:bodyPr/>
                    <a:lstStyle/>
                    <a:p>
                      <a:pPr algn="ctr" fontAlgn="auto">
                        <a:lnSpc>
                          <a:spcPct val="100000"/>
                        </a:lnSpc>
                        <a:buClr>
                          <a:srgbClr val="002060"/>
                        </a:buClr>
                        <a:buFont typeface="Wingdings" panose="05000000000000000000" pitchFamily="2" charset="2"/>
                        <a:buNone/>
                        <a:defRPr/>
                      </a:pPr>
                      <a:r>
                        <a:rPr lang="zh-CN" altLang="en-US" sz="1800" b="0" dirty="0" smtClean="0">
                          <a:solidFill>
                            <a:schemeClr val="tx1"/>
                          </a:solidFill>
                          <a:latin typeface="微软雅黑" panose="020B0503020204020204" pitchFamily="34" charset="-122"/>
                          <a:ea typeface="微软雅黑" panose="020B0503020204020204" pitchFamily="34" charset="-122"/>
                        </a:rPr>
                        <a:t>工艺过程无组织排放源</a:t>
                      </a:r>
                      <a:endParaRPr lang="en-US" altLang="zh-CN" sz="1800" b="0" dirty="0">
                        <a:solidFill>
                          <a:schemeClr val="tx1"/>
                        </a:solidFill>
                        <a:latin typeface="微软雅黑" panose="020B0503020204020204" pitchFamily="34" charset="-122"/>
                        <a:ea typeface="微软雅黑" panose="020B0503020204020204" pitchFamily="34" charset="-122"/>
                      </a:endParaRPr>
                    </a:p>
                  </a:txBody>
                  <a:tcPr marL="91439" marR="91439" marT="45719" marB="45719" anchor="ctr">
                    <a:solidFill>
                      <a:schemeClr val="tx2">
                        <a:lumMod val="20000"/>
                        <a:lumOff val="80000"/>
                      </a:schemeClr>
                    </a:solidFill>
                  </a:tcPr>
                </a:tc>
                <a:tc>
                  <a:txBody>
                    <a:bodyPr/>
                    <a:lstStyle/>
                    <a:p>
                      <a:pPr marL="0" algn="ctr" defTabSz="914400" rtl="0" fontAlgn="auto">
                        <a:lnSpc>
                          <a:spcPct val="100000"/>
                        </a:lnSpc>
                        <a:buClr>
                          <a:srgbClr val="002060"/>
                        </a:buClr>
                        <a:buFont typeface="Wingdings" panose="05000000000000000000" pitchFamily="2" charset="2"/>
                        <a:buNone/>
                        <a:defRPr/>
                      </a:pPr>
                      <a:r>
                        <a:rPr lang="zh-CN" altLang="en-US" sz="1800" b="0" kern="120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涂料油墨胶粘剂生产过程</a:t>
                      </a:r>
                      <a:endParaRPr lang="en-US" altLang="zh-CN" sz="1800" b="0" kern="120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algn="ctr" defTabSz="914400" rtl="0" fontAlgn="auto">
                        <a:lnSpc>
                          <a:spcPct val="100000"/>
                        </a:lnSpc>
                        <a:buClr>
                          <a:srgbClr val="002060"/>
                        </a:buClr>
                        <a:buFont typeface="Wingdings" panose="05000000000000000000" pitchFamily="2" charset="2"/>
                        <a:buNone/>
                        <a:defRPr/>
                      </a:pPr>
                      <a:r>
                        <a:rPr lang="zh-CN" altLang="en-US" sz="1800" b="0" kern="120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800" b="0" kern="120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5.4</a:t>
                      </a:r>
                      <a:r>
                        <a:rPr lang="zh-CN" altLang="en-US" sz="1800" b="0" kern="120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p>
                  </a:txBody>
                  <a:tcPr marL="91439" marR="91439" marT="45719" marB="45719" anchor="ctr">
                    <a:solidFill>
                      <a:schemeClr val="tx2">
                        <a:lumMod val="20000"/>
                        <a:lumOff val="80000"/>
                      </a:schemeClr>
                    </a:solidFill>
                  </a:tcPr>
                </a:tc>
                <a:tc>
                  <a:txBody>
                    <a:bodyPr/>
                    <a:lstStyle/>
                    <a:p>
                      <a:pPr marL="0" marR="0" lvl="0" indent="0" algn="l" defTabSz="914400" rtl="0" fontAlgn="auto">
                        <a:lnSpc>
                          <a:spcPct val="100000"/>
                        </a:lnSpc>
                        <a:spcBef>
                          <a:spcPts val="0"/>
                        </a:spcBef>
                        <a:spcAft>
                          <a:spcPts val="0"/>
                        </a:spcAft>
                        <a:buClrTx/>
                        <a:buSzTx/>
                        <a:buFontTx/>
                        <a:buNone/>
                        <a:defRPr/>
                      </a:pPr>
                      <a:endParaRPr lang="zh-CN" altLang="en-US" sz="1800" b="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fontAlgn="auto">
                        <a:lnSpc>
                          <a:spcPct val="100000"/>
                        </a:lnSpc>
                        <a:spcBef>
                          <a:spcPts val="0"/>
                        </a:spcBef>
                        <a:spcAft>
                          <a:spcPts val="0"/>
                        </a:spcAft>
                        <a:buClrTx/>
                        <a:buSzTx/>
                        <a:buFontTx/>
                        <a:buNone/>
                        <a:defRPr/>
                      </a:pPr>
                      <a:r>
                        <a:rPr lang="zh-CN" altLang="en-US" sz="1800" b="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配料加工单元：混合、搅拌或配料操作过程</a:t>
                      </a:r>
                    </a:p>
                  </a:txBody>
                  <a:tcPr marL="91439" marR="91439" marT="45719" marB="45719" anchor="ctr">
                    <a:solidFill>
                      <a:schemeClr val="tx2">
                        <a:lumMod val="20000"/>
                        <a:lumOff val="80000"/>
                      </a:schemeClr>
                    </a:solidFill>
                  </a:tcPr>
                </a:tc>
                <a:tc>
                  <a:txBody>
                    <a:bodyPr/>
                    <a:lstStyle/>
                    <a:p>
                      <a:pPr marL="0" marR="0" indent="0" algn="l" defTabSz="914400" rtl="0" fontAlgn="auto">
                        <a:lnSpc>
                          <a:spcPct val="100000"/>
                        </a:lnSpc>
                        <a:spcBef>
                          <a:spcPts val="0"/>
                        </a:spcBef>
                        <a:spcAft>
                          <a:spcPts val="0"/>
                        </a:spcAft>
                        <a:buClr>
                          <a:srgbClr val="002060"/>
                        </a:buClr>
                        <a:buSzTx/>
                        <a:buFont typeface="Wingdings" panose="05000000000000000000" pitchFamily="2" charset="2"/>
                        <a:buNone/>
                        <a:defRPr/>
                      </a:pPr>
                      <a:r>
                        <a:rPr lang="zh-CN" altLang="en-US" sz="1800" b="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一般要求</a:t>
                      </a:r>
                      <a:endParaRPr lang="en-US" altLang="zh-CN" sz="1800" b="0" kern="120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0" marR="0" indent="0" algn="l" defTabSz="914400" rtl="0" fontAlgn="auto">
                        <a:lnSpc>
                          <a:spcPct val="100000"/>
                        </a:lnSpc>
                        <a:spcBef>
                          <a:spcPts val="0"/>
                        </a:spcBef>
                        <a:spcAft>
                          <a:spcPts val="0"/>
                        </a:spcAft>
                        <a:buClr>
                          <a:srgbClr val="002060"/>
                        </a:buClr>
                        <a:buSzTx/>
                        <a:buFont typeface="Wingdings" panose="05000000000000000000" pitchFamily="2" charset="2"/>
                        <a:buNone/>
                        <a:defRPr/>
                      </a:pPr>
                      <a:r>
                        <a:rPr lang="zh-CN" altLang="en-US" sz="1800" b="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重点地区特别控制要求</a:t>
                      </a:r>
                      <a:endParaRPr lang="zh-CN" altLang="en-US" sz="1800" b="0" kern="120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800" b="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91439" marR="91439" marT="45719" marB="45719" anchor="ctr">
                    <a:solidFill>
                      <a:schemeClr val="tx2">
                        <a:lumMod val="20000"/>
                        <a:lumOff val="80000"/>
                      </a:schemeClr>
                    </a:solidFill>
                  </a:tcPr>
                </a:tc>
                <a:extLst>
                  <a:ext uri="{0D108BD9-81ED-4DB2-BD59-A6C34878D82A}">
                    <a16:rowId xmlns:a16="http://schemas.microsoft.com/office/drawing/2014/main" xmlns="" val="10000"/>
                  </a:ext>
                </a:extLst>
              </a:tr>
              <a:tr h="763926">
                <a:tc rowSpan="4">
                  <a:txBody>
                    <a:bodyPr/>
                    <a:lstStyle/>
                    <a:p>
                      <a:pPr algn="ctr" fontAlgn="auto">
                        <a:lnSpc>
                          <a:spcPct val="100000"/>
                        </a:lnSpc>
                        <a:buNone/>
                      </a:pPr>
                      <a:r>
                        <a:rPr lang="zh-CN" altLang="en-US" sz="18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通用操作或</a:t>
                      </a:r>
                      <a:endParaRPr lang="zh-CN" altLang="en-US" sz="1800" b="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gn="ctr" fontAlgn="auto">
                        <a:lnSpc>
                          <a:spcPct val="100000"/>
                        </a:lnSpc>
                        <a:buNone/>
                      </a:pPr>
                      <a:r>
                        <a:rPr lang="zh-CN" altLang="en-US" sz="18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设施</a:t>
                      </a:r>
                      <a:endParaRPr lang="zh-CN" altLang="en-US" sz="1800" b="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gn="ctr" fontAlgn="auto">
                        <a:lnSpc>
                          <a:spcPct val="100000"/>
                        </a:lnSpc>
                        <a:buNone/>
                      </a:pPr>
                      <a:r>
                        <a:rPr lang="zh-CN" altLang="en-US" sz="18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无组</a:t>
                      </a:r>
                      <a:endParaRPr lang="zh-CN" altLang="en-US" sz="1800" b="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gn="ctr" fontAlgn="auto">
                        <a:lnSpc>
                          <a:spcPct val="100000"/>
                        </a:lnSpc>
                        <a:buNone/>
                      </a:pPr>
                      <a:r>
                        <a:rPr lang="zh-CN" altLang="en-US" sz="18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织排</a:t>
                      </a:r>
                      <a:endParaRPr lang="zh-CN" altLang="en-US" sz="1800" b="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gn="ctr" fontAlgn="auto">
                        <a:lnSpc>
                          <a:spcPct val="100000"/>
                        </a:lnSpc>
                        <a:buNone/>
                      </a:pPr>
                      <a:r>
                        <a:rPr lang="zh-CN" altLang="en-US" sz="18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放源</a:t>
                      </a:r>
                      <a:endParaRPr lang="en-US" altLang="zh-CN" sz="1800" b="0" dirty="0">
                        <a:solidFill>
                          <a:schemeClr val="tx1"/>
                        </a:solidFill>
                        <a:latin typeface="微软雅黑" panose="020B0503020204020204" pitchFamily="34" charset="-122"/>
                        <a:ea typeface="微软雅黑" panose="020B0503020204020204" pitchFamily="34" charset="-122"/>
                      </a:endParaRPr>
                    </a:p>
                  </a:txBody>
                  <a:tcPr anchor="ctr">
                    <a:solidFill>
                      <a:schemeClr val="tx2">
                        <a:lumMod val="20000"/>
                        <a:lumOff val="80000"/>
                      </a:schemeClr>
                    </a:solidFill>
                  </a:tcPr>
                </a:tc>
                <a:tc>
                  <a:txBody>
                    <a:bodyPr/>
                    <a:lstStyle/>
                    <a:p>
                      <a:pPr indent="0" algn="ctr" fontAlgn="auto">
                        <a:lnSpc>
                          <a:spcPct val="100000"/>
                        </a:lnSpc>
                        <a:buNone/>
                      </a:pPr>
                      <a:r>
                        <a:rPr lang="zh-CN" altLang="en-US" sz="1800" b="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VOCs物料储存控制要求（</a:t>
                      </a:r>
                      <a:r>
                        <a:rPr lang="en-US" altLang="zh-CN" sz="1800" b="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5.2</a:t>
                      </a:r>
                      <a:r>
                        <a:rPr lang="zh-CN" altLang="en-US" sz="1800" b="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p>
                  </a:txBody>
                  <a:tcPr marL="68580" marR="68580" marT="0" marB="0" anchor="ctr">
                    <a:solidFill>
                      <a:schemeClr val="tx2">
                        <a:lumMod val="20000"/>
                        <a:lumOff val="80000"/>
                      </a:schemeClr>
                    </a:solidFill>
                  </a:tcPr>
                </a:tc>
                <a:tc>
                  <a:txBody>
                    <a:bodyPr/>
                    <a:lstStyle/>
                    <a:p>
                      <a:pPr marL="0" marR="0" indent="0" algn="l" defTabSz="914400" rtl="0" fontAlgn="auto">
                        <a:lnSpc>
                          <a:spcPct val="100000"/>
                        </a:lnSpc>
                        <a:spcBef>
                          <a:spcPts val="0"/>
                        </a:spcBef>
                        <a:spcAft>
                          <a:spcPts val="0"/>
                        </a:spcAft>
                        <a:buClr>
                          <a:srgbClr val="002060"/>
                        </a:buClr>
                        <a:buSzTx/>
                        <a:buFont typeface="Wingdings" panose="05000000000000000000" pitchFamily="2" charset="2"/>
                        <a:buNone/>
                        <a:defRPr/>
                      </a:pPr>
                      <a:r>
                        <a:rPr lang="zh-CN" altLang="en-US" sz="1800" b="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物料在储存过程中逸散，如挥发性有机液体储罐静置损失和工作损失</a:t>
                      </a:r>
                      <a:endParaRPr lang="zh-CN" altLang="en-US" sz="1800" b="0" kern="120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txBody>
                  <a:tcPr marL="91439" marR="91439" marT="45702" marB="45702" anchor="ctr">
                    <a:solidFill>
                      <a:schemeClr val="tx2">
                        <a:lumMod val="20000"/>
                        <a:lumOff val="80000"/>
                      </a:schemeClr>
                    </a:solidFill>
                  </a:tcPr>
                </a:tc>
                <a:tc>
                  <a:txBody>
                    <a:bodyPr/>
                    <a:lstStyle/>
                    <a:p>
                      <a:pPr marL="0" marR="0" indent="0" algn="l" defTabSz="914400" rtl="0" fontAlgn="auto">
                        <a:lnSpc>
                          <a:spcPct val="100000"/>
                        </a:lnSpc>
                        <a:spcBef>
                          <a:spcPts val="0"/>
                        </a:spcBef>
                        <a:spcAft>
                          <a:spcPts val="0"/>
                        </a:spcAft>
                        <a:buClr>
                          <a:srgbClr val="002060"/>
                        </a:buClr>
                        <a:buSzTx/>
                        <a:buFont typeface="Wingdings" panose="05000000000000000000" pitchFamily="2" charset="2"/>
                        <a:buNone/>
                        <a:defRPr/>
                      </a:pPr>
                      <a:r>
                        <a:rPr lang="zh-CN" altLang="en-US" sz="1800" b="0" kern="120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一般要求</a:t>
                      </a:r>
                      <a:endParaRPr lang="en-US" altLang="zh-CN" sz="1800" b="0" kern="120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indent="0" algn="l" defTabSz="914400" rtl="0" fontAlgn="auto">
                        <a:lnSpc>
                          <a:spcPct val="100000"/>
                        </a:lnSpc>
                        <a:spcBef>
                          <a:spcPts val="0"/>
                        </a:spcBef>
                        <a:spcAft>
                          <a:spcPts val="0"/>
                        </a:spcAft>
                        <a:buClr>
                          <a:srgbClr val="002060"/>
                        </a:buClr>
                        <a:buSzTx/>
                        <a:buFont typeface="Wingdings" panose="05000000000000000000" pitchFamily="2" charset="2"/>
                        <a:buNone/>
                        <a:defRPr/>
                      </a:pPr>
                      <a:r>
                        <a:rPr lang="zh-CN" altLang="en-US" sz="1800" b="0" kern="120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重点地区特别控制要求</a:t>
                      </a:r>
                    </a:p>
                    <a:p>
                      <a:pPr marL="0" marR="0" indent="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None/>
                        <a:defRPr/>
                      </a:pPr>
                      <a:endParaRPr lang="zh-CN" altLang="en-US" sz="1800" b="0" kern="1200"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txBody>
                  <a:tcPr marL="91439" marR="91439" marT="45702" marB="45702" anchor="ctr">
                    <a:solidFill>
                      <a:schemeClr val="tx2">
                        <a:lumMod val="20000"/>
                        <a:lumOff val="80000"/>
                      </a:schemeClr>
                    </a:solidFill>
                  </a:tcPr>
                </a:tc>
                <a:extLst>
                  <a:ext uri="{0D108BD9-81ED-4DB2-BD59-A6C34878D82A}">
                    <a16:rowId xmlns:a16="http://schemas.microsoft.com/office/drawing/2014/main" xmlns="" val="10001"/>
                  </a:ext>
                </a:extLst>
              </a:tr>
              <a:tr h="785639">
                <a:tc vMerge="1">
                  <a:txBody>
                    <a:bodyPr/>
                    <a:lstStyle/>
                    <a:p>
                      <a:endParaRPr lang="zh-CN"/>
                    </a:p>
                  </a:txBody>
                  <a:tcPr/>
                </a:tc>
                <a:tc>
                  <a:txBody>
                    <a:bodyPr/>
                    <a:lstStyle/>
                    <a:p>
                      <a:pPr indent="0" algn="ctr" fontAlgn="auto">
                        <a:lnSpc>
                          <a:spcPct val="100000"/>
                        </a:lnSpc>
                        <a:buNone/>
                      </a:pPr>
                      <a:r>
                        <a:rPr lang="zh-CN" altLang="en-US" sz="1800" b="0" dirty="0" smtClean="0">
                          <a:latin typeface="Times New Roman" panose="02020603050405020304" pitchFamily="18" charset="0"/>
                          <a:ea typeface="微软雅黑" panose="020B0503020204020204" pitchFamily="34" charset="-122"/>
                          <a:cs typeface="Times New Roman" panose="02020603050405020304" pitchFamily="18" charset="0"/>
                        </a:rPr>
                        <a:t>VOCs物料转移和输送控制要求</a:t>
                      </a:r>
                      <a:r>
                        <a:rPr lang="zh-CN" altLang="en-US" sz="18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18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5.3</a:t>
                      </a:r>
                      <a:r>
                        <a:rPr lang="zh-CN" altLang="en-US" sz="18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zh-CN" altLang="en-US" sz="1800" b="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indent="0" algn="ctr">
                        <a:lnSpc>
                          <a:spcPct val="100000"/>
                        </a:lnSpc>
                        <a:buNone/>
                      </a:pPr>
                      <a:endParaRPr lang="zh-CN" altLang="en-US" sz="1800" b="0" dirty="0" smtClean="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solidFill>
                      <a:schemeClr val="tx2">
                        <a:lumMod val="20000"/>
                        <a:lumOff val="80000"/>
                      </a:schemeClr>
                    </a:solidFill>
                  </a:tcPr>
                </a:tc>
                <a:tc>
                  <a:txBody>
                    <a:bodyPr/>
                    <a:lstStyle/>
                    <a:p>
                      <a:pPr marL="0" marR="0" indent="0" algn="l" defTabSz="914400" rtl="0" fontAlgn="auto">
                        <a:lnSpc>
                          <a:spcPct val="100000"/>
                        </a:lnSpc>
                        <a:spcBef>
                          <a:spcPts val="0"/>
                        </a:spcBef>
                        <a:spcAft>
                          <a:spcPts val="0"/>
                        </a:spcAft>
                        <a:buClr>
                          <a:srgbClr val="002060"/>
                        </a:buClr>
                        <a:buSzTx/>
                        <a:buFont typeface="Wingdings" panose="05000000000000000000" pitchFamily="2" charset="2"/>
                        <a:buNone/>
                        <a:defRPr/>
                      </a:pPr>
                      <a:r>
                        <a:rPr lang="zh-CN" altLang="en-US" sz="18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物料在运输转移过程中，如装车、装船过程中的逸散</a:t>
                      </a:r>
                      <a:endParaRPr lang="zh-CN" altLang="en-US" sz="1800" b="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txBody>
                  <a:tcPr marL="91439" marR="91439" marT="45702" marB="45702" anchor="ctr">
                    <a:solidFill>
                      <a:schemeClr val="tx2">
                        <a:lumMod val="20000"/>
                        <a:lumOff val="80000"/>
                      </a:schemeClr>
                    </a:solidFill>
                  </a:tcPr>
                </a:tc>
                <a:tc>
                  <a:txBody>
                    <a:bodyPr/>
                    <a:lstStyle/>
                    <a:p>
                      <a:pPr marL="0" marR="0" indent="0" algn="l" defTabSz="914400" rtl="0" fontAlgn="auto">
                        <a:lnSpc>
                          <a:spcPct val="100000"/>
                        </a:lnSpc>
                        <a:spcBef>
                          <a:spcPts val="0"/>
                        </a:spcBef>
                        <a:spcAft>
                          <a:spcPts val="0"/>
                        </a:spcAft>
                        <a:buClr>
                          <a:srgbClr val="002060"/>
                        </a:buClr>
                        <a:buSzTx/>
                        <a:buFont typeface="Wingdings" panose="05000000000000000000" pitchFamily="2" charset="2"/>
                        <a:buNone/>
                        <a:defRPr/>
                      </a:pPr>
                      <a:r>
                        <a:rPr lang="zh-CN" altLang="en-US" sz="1800" b="0" kern="120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rPr>
                        <a:t>引用</a:t>
                      </a:r>
                      <a:r>
                        <a:rPr lang="en-US" altLang="zh-CN" sz="1800" b="0" kern="120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1800" b="0" kern="120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rPr>
                        <a:t>挥发性有机物无组织排放控制标准</a:t>
                      </a:r>
                      <a:r>
                        <a:rPr lang="en-US" altLang="zh-CN" sz="1800" b="0" kern="120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zh-CN" altLang="en-US" sz="1800" b="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txBody>
                  <a:tcPr marL="91439" marR="91439" marT="45702" marB="45702" anchor="ctr">
                    <a:solidFill>
                      <a:schemeClr val="tx2">
                        <a:lumMod val="20000"/>
                        <a:lumOff val="80000"/>
                      </a:schemeClr>
                    </a:solidFill>
                  </a:tcPr>
                </a:tc>
                <a:extLst>
                  <a:ext uri="{0D108BD9-81ED-4DB2-BD59-A6C34878D82A}">
                    <a16:rowId xmlns:a16="http://schemas.microsoft.com/office/drawing/2014/main" xmlns="" val="10002"/>
                  </a:ext>
                </a:extLst>
              </a:tr>
              <a:tr h="763926">
                <a:tc vMerge="1">
                  <a:txBody>
                    <a:bodyPr/>
                    <a:lstStyle/>
                    <a:p>
                      <a:endParaRPr lang="zh-CN"/>
                    </a:p>
                  </a:txBody>
                  <a:tcPr/>
                </a:tc>
                <a:tc>
                  <a:txBody>
                    <a:bodyPr/>
                    <a:lstStyle/>
                    <a:p>
                      <a:pPr marL="0" marR="0" indent="0" algn="ctr" defTabSz="914400" rtl="0" fontAlgn="auto">
                        <a:lnSpc>
                          <a:spcPct val="100000"/>
                        </a:lnSpc>
                        <a:spcBef>
                          <a:spcPts val="0"/>
                        </a:spcBef>
                        <a:spcAft>
                          <a:spcPts val="0"/>
                        </a:spcAft>
                        <a:buClr>
                          <a:srgbClr val="002060"/>
                        </a:buClr>
                        <a:buSzTx/>
                        <a:buFont typeface="Wingdings" panose="05000000000000000000" pitchFamily="2" charset="2"/>
                        <a:buNone/>
                        <a:defRPr/>
                      </a:pPr>
                      <a:r>
                        <a:rPr lang="zh-CN" altLang="en-US" sz="1800" b="0" kern="120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设备与管线泄漏</a:t>
                      </a:r>
                      <a:r>
                        <a:rPr lang="zh-CN" altLang="en-US" sz="1800" dirty="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1800" dirty="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5.5</a:t>
                      </a:r>
                      <a:r>
                        <a:rPr lang="zh-CN" altLang="en-US" sz="1800" dirty="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zh-CN" altLang="en-US" sz="1800" b="0" kern="1200" dirty="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0" marR="0" indent="0" algn="ctr" defTabSz="914400" rtl="0" eaLnBrk="1" fontAlgn="auto" latinLnBrk="0" hangingPunct="1">
                        <a:lnSpc>
                          <a:spcPct val="100000"/>
                        </a:lnSpc>
                        <a:spcBef>
                          <a:spcPts val="0"/>
                        </a:spcBef>
                        <a:spcAft>
                          <a:spcPts val="0"/>
                        </a:spcAft>
                        <a:buClr>
                          <a:srgbClr val="002060"/>
                        </a:buClr>
                        <a:buSzTx/>
                        <a:buFont typeface="Wingdings" panose="05000000000000000000" pitchFamily="2" charset="2"/>
                        <a:buNone/>
                        <a:defRPr/>
                      </a:pPr>
                      <a:endParaRPr lang="en-US" altLang="zh-CN" sz="1800" b="0" kern="120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91439" marR="91439" marT="45702" marB="45702" anchor="ctr">
                    <a:solidFill>
                      <a:schemeClr val="tx2">
                        <a:lumMod val="20000"/>
                        <a:lumOff val="80000"/>
                      </a:schemeClr>
                    </a:solidFill>
                  </a:tcPr>
                </a:tc>
                <a:tc>
                  <a:txBody>
                    <a:bodyPr/>
                    <a:lstStyle/>
                    <a:p>
                      <a:pPr marL="0" marR="0" indent="0" algn="l" defTabSz="914400" rtl="0" fontAlgn="auto">
                        <a:lnSpc>
                          <a:spcPct val="100000"/>
                        </a:lnSpc>
                        <a:spcBef>
                          <a:spcPts val="0"/>
                        </a:spcBef>
                        <a:spcAft>
                          <a:spcPts val="0"/>
                        </a:spcAft>
                        <a:buClr>
                          <a:srgbClr val="002060"/>
                        </a:buClr>
                        <a:buSzTx/>
                        <a:buFont typeface="Wingdings" panose="05000000000000000000" pitchFamily="2" charset="2"/>
                        <a:buNone/>
                        <a:defRPr/>
                      </a:pPr>
                      <a:r>
                        <a:rPr lang="zh-CN" altLang="en-US" sz="1800" b="0" kern="120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泵、阀门、法兰等跑、冒、滴、漏 </a:t>
                      </a:r>
                      <a:endParaRPr lang="zh-CN" altLang="en-US" sz="1800" b="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91439" marR="91439" marT="45702" marB="45702" anchor="ctr">
                    <a:solidFill>
                      <a:schemeClr val="tx2">
                        <a:lumMod val="20000"/>
                        <a:lumOff val="80000"/>
                      </a:schemeClr>
                    </a:solidFill>
                  </a:tcPr>
                </a:tc>
                <a:tc>
                  <a:txBody>
                    <a:bodyPr/>
                    <a:lstStyle/>
                    <a:p>
                      <a:pPr marL="0" marR="0" indent="0" algn="l" defTabSz="914400" rtl="0" fontAlgn="auto">
                        <a:lnSpc>
                          <a:spcPct val="100000"/>
                        </a:lnSpc>
                        <a:spcBef>
                          <a:spcPts val="0"/>
                        </a:spcBef>
                        <a:spcAft>
                          <a:spcPts val="0"/>
                        </a:spcAft>
                        <a:buClr>
                          <a:srgbClr val="002060"/>
                        </a:buClr>
                        <a:buSzTx/>
                        <a:buFont typeface="Wingdings" panose="05000000000000000000" pitchFamily="2" charset="2"/>
                        <a:buNone/>
                        <a:defRPr/>
                      </a:pPr>
                      <a:r>
                        <a:rPr lang="zh-CN" altLang="en-US" sz="1800" b="0" kern="120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rPr>
                        <a:t>引用</a:t>
                      </a:r>
                      <a:r>
                        <a:rPr lang="en-US" altLang="zh-CN" sz="1800" b="0" kern="120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1800" b="0" kern="120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rPr>
                        <a:t>挥发性有机物无组织排放控制标准</a:t>
                      </a:r>
                      <a:r>
                        <a:rPr lang="en-US" altLang="zh-CN" sz="1800" b="0" kern="120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zh-CN" altLang="en-US" sz="1800" b="0" kern="120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0" marR="0" indent="0" algn="l" defTabSz="914400" rtl="0" eaLnBrk="1" fontAlgn="auto" latinLnBrk="0" hangingPunct="1">
                        <a:lnSpc>
                          <a:spcPct val="100000"/>
                        </a:lnSpc>
                        <a:spcBef>
                          <a:spcPts val="0"/>
                        </a:spcBef>
                        <a:spcAft>
                          <a:spcPts val="0"/>
                        </a:spcAft>
                        <a:buClr>
                          <a:srgbClr val="002060"/>
                        </a:buClr>
                        <a:buSzTx/>
                        <a:buFont typeface="Wingdings" panose="05000000000000000000" pitchFamily="2" charset="2"/>
                        <a:buNone/>
                        <a:defRPr/>
                      </a:pPr>
                      <a:endParaRPr lang="zh-CN" altLang="en-US" sz="1800" b="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91439" marR="91439" marT="45702" marB="45702" anchor="ctr">
                    <a:solidFill>
                      <a:schemeClr val="tx2">
                        <a:lumMod val="20000"/>
                        <a:lumOff val="80000"/>
                      </a:schemeClr>
                    </a:solidFill>
                  </a:tcPr>
                </a:tc>
                <a:extLst>
                  <a:ext uri="{0D108BD9-81ED-4DB2-BD59-A6C34878D82A}">
                    <a16:rowId xmlns:a16="http://schemas.microsoft.com/office/drawing/2014/main" xmlns="" val="10003"/>
                  </a:ext>
                </a:extLst>
              </a:tr>
              <a:tr h="808255">
                <a:tc vMerge="1">
                  <a:txBody>
                    <a:bodyPr/>
                    <a:lstStyle/>
                    <a:p>
                      <a:endParaRPr lang="zh-CN"/>
                    </a:p>
                  </a:txBody>
                  <a:tcPr/>
                </a:tc>
                <a:tc>
                  <a:txBody>
                    <a:bodyPr/>
                    <a:lstStyle/>
                    <a:p>
                      <a:pPr marL="0" marR="0" indent="0" algn="ctr" defTabSz="914400" rtl="0" fontAlgn="auto">
                        <a:lnSpc>
                          <a:spcPct val="100000"/>
                        </a:lnSpc>
                        <a:spcBef>
                          <a:spcPts val="0"/>
                        </a:spcBef>
                        <a:spcAft>
                          <a:spcPts val="0"/>
                        </a:spcAft>
                        <a:buClrTx/>
                        <a:buSzTx/>
                        <a:buFontTx/>
                        <a:buNone/>
                        <a:defRPr/>
                      </a:pPr>
                      <a:r>
                        <a:rPr lang="zh-CN" altLang="en-US" sz="1800" b="0" kern="120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敞开液面挥发</a:t>
                      </a:r>
                      <a:r>
                        <a:rPr lang="en-US" altLang="zh-CN" sz="1800" b="0" kern="120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VOCs</a:t>
                      </a:r>
                      <a:r>
                        <a:rPr lang="zh-CN" altLang="en-US" sz="1800" dirty="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1800" dirty="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5.6</a:t>
                      </a:r>
                      <a:r>
                        <a:rPr lang="zh-CN" altLang="en-US" sz="1800" dirty="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zh-CN" altLang="en-US" sz="1800" b="0" kern="1200" dirty="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0" marR="0" indent="0" algn="ctr" defTabSz="914400" rtl="0" eaLnBrk="1" fontAlgn="auto" latinLnBrk="0" hangingPunct="1">
                        <a:lnSpc>
                          <a:spcPct val="100000"/>
                        </a:lnSpc>
                        <a:spcBef>
                          <a:spcPts val="0"/>
                        </a:spcBef>
                        <a:spcAft>
                          <a:spcPts val="0"/>
                        </a:spcAft>
                        <a:buClrTx/>
                        <a:buSzTx/>
                        <a:buFontTx/>
                        <a:buNone/>
                        <a:defRPr/>
                      </a:pPr>
                      <a:endParaRPr lang="zh-CN" altLang="en-US" sz="1800" b="0" kern="120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91439" marR="91439" marT="45702" marB="45702" anchor="ctr">
                    <a:solidFill>
                      <a:schemeClr val="tx2">
                        <a:lumMod val="20000"/>
                        <a:lumOff val="80000"/>
                      </a:schemeClr>
                    </a:solidFill>
                  </a:tcPr>
                </a:tc>
                <a:tc>
                  <a:txBody>
                    <a:bodyPr/>
                    <a:lstStyle/>
                    <a:p>
                      <a:pPr marL="0" marR="0" indent="0" algn="l" defTabSz="914400" rtl="0" fontAlgn="auto">
                        <a:lnSpc>
                          <a:spcPct val="100000"/>
                        </a:lnSpc>
                        <a:spcBef>
                          <a:spcPts val="0"/>
                        </a:spcBef>
                        <a:spcAft>
                          <a:spcPts val="0"/>
                        </a:spcAft>
                        <a:buClr>
                          <a:srgbClr val="002060"/>
                        </a:buClr>
                        <a:buSzTx/>
                        <a:buFont typeface="Wingdings" panose="05000000000000000000" pitchFamily="2" charset="2"/>
                        <a:buNone/>
                        <a:defRPr/>
                      </a:pPr>
                      <a:r>
                        <a:rPr lang="zh-CN" altLang="en-US" sz="1800" b="0" kern="120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废水收集和处理设施废水液面逸散、开式循环冷却水逸散</a:t>
                      </a:r>
                      <a:endParaRPr lang="zh-CN" altLang="en-US" sz="1800" b="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91439" marR="91439" marT="45702" marB="45702" anchor="ctr">
                    <a:solidFill>
                      <a:schemeClr val="tx2">
                        <a:lumMod val="20000"/>
                        <a:lumOff val="80000"/>
                      </a:schemeClr>
                    </a:solidFill>
                  </a:tcPr>
                </a:tc>
                <a:tc>
                  <a:txBody>
                    <a:bodyPr/>
                    <a:lstStyle/>
                    <a:p>
                      <a:pPr marL="0" marR="0" indent="0" algn="l" defTabSz="914400" rtl="0" fontAlgn="auto">
                        <a:lnSpc>
                          <a:spcPct val="100000"/>
                        </a:lnSpc>
                        <a:spcBef>
                          <a:spcPts val="0"/>
                        </a:spcBef>
                        <a:spcAft>
                          <a:spcPts val="0"/>
                        </a:spcAft>
                        <a:buClr>
                          <a:srgbClr val="002060"/>
                        </a:buClr>
                        <a:buSzTx/>
                        <a:buFont typeface="Wingdings" panose="05000000000000000000" pitchFamily="2" charset="2"/>
                        <a:buNone/>
                        <a:defRPr/>
                      </a:pPr>
                      <a:r>
                        <a:rPr lang="zh-CN" altLang="en-US" sz="18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引用</a:t>
                      </a:r>
                      <a:r>
                        <a:rPr lang="en-US" altLang="zh-CN" sz="18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1800" b="0" kern="1200"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sym typeface="+mn-ea"/>
                        </a:rPr>
                        <a:t>挥发性有机物</a:t>
                      </a:r>
                      <a:r>
                        <a:rPr lang="zh-CN" altLang="en-US" sz="18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无组织排放控制标准</a:t>
                      </a:r>
                      <a:r>
                        <a:rPr lang="en-US" altLang="zh-CN" sz="18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zh-CN" altLang="en-US" sz="1800" b="0" kern="12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91439" marR="91439" marT="45702" marB="45702" anchor="ctr">
                    <a:solidFill>
                      <a:schemeClr val="tx2">
                        <a:lumMod val="20000"/>
                        <a:lumOff val="80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2232757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168586"/>
            <a:ext cx="8064896" cy="531019"/>
          </a:xfrm>
        </p:spPr>
        <p:txBody>
          <a:bodyPr anchor="b">
            <a:normAutofit/>
          </a:bodyPr>
          <a:lstStyle/>
          <a:p>
            <a:r>
              <a:rPr lang="en-US" altLang="zh-CN" sz="2100" dirty="0" smtClean="0">
                <a:latin typeface="+mj-ea"/>
                <a:sym typeface="Arial" panose="020B0604020202020204" pitchFamily="34" charset="0"/>
              </a:rPr>
              <a:t>5</a:t>
            </a:r>
            <a:r>
              <a:rPr lang="zh-CN" altLang="en-US" sz="2100" dirty="0" smtClean="0">
                <a:latin typeface="+mj-ea"/>
                <a:sym typeface="Arial" panose="020B0604020202020204" pitchFamily="34" charset="0"/>
              </a:rPr>
              <a:t>：</a:t>
            </a:r>
            <a:r>
              <a:rPr lang="zh-CN" altLang="en-US" sz="2100" dirty="0">
                <a:latin typeface="+mj-ea"/>
                <a:sym typeface="Arial" panose="020B0604020202020204" pitchFamily="34" charset="0"/>
              </a:rPr>
              <a:t>无</a:t>
            </a:r>
            <a:r>
              <a:rPr lang="zh-CN" altLang="en-US" sz="2100" dirty="0" smtClean="0">
                <a:latin typeface="+mj-ea"/>
                <a:sym typeface="Arial" panose="020B0604020202020204" pitchFamily="34" charset="0"/>
              </a:rPr>
              <a:t>组织排放控制要求：涂料</a:t>
            </a:r>
            <a:r>
              <a:rPr lang="zh-CN" altLang="en-US" sz="2100" dirty="0">
                <a:latin typeface="+mj-ea"/>
                <a:sym typeface="Arial" panose="020B0604020202020204" pitchFamily="34" charset="0"/>
              </a:rPr>
              <a:t>油墨胶粘剂</a:t>
            </a:r>
            <a:r>
              <a:rPr lang="zh-CN" altLang="en-US" sz="2100" dirty="0" smtClean="0">
                <a:latin typeface="+mj-ea"/>
                <a:sym typeface="Arial" panose="020B0604020202020204" pitchFamily="34" charset="0"/>
              </a:rPr>
              <a:t>制造（</a:t>
            </a:r>
            <a:r>
              <a:rPr lang="en-US" altLang="zh-CN" sz="2000" dirty="0" smtClean="0">
                <a:latin typeface="Times New Roman" panose="02020603050405020304" pitchFamily="18" charset="0"/>
                <a:ea typeface="宋体" panose="02010600030101010101" pitchFamily="2" charset="-122"/>
                <a:cs typeface="Times New Roman" panose="02020603050405020304" pitchFamily="18" charset="0"/>
              </a:rPr>
              <a:t>GB37824-2019</a:t>
            </a:r>
            <a:r>
              <a:rPr lang="zh-CN" altLang="en-US" sz="2100" dirty="0" smtClean="0">
                <a:latin typeface="+mj-ea"/>
                <a:sym typeface="Arial" panose="020B0604020202020204" pitchFamily="34" charset="0"/>
              </a:rPr>
              <a:t>）</a:t>
            </a:r>
            <a:endParaRPr lang="zh-CN" altLang="en-US" sz="2100" dirty="0">
              <a:solidFill>
                <a:srgbClr val="FF0000"/>
              </a:solidFill>
              <a:latin typeface="+mj-ea"/>
            </a:endParaRPr>
          </a:p>
        </p:txBody>
      </p:sp>
      <p:sp>
        <p:nvSpPr>
          <p:cNvPr id="13315" name="幻灯片编号占位符 3"/>
          <p:cNvSpPr txBox="1">
            <a:spLocks noGrp="1" noChangeArrowheads="1"/>
          </p:cNvSpPr>
          <p:nvPr/>
        </p:nvSpPr>
        <p:spPr bwMode="auto">
          <a:xfrm>
            <a:off x="8976320" y="6412718"/>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76</a:t>
            </a:fld>
            <a:endParaRPr lang="en-US" altLang="zh-CN" sz="900" b="1" dirty="0">
              <a:latin typeface="微软雅黑" panose="020B0503020204020204" pitchFamily="34" charset="-122"/>
            </a:endParaRPr>
          </a:p>
        </p:txBody>
      </p:sp>
      <p:sp>
        <p:nvSpPr>
          <p:cNvPr id="9" name="Rectangle 78"/>
          <p:cNvSpPr>
            <a:spLocks noChangeArrowheads="1"/>
          </p:cNvSpPr>
          <p:nvPr/>
        </p:nvSpPr>
        <p:spPr bwMode="auto">
          <a:xfrm>
            <a:off x="335360" y="980728"/>
            <a:ext cx="8728992" cy="576064"/>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400" b="1" dirty="0" smtClean="0">
                <a:solidFill>
                  <a:srgbClr val="000000"/>
                </a:solidFill>
                <a:latin typeface="微软雅黑" panose="020B0503020204020204" pitchFamily="34" charset="-122"/>
                <a:ea typeface="微软雅黑" panose="020B0503020204020204" pitchFamily="34" charset="-122"/>
                <a:cs typeface="+mn-cs"/>
              </a:rPr>
              <a:t>执行时间</a:t>
            </a:r>
            <a:endParaRPr lang="zh-CN" altLang="en-US" sz="2400" b="1" dirty="0">
              <a:solidFill>
                <a:srgbClr val="000000"/>
              </a:solidFill>
              <a:latin typeface="微软雅黑" panose="020B0503020204020204" pitchFamily="34" charset="-122"/>
              <a:ea typeface="微软雅黑" panose="020B0503020204020204" pitchFamily="34" charset="-122"/>
              <a:cs typeface="+mn-cs"/>
            </a:endParaRPr>
          </a:p>
        </p:txBody>
      </p:sp>
      <p:sp>
        <p:nvSpPr>
          <p:cNvPr id="2" name="矩形 1"/>
          <p:cNvSpPr/>
          <p:nvPr/>
        </p:nvSpPr>
        <p:spPr>
          <a:xfrm>
            <a:off x="479376" y="2132856"/>
            <a:ext cx="10153128" cy="2346796"/>
          </a:xfrm>
          <a:prstGeom prst="rect">
            <a:avLst/>
          </a:prstGeom>
        </p:spPr>
        <p:txBody>
          <a:bodyPr wrap="square">
            <a:spAutoFit/>
          </a:bodyPr>
          <a:lstStyle/>
          <a:p>
            <a:pPr algn="just">
              <a:lnSpc>
                <a:spcPct val="150000"/>
              </a:lnSpc>
              <a:spcBef>
                <a:spcPts val="300"/>
              </a:spcBef>
              <a:spcAft>
                <a:spcPts val="0"/>
              </a:spcAft>
            </a:pPr>
            <a:r>
              <a:rPr lang="en-US" altLang="zh-CN" sz="2400"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rPr>
              <a:t>5.1.1</a:t>
            </a:r>
            <a:r>
              <a:rPr lang="zh-CN" altLang="zh-CN" sz="2400" kern="100" dirty="0">
                <a:latin typeface="微软雅黑" panose="020B0503020204020204" pitchFamily="34" charset="-122"/>
                <a:ea typeface="微软雅黑" panose="020B0503020204020204" pitchFamily="34" charset="-122"/>
              </a:rPr>
              <a:t>　新建企业自</a:t>
            </a:r>
            <a:r>
              <a:rPr lang="en-US" altLang="zh-CN" sz="2400" kern="100" dirty="0">
                <a:latin typeface="微软雅黑" panose="020B0503020204020204" pitchFamily="34" charset="-122"/>
                <a:ea typeface="微软雅黑" panose="020B0503020204020204" pitchFamily="34" charset="-122"/>
              </a:rPr>
              <a:t>2019</a:t>
            </a:r>
            <a:r>
              <a:rPr lang="zh-CN" altLang="zh-CN" sz="2400" kern="100" dirty="0">
                <a:latin typeface="微软雅黑" panose="020B0503020204020204" pitchFamily="34" charset="-122"/>
                <a:ea typeface="微软雅黑" panose="020B0503020204020204" pitchFamily="34" charset="-122"/>
              </a:rPr>
              <a:t>年</a:t>
            </a:r>
            <a:r>
              <a:rPr lang="en-US" altLang="zh-CN" sz="2400" kern="100" dirty="0">
                <a:latin typeface="微软雅黑" panose="020B0503020204020204" pitchFamily="34" charset="-122"/>
                <a:ea typeface="微软雅黑" panose="020B0503020204020204" pitchFamily="34" charset="-122"/>
              </a:rPr>
              <a:t>7</a:t>
            </a:r>
            <a:r>
              <a:rPr lang="zh-CN" altLang="zh-CN" sz="2400" kern="100" dirty="0">
                <a:latin typeface="微软雅黑" panose="020B0503020204020204" pitchFamily="34" charset="-122"/>
                <a:ea typeface="微软雅黑" panose="020B0503020204020204" pitchFamily="34" charset="-122"/>
              </a:rPr>
              <a:t>月</a:t>
            </a:r>
            <a:r>
              <a:rPr lang="en-US" altLang="zh-CN" sz="2400" kern="100" dirty="0">
                <a:latin typeface="微软雅黑" panose="020B0503020204020204" pitchFamily="34" charset="-122"/>
                <a:ea typeface="微软雅黑" panose="020B0503020204020204" pitchFamily="34" charset="-122"/>
              </a:rPr>
              <a:t>1</a:t>
            </a:r>
            <a:r>
              <a:rPr lang="zh-CN" altLang="zh-CN" sz="2400" kern="100" dirty="0">
                <a:latin typeface="微软雅黑" panose="020B0503020204020204" pitchFamily="34" charset="-122"/>
                <a:ea typeface="微软雅黑" panose="020B0503020204020204" pitchFamily="34" charset="-122"/>
              </a:rPr>
              <a:t>日起，现有企业自</a:t>
            </a:r>
            <a:r>
              <a:rPr lang="en-US" altLang="zh-CN" sz="2400" kern="100" dirty="0">
                <a:latin typeface="微软雅黑" panose="020B0503020204020204" pitchFamily="34" charset="-122"/>
                <a:ea typeface="微软雅黑" panose="020B0503020204020204" pitchFamily="34" charset="-122"/>
              </a:rPr>
              <a:t>2020</a:t>
            </a:r>
            <a:r>
              <a:rPr lang="zh-CN" altLang="zh-CN" sz="2400" kern="100" dirty="0">
                <a:latin typeface="微软雅黑" panose="020B0503020204020204" pitchFamily="34" charset="-122"/>
                <a:ea typeface="微软雅黑" panose="020B0503020204020204" pitchFamily="34" charset="-122"/>
              </a:rPr>
              <a:t>年</a:t>
            </a:r>
            <a:r>
              <a:rPr lang="en-US" altLang="zh-CN" sz="2400" kern="100" dirty="0">
                <a:latin typeface="微软雅黑" panose="020B0503020204020204" pitchFamily="34" charset="-122"/>
                <a:ea typeface="微软雅黑" panose="020B0503020204020204" pitchFamily="34" charset="-122"/>
              </a:rPr>
              <a:t>7</a:t>
            </a:r>
            <a:r>
              <a:rPr lang="zh-CN" altLang="zh-CN" sz="2400" kern="100" dirty="0">
                <a:latin typeface="微软雅黑" panose="020B0503020204020204" pitchFamily="34" charset="-122"/>
                <a:ea typeface="微软雅黑" panose="020B0503020204020204" pitchFamily="34" charset="-122"/>
              </a:rPr>
              <a:t>月</a:t>
            </a:r>
            <a:r>
              <a:rPr lang="en-US" altLang="zh-CN" sz="2400" kern="100" dirty="0">
                <a:latin typeface="微软雅黑" panose="020B0503020204020204" pitchFamily="34" charset="-122"/>
                <a:ea typeface="微软雅黑" panose="020B0503020204020204" pitchFamily="34" charset="-122"/>
              </a:rPr>
              <a:t>1</a:t>
            </a:r>
            <a:r>
              <a:rPr lang="zh-CN" altLang="zh-CN" sz="2400" kern="100" dirty="0">
                <a:latin typeface="微软雅黑" panose="020B0503020204020204" pitchFamily="34" charset="-122"/>
                <a:ea typeface="微软雅黑" panose="020B0503020204020204" pitchFamily="34" charset="-122"/>
              </a:rPr>
              <a:t>日起，</a:t>
            </a:r>
            <a:r>
              <a:rPr lang="zh-CN" altLang="zh-CN" sz="2400" kern="0" dirty="0">
                <a:latin typeface="微软雅黑" panose="020B0503020204020204" pitchFamily="34" charset="-122"/>
                <a:ea typeface="微软雅黑" panose="020B0503020204020204" pitchFamily="34" charset="-122"/>
              </a:rPr>
              <a:t>无组织排放控制按照本标准的规定执行。</a:t>
            </a:r>
            <a:endParaRPr lang="zh-CN" altLang="zh-CN" sz="2400" kern="100" dirty="0">
              <a:latin typeface="微软雅黑" panose="020B0503020204020204" pitchFamily="34" charset="-122"/>
              <a:ea typeface="微软雅黑" panose="020B0503020204020204" pitchFamily="34" charset="-122"/>
            </a:endParaRPr>
          </a:p>
          <a:p>
            <a:pPr algn="just">
              <a:lnSpc>
                <a:spcPct val="150000"/>
              </a:lnSpc>
              <a:spcBef>
                <a:spcPts val="300"/>
              </a:spcBef>
              <a:spcAft>
                <a:spcPts val="0"/>
              </a:spcAft>
            </a:pPr>
            <a:r>
              <a:rPr lang="en-US" altLang="zh-CN" sz="2400" kern="100" dirty="0">
                <a:solidFill>
                  <a:srgbClr val="000000"/>
                </a:solidFill>
                <a:latin typeface="微软雅黑" panose="020B0503020204020204" pitchFamily="34" charset="-122"/>
                <a:ea typeface="微软雅黑" panose="020B0503020204020204" pitchFamily="34" charset="-122"/>
                <a:cs typeface="黑体" panose="02010609060101010101" pitchFamily="49" charset="-122"/>
              </a:rPr>
              <a:t>5.1.2</a:t>
            </a:r>
            <a:r>
              <a:rPr lang="zh-CN" altLang="zh-CN" sz="2400" kern="100" dirty="0">
                <a:latin typeface="微软雅黑" panose="020B0503020204020204" pitchFamily="34" charset="-122"/>
                <a:ea typeface="微软雅黑" panose="020B0503020204020204" pitchFamily="34" charset="-122"/>
              </a:rPr>
              <a:t>　</a:t>
            </a:r>
            <a:r>
              <a:rPr lang="zh-CN" altLang="zh-CN" sz="2400" kern="100" dirty="0">
                <a:solidFill>
                  <a:srgbClr val="000000"/>
                </a:solidFill>
                <a:latin typeface="微软雅黑" panose="020B0503020204020204" pitchFamily="34" charset="-122"/>
                <a:ea typeface="微软雅黑" panose="020B0503020204020204" pitchFamily="34" charset="-122"/>
              </a:rPr>
              <a:t>重点地区的企业执行无组织排放特别控制要求，执行的地域范围和时间由国务院生态环境主管部门或省级人民政府规定。</a:t>
            </a:r>
            <a:endParaRPr lang="zh-CN" altLang="zh-CN" sz="2400" kern="1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510875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407368" y="168586"/>
            <a:ext cx="6155531" cy="531019"/>
          </a:xfrm>
        </p:spPr>
        <p:txBody>
          <a:bodyPr anchor="b">
            <a:normAutofit/>
          </a:bodyPr>
          <a:lstStyle/>
          <a:p>
            <a:r>
              <a:rPr lang="en-US" altLang="zh-CN" sz="2400" dirty="0" smtClean="0">
                <a:latin typeface="+mj-ea"/>
                <a:sym typeface="Arial" panose="020B0604020202020204" pitchFamily="34" charset="0"/>
              </a:rPr>
              <a:t>5.2</a:t>
            </a:r>
            <a:r>
              <a:rPr lang="zh-CN" altLang="en-US" sz="2400" dirty="0" smtClean="0">
                <a:latin typeface="+mj-ea"/>
                <a:sym typeface="Arial" panose="020B0604020202020204" pitchFamily="34" charset="0"/>
              </a:rPr>
              <a:t>：物料储存：</a:t>
            </a:r>
            <a:r>
              <a:rPr lang="zh-CN" altLang="en-US" sz="2400" dirty="0" smtClean="0">
                <a:solidFill>
                  <a:srgbClr val="FF0000"/>
                </a:solidFill>
                <a:latin typeface="+mj-ea"/>
                <a:sym typeface="Arial" panose="020B0604020202020204" pitchFamily="34" charset="0"/>
              </a:rPr>
              <a:t>基本要求</a:t>
            </a:r>
            <a:endParaRPr lang="zh-CN" altLang="en-US" sz="2400" dirty="0">
              <a:solidFill>
                <a:srgbClr val="FF0000"/>
              </a:solidFill>
              <a:latin typeface="+mj-ea"/>
            </a:endParaRPr>
          </a:p>
        </p:txBody>
      </p:sp>
      <p:sp>
        <p:nvSpPr>
          <p:cNvPr id="9" name="Rectangle 78"/>
          <p:cNvSpPr>
            <a:spLocks noChangeArrowheads="1"/>
          </p:cNvSpPr>
          <p:nvPr/>
        </p:nvSpPr>
        <p:spPr bwMode="auto">
          <a:xfrm>
            <a:off x="1055440" y="1124744"/>
            <a:ext cx="8728992" cy="576064"/>
          </a:xfrm>
          <a:prstGeom prst="rect">
            <a:avLst/>
          </a:prstGeom>
          <a:solidFill>
            <a:srgbClr val="FFFF00"/>
          </a:solidFill>
          <a:ln>
            <a:noFill/>
          </a:ln>
        </p:spPr>
        <p:txBody>
          <a:bodyPr lIns="69945" tIns="34973" rIns="34973" bIns="69945"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400" b="1" dirty="0">
                <a:solidFill>
                  <a:srgbClr val="000000"/>
                </a:solidFill>
                <a:latin typeface="微软雅黑" panose="020B0503020204020204" pitchFamily="34" charset="-122"/>
                <a:ea typeface="微软雅黑" panose="020B0503020204020204" pitchFamily="34" charset="-122"/>
                <a:cs typeface="+mn-cs"/>
              </a:rPr>
              <a:t>VOCs</a:t>
            </a:r>
            <a:r>
              <a:rPr lang="zh-CN" altLang="zh-CN" sz="2400" b="1" dirty="0">
                <a:solidFill>
                  <a:srgbClr val="000000"/>
                </a:solidFill>
                <a:latin typeface="微软雅黑" panose="020B0503020204020204" pitchFamily="34" charset="-122"/>
                <a:ea typeface="微软雅黑" panose="020B0503020204020204" pitchFamily="34" charset="-122"/>
                <a:cs typeface="+mn-cs"/>
              </a:rPr>
              <a:t>物料储存无组织排放控制要求</a:t>
            </a:r>
            <a:r>
              <a:rPr lang="zh-CN" altLang="en-US" sz="2400" b="1" dirty="0">
                <a:solidFill>
                  <a:srgbClr val="000000"/>
                </a:solidFill>
                <a:latin typeface="微软雅黑" panose="020B0503020204020204" pitchFamily="34" charset="-122"/>
                <a:ea typeface="微软雅黑" panose="020B0503020204020204" pitchFamily="34" charset="-122"/>
                <a:cs typeface="+mn-cs"/>
              </a:rPr>
              <a:t>的</a:t>
            </a:r>
            <a:r>
              <a:rPr lang="zh-CN" altLang="en-US" sz="2400" b="1" dirty="0">
                <a:solidFill>
                  <a:srgbClr val="FF0000"/>
                </a:solidFill>
                <a:latin typeface="微软雅黑" panose="020B0503020204020204" pitchFamily="34" charset="-122"/>
                <a:ea typeface="微软雅黑" panose="020B0503020204020204" pitchFamily="34" charset="-122"/>
                <a:cs typeface="+mn-cs"/>
              </a:rPr>
              <a:t>基本</a:t>
            </a:r>
            <a:r>
              <a:rPr lang="zh-CN" altLang="en-US" sz="2400" b="1" dirty="0" smtClean="0">
                <a:solidFill>
                  <a:srgbClr val="FF0000"/>
                </a:solidFill>
                <a:latin typeface="微软雅黑" panose="020B0503020204020204" pitchFamily="34" charset="-122"/>
                <a:ea typeface="微软雅黑" panose="020B0503020204020204" pitchFamily="34" charset="-122"/>
                <a:cs typeface="+mn-cs"/>
              </a:rPr>
              <a:t>要求</a:t>
            </a:r>
            <a:endParaRPr lang="zh-CN" altLang="en-US" sz="2400" b="1" dirty="0">
              <a:solidFill>
                <a:srgbClr val="FF0000"/>
              </a:solidFill>
              <a:latin typeface="微软雅黑" panose="020B0503020204020204" pitchFamily="34" charset="-122"/>
              <a:ea typeface="微软雅黑" panose="020B0503020204020204" pitchFamily="34" charset="-122"/>
              <a:cs typeface="+mn-cs"/>
            </a:endParaRPr>
          </a:p>
        </p:txBody>
      </p:sp>
      <p:sp>
        <p:nvSpPr>
          <p:cNvPr id="2" name="矩形 1"/>
          <p:cNvSpPr/>
          <p:nvPr/>
        </p:nvSpPr>
        <p:spPr>
          <a:xfrm>
            <a:off x="695400" y="1844824"/>
            <a:ext cx="10585176" cy="2516073"/>
          </a:xfrm>
          <a:prstGeom prst="rect">
            <a:avLst/>
          </a:prstGeom>
        </p:spPr>
        <p:txBody>
          <a:bodyPr wrap="square">
            <a:spAutoFit/>
          </a:bodyPr>
          <a:lstStyle/>
          <a:p>
            <a:pPr algn="just">
              <a:lnSpc>
                <a:spcPct val="150000"/>
              </a:lnSpc>
              <a:spcBef>
                <a:spcPts val="300"/>
              </a:spcBef>
              <a:spcAft>
                <a:spcPts val="0"/>
              </a:spcAft>
            </a:pPr>
            <a:r>
              <a:rPr lang="en-US" altLang="zh-CN" sz="2000" kern="100" dirty="0" smtClean="0">
                <a:latin typeface="黑体" panose="02010609060101010101" pitchFamily="49" charset="-122"/>
                <a:cs typeface="黑体" panose="02010609060101010101" pitchFamily="49" charset="-122"/>
              </a:rPr>
              <a:t>5.1.1</a:t>
            </a:r>
            <a:r>
              <a:rPr lang="zh-CN" altLang="zh-CN" sz="2000" kern="100" dirty="0">
                <a:latin typeface="Times New Roman" panose="02020603050405020304" pitchFamily="18" charset="0"/>
              </a:rPr>
              <a:t>　</a:t>
            </a:r>
            <a:r>
              <a:rPr lang="en-US" altLang="zh-CN" sz="2000" kern="100" dirty="0">
                <a:latin typeface="Times New Roman" panose="02020603050405020304" pitchFamily="18" charset="0"/>
              </a:rPr>
              <a:t>VOCs</a:t>
            </a:r>
            <a:r>
              <a:rPr lang="zh-CN" altLang="zh-CN" sz="2000" kern="0" dirty="0">
                <a:latin typeface="Times New Roman" panose="02020603050405020304" pitchFamily="18" charset="0"/>
              </a:rPr>
              <a:t>物料</a:t>
            </a:r>
            <a:r>
              <a:rPr lang="zh-CN" altLang="zh-CN" sz="2000" kern="100" dirty="0">
                <a:latin typeface="Times New Roman" panose="02020603050405020304" pitchFamily="18" charset="0"/>
              </a:rPr>
              <a:t>应储存于密闭的容器、包装袋、储罐、储库、料仓中。</a:t>
            </a:r>
          </a:p>
          <a:p>
            <a:pPr algn="just">
              <a:lnSpc>
                <a:spcPct val="150000"/>
              </a:lnSpc>
              <a:spcBef>
                <a:spcPts val="300"/>
              </a:spcBef>
              <a:spcAft>
                <a:spcPts val="0"/>
              </a:spcAft>
            </a:pPr>
            <a:r>
              <a:rPr lang="en-US" altLang="zh-CN" sz="2000" kern="100" dirty="0" smtClean="0">
                <a:latin typeface="黑体" panose="02010609060101010101" pitchFamily="49" charset="-122"/>
                <a:cs typeface="黑体" panose="02010609060101010101" pitchFamily="49" charset="-122"/>
              </a:rPr>
              <a:t>5.1.2</a:t>
            </a:r>
            <a:r>
              <a:rPr lang="zh-CN" altLang="zh-CN" sz="2000" kern="100" dirty="0">
                <a:latin typeface="Times New Roman" panose="02020603050405020304" pitchFamily="18" charset="0"/>
              </a:rPr>
              <a:t>　</a:t>
            </a:r>
            <a:r>
              <a:rPr lang="zh-CN" altLang="zh-CN" sz="2000" kern="100" dirty="0">
                <a:solidFill>
                  <a:srgbClr val="FF0000"/>
                </a:solidFill>
                <a:latin typeface="Times New Roman" panose="02020603050405020304" pitchFamily="18" charset="0"/>
              </a:rPr>
              <a:t>盛装</a:t>
            </a:r>
            <a:r>
              <a:rPr lang="en-US" altLang="zh-CN" sz="2000" kern="100" dirty="0">
                <a:solidFill>
                  <a:srgbClr val="FF0000"/>
                </a:solidFill>
                <a:latin typeface="Times New Roman" panose="02020603050405020304" pitchFamily="18" charset="0"/>
              </a:rPr>
              <a:t>VOCs</a:t>
            </a:r>
            <a:r>
              <a:rPr lang="zh-CN" altLang="zh-CN" sz="2000" kern="100" dirty="0">
                <a:solidFill>
                  <a:srgbClr val="FF0000"/>
                </a:solidFill>
                <a:latin typeface="Times New Roman" panose="02020603050405020304" pitchFamily="18" charset="0"/>
              </a:rPr>
              <a:t>物料的容器或包装袋</a:t>
            </a:r>
            <a:r>
              <a:rPr lang="zh-CN" altLang="zh-CN" sz="2000" kern="100" dirty="0">
                <a:latin typeface="Times New Roman" panose="02020603050405020304" pitchFamily="18" charset="0"/>
              </a:rPr>
              <a:t>应存放于室内，或存放于设置有雨棚、遮阳和防渗设施的专用场地。盛装</a:t>
            </a:r>
            <a:r>
              <a:rPr lang="en-US" altLang="zh-CN" sz="2000" kern="100" dirty="0">
                <a:latin typeface="Times New Roman" panose="02020603050405020304" pitchFamily="18" charset="0"/>
              </a:rPr>
              <a:t>VOCs</a:t>
            </a:r>
            <a:r>
              <a:rPr lang="zh-CN" altLang="zh-CN" sz="2000" kern="0" dirty="0">
                <a:latin typeface="Times New Roman" panose="02020603050405020304" pitchFamily="18" charset="0"/>
              </a:rPr>
              <a:t>物料</a:t>
            </a:r>
            <a:r>
              <a:rPr lang="zh-CN" altLang="zh-CN" sz="2000" kern="100" dirty="0">
                <a:latin typeface="Times New Roman" panose="02020603050405020304" pitchFamily="18" charset="0"/>
              </a:rPr>
              <a:t>的容器或包装袋在非取用状态时应加盖、封口，保持密闭。</a:t>
            </a:r>
          </a:p>
          <a:p>
            <a:pPr algn="just">
              <a:lnSpc>
                <a:spcPct val="150000"/>
              </a:lnSpc>
              <a:spcBef>
                <a:spcPts val="300"/>
              </a:spcBef>
              <a:spcAft>
                <a:spcPts val="0"/>
              </a:spcAft>
            </a:pPr>
            <a:r>
              <a:rPr lang="en-US" altLang="zh-CN" sz="2000" kern="100" dirty="0">
                <a:latin typeface="黑体" panose="02010609060101010101" pitchFamily="49" charset="-122"/>
                <a:cs typeface="黑体" panose="02010609060101010101" pitchFamily="49" charset="-122"/>
              </a:rPr>
              <a:t>5.1.3</a:t>
            </a:r>
            <a:r>
              <a:rPr lang="zh-CN" altLang="zh-CN" sz="2000" kern="100" dirty="0">
                <a:latin typeface="Times New Roman" panose="02020603050405020304" pitchFamily="18" charset="0"/>
              </a:rPr>
              <a:t>　</a:t>
            </a:r>
            <a:r>
              <a:rPr lang="en-US" altLang="zh-CN" sz="2000" kern="100" dirty="0">
                <a:latin typeface="Times New Roman" panose="02020603050405020304" pitchFamily="18" charset="0"/>
              </a:rPr>
              <a:t>VOCs</a:t>
            </a:r>
            <a:r>
              <a:rPr lang="zh-CN" altLang="zh-CN" sz="2000" kern="100" dirty="0">
                <a:latin typeface="Times New Roman" panose="02020603050405020304" pitchFamily="18" charset="0"/>
              </a:rPr>
              <a:t>物料储罐应密封良好，其中挥发性有机液体储罐应符合</a:t>
            </a:r>
            <a:r>
              <a:rPr lang="en-US" altLang="zh-CN" sz="2000" kern="100" dirty="0">
                <a:latin typeface="Times New Roman" panose="02020603050405020304" pitchFamily="18" charset="0"/>
              </a:rPr>
              <a:t>5.2</a:t>
            </a:r>
            <a:r>
              <a:rPr lang="zh-CN" altLang="zh-CN" sz="2000" kern="100" dirty="0">
                <a:latin typeface="Times New Roman" panose="02020603050405020304" pitchFamily="18" charset="0"/>
              </a:rPr>
              <a:t>条规定。</a:t>
            </a:r>
          </a:p>
          <a:p>
            <a:pPr algn="just">
              <a:lnSpc>
                <a:spcPct val="150000"/>
              </a:lnSpc>
              <a:spcBef>
                <a:spcPts val="300"/>
              </a:spcBef>
              <a:spcAft>
                <a:spcPts val="0"/>
              </a:spcAft>
            </a:pPr>
            <a:r>
              <a:rPr lang="en-US" altLang="zh-CN" sz="2000" kern="100" dirty="0">
                <a:latin typeface="黑体" panose="02010609060101010101" pitchFamily="49" charset="-122"/>
                <a:cs typeface="黑体" panose="02010609060101010101" pitchFamily="49" charset="-122"/>
              </a:rPr>
              <a:t>5.1.4</a:t>
            </a:r>
            <a:r>
              <a:rPr lang="zh-CN" altLang="zh-CN" sz="2000" kern="100" dirty="0">
                <a:latin typeface="Times New Roman" panose="02020603050405020304" pitchFamily="18" charset="0"/>
              </a:rPr>
              <a:t>　</a:t>
            </a:r>
            <a:r>
              <a:rPr lang="en-US" altLang="zh-CN" sz="2000" kern="100" dirty="0">
                <a:latin typeface="Times New Roman" panose="02020603050405020304" pitchFamily="18" charset="0"/>
              </a:rPr>
              <a:t>VOCs</a:t>
            </a:r>
            <a:r>
              <a:rPr lang="zh-CN" altLang="zh-CN" sz="2000" kern="100" dirty="0">
                <a:latin typeface="Times New Roman" panose="02020603050405020304" pitchFamily="18" charset="0"/>
              </a:rPr>
              <a:t>物料储库、料仓</a:t>
            </a:r>
            <a:r>
              <a:rPr lang="zh-CN" altLang="zh-CN" sz="2000" kern="0" dirty="0">
                <a:latin typeface="Times New Roman" panose="02020603050405020304" pitchFamily="18" charset="0"/>
              </a:rPr>
              <a:t>应满足</a:t>
            </a:r>
            <a:r>
              <a:rPr lang="en-US" altLang="zh-CN" sz="2000" kern="0" dirty="0">
                <a:latin typeface="Times New Roman" panose="02020603050405020304" pitchFamily="18" charset="0"/>
              </a:rPr>
              <a:t>3.6</a:t>
            </a:r>
            <a:r>
              <a:rPr lang="zh-CN" altLang="zh-CN" sz="2000" kern="0" dirty="0">
                <a:latin typeface="Times New Roman" panose="02020603050405020304" pitchFamily="18" charset="0"/>
              </a:rPr>
              <a:t>条对密闭空间的要求。</a:t>
            </a:r>
            <a:endParaRPr lang="zh-CN" altLang="zh-CN" sz="2000" kern="100" dirty="0">
              <a:latin typeface="Times New Roman" panose="02020603050405020304" pitchFamily="18" charset="0"/>
            </a:endParaRPr>
          </a:p>
        </p:txBody>
      </p:sp>
      <p:sp>
        <p:nvSpPr>
          <p:cNvPr id="3" name="文本框 2"/>
          <p:cNvSpPr txBox="1"/>
          <p:nvPr/>
        </p:nvSpPr>
        <p:spPr>
          <a:xfrm>
            <a:off x="7608168" y="6381328"/>
            <a:ext cx="4108817" cy="369332"/>
          </a:xfrm>
          <a:prstGeom prst="rect">
            <a:avLst/>
          </a:prstGeom>
          <a:noFill/>
        </p:spPr>
        <p:txBody>
          <a:bodyPr wrap="none" rtlCol="0">
            <a:spAutoFit/>
          </a:bodyPr>
          <a:lstStyle/>
          <a:p>
            <a:r>
              <a:rPr lang="zh-CN" altLang="en-US" dirty="0" smtClean="0">
                <a:solidFill>
                  <a:srgbClr val="FF0000"/>
                </a:solidFill>
              </a:rPr>
              <a:t>来自挥发性有机物无组织排放控制要求</a:t>
            </a:r>
            <a:endParaRPr lang="zh-CN" altLang="en-US" dirty="0">
              <a:solidFill>
                <a:srgbClr val="FF0000"/>
              </a:solidFill>
            </a:endParaRPr>
          </a:p>
        </p:txBody>
      </p:sp>
      <p:pic>
        <p:nvPicPr>
          <p:cNvPr id="4" name="图片 3"/>
          <p:cNvPicPr>
            <a:picLocks noChangeAspect="1"/>
          </p:cNvPicPr>
          <p:nvPr/>
        </p:nvPicPr>
        <p:blipFill>
          <a:blip r:embed="rId3"/>
          <a:stretch>
            <a:fillRect/>
          </a:stretch>
        </p:blipFill>
        <p:spPr>
          <a:xfrm>
            <a:off x="407368" y="4481665"/>
            <a:ext cx="1664157" cy="1690794"/>
          </a:xfrm>
          <a:prstGeom prst="rect">
            <a:avLst/>
          </a:prstGeom>
        </p:spPr>
      </p:pic>
      <p:pic>
        <p:nvPicPr>
          <p:cNvPr id="5" name="图片 4"/>
          <p:cNvPicPr>
            <a:picLocks noChangeAspect="1"/>
          </p:cNvPicPr>
          <p:nvPr/>
        </p:nvPicPr>
        <p:blipFill>
          <a:blip r:embed="rId4"/>
          <a:stretch>
            <a:fillRect/>
          </a:stretch>
        </p:blipFill>
        <p:spPr>
          <a:xfrm>
            <a:off x="2080868" y="4551628"/>
            <a:ext cx="1185615" cy="1408880"/>
          </a:xfrm>
          <a:prstGeom prst="rect">
            <a:avLst/>
          </a:prstGeom>
        </p:spPr>
      </p:pic>
      <p:pic>
        <p:nvPicPr>
          <p:cNvPr id="6" name="图片 5"/>
          <p:cNvPicPr>
            <a:picLocks noChangeAspect="1"/>
          </p:cNvPicPr>
          <p:nvPr/>
        </p:nvPicPr>
        <p:blipFill>
          <a:blip r:embed="rId5"/>
          <a:stretch>
            <a:fillRect/>
          </a:stretch>
        </p:blipFill>
        <p:spPr>
          <a:xfrm>
            <a:off x="3215680" y="4613762"/>
            <a:ext cx="1008112" cy="1284612"/>
          </a:xfrm>
          <a:prstGeom prst="rect">
            <a:avLst/>
          </a:prstGeom>
        </p:spPr>
      </p:pic>
      <p:pic>
        <p:nvPicPr>
          <p:cNvPr id="7" name="图片 6"/>
          <p:cNvPicPr>
            <a:picLocks noChangeAspect="1"/>
          </p:cNvPicPr>
          <p:nvPr/>
        </p:nvPicPr>
        <p:blipFill>
          <a:blip r:embed="rId6"/>
          <a:stretch>
            <a:fillRect/>
          </a:stretch>
        </p:blipFill>
        <p:spPr>
          <a:xfrm>
            <a:off x="4347458" y="4417189"/>
            <a:ext cx="2022292" cy="1510903"/>
          </a:xfrm>
          <a:prstGeom prst="rect">
            <a:avLst/>
          </a:prstGeom>
        </p:spPr>
      </p:pic>
      <p:pic>
        <p:nvPicPr>
          <p:cNvPr id="10" name="Picture 7" descr="DSCN206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84841" y="4477858"/>
            <a:ext cx="2332144" cy="156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r="-4085"/>
          <a:stretch>
            <a:fillRect/>
          </a:stretch>
        </p:blipFill>
        <p:spPr bwMode="auto">
          <a:xfrm>
            <a:off x="7203278" y="4360897"/>
            <a:ext cx="1442405" cy="163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0688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191345" y="260648"/>
            <a:ext cx="7811716" cy="459012"/>
          </a:xfrm>
        </p:spPr>
        <p:txBody>
          <a:bodyPr anchor="b">
            <a:normAutofit/>
          </a:bodyPr>
          <a:lstStyle/>
          <a:p>
            <a:r>
              <a:rPr lang="en-US" altLang="zh-CN" sz="2400" dirty="0" smtClean="0">
                <a:latin typeface="+mj-ea"/>
                <a:sym typeface="Arial" panose="020B0604020202020204" pitchFamily="34" charset="0"/>
              </a:rPr>
              <a:t>5.2</a:t>
            </a:r>
            <a:r>
              <a:rPr lang="zh-CN" altLang="en-US" sz="2400" dirty="0" smtClean="0">
                <a:latin typeface="+mj-ea"/>
                <a:sym typeface="Arial" panose="020B0604020202020204" pitchFamily="34" charset="0"/>
              </a:rPr>
              <a:t>：储罐：涂料</a:t>
            </a:r>
            <a:r>
              <a:rPr lang="zh-CN" altLang="en-US" sz="2400" dirty="0">
                <a:latin typeface="+mj-ea"/>
                <a:sym typeface="Arial" panose="020B0604020202020204" pitchFamily="34" charset="0"/>
              </a:rPr>
              <a:t>油墨胶粘剂</a:t>
            </a:r>
            <a:r>
              <a:rPr lang="zh-CN" altLang="en-US" sz="2400" dirty="0" smtClean="0">
                <a:latin typeface="+mj-ea"/>
                <a:sym typeface="Arial" panose="020B0604020202020204" pitchFamily="34" charset="0"/>
              </a:rPr>
              <a:t>制造（</a:t>
            </a:r>
            <a:r>
              <a:rPr lang="en-US" altLang="zh-CN" sz="2400" dirty="0" smtClean="0">
                <a:latin typeface="Times New Roman" panose="02020603050405020304" pitchFamily="18" charset="0"/>
                <a:ea typeface="宋体" panose="02010600030101010101" pitchFamily="2" charset="-122"/>
                <a:cs typeface="Times New Roman" panose="02020603050405020304" pitchFamily="18" charset="0"/>
              </a:rPr>
              <a:t>GB37824-2019</a:t>
            </a:r>
            <a:r>
              <a:rPr lang="zh-CN" altLang="en-US" sz="2400" dirty="0" smtClean="0">
                <a:latin typeface="+mj-ea"/>
                <a:sym typeface="Arial" panose="020B0604020202020204" pitchFamily="34" charset="0"/>
              </a:rPr>
              <a:t>）</a:t>
            </a:r>
            <a:endParaRPr lang="zh-CN" altLang="en-US" sz="2400" dirty="0">
              <a:solidFill>
                <a:srgbClr val="FF0000"/>
              </a:solidFill>
              <a:latin typeface="+mj-ea"/>
            </a:endParaRPr>
          </a:p>
        </p:txBody>
      </p:sp>
      <p:sp>
        <p:nvSpPr>
          <p:cNvPr id="13315" name="幻灯片编号占位符 3"/>
          <p:cNvSpPr txBox="1">
            <a:spLocks noGrp="1" noChangeArrowheads="1"/>
          </p:cNvSpPr>
          <p:nvPr/>
        </p:nvSpPr>
        <p:spPr bwMode="auto">
          <a:xfrm>
            <a:off x="8976320" y="6412718"/>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78</a:t>
            </a:fld>
            <a:endParaRPr lang="en-US" altLang="zh-CN" sz="900" b="1" dirty="0">
              <a:latin typeface="微软雅黑" panose="020B0503020204020204" pitchFamily="34" charset="-122"/>
            </a:endParaRPr>
          </a:p>
        </p:txBody>
      </p:sp>
      <p:pic>
        <p:nvPicPr>
          <p:cNvPr id="5" name="图片 4" descr="\\Sonf1\ehs\HSE\NO.2日常工作及其相关事宜查询记录\20照片\2015\巡检\4月\0413\IMG_001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376" y="1196752"/>
            <a:ext cx="3456384" cy="2448272"/>
          </a:xfrm>
          <a:prstGeom prst="rect">
            <a:avLst/>
          </a:prstGeom>
          <a:noFill/>
          <a:ln>
            <a:noFill/>
          </a:ln>
        </p:spPr>
      </p:pic>
      <p:pic>
        <p:nvPicPr>
          <p:cNvPr id="22530"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6436" y="1194653"/>
            <a:ext cx="3312368" cy="2481235"/>
          </a:xfrm>
          <a:prstGeom prst="rect">
            <a:avLst/>
          </a:prstGeom>
          <a:noFill/>
          <a:extLst>
            <a:ext uri="{909E8E84-426E-40DD-AFC4-6F175D3DCCD1}">
              <a14:hiddenFill xmlns:a14="http://schemas.microsoft.com/office/drawing/2010/main">
                <a:solidFill>
                  <a:srgbClr val="FFFFFF"/>
                </a:solidFill>
              </a14:hiddenFill>
            </a:ext>
          </a:extLst>
        </p:spPr>
      </p:pic>
      <p:pic>
        <p:nvPicPr>
          <p:cNvPr id="22529"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3816" y="1194653"/>
            <a:ext cx="3313727" cy="24812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 name="Rectangle 4"/>
          <p:cNvSpPr>
            <a:spLocks noChangeArrowheads="1"/>
          </p:cNvSpPr>
          <p:nvPr/>
        </p:nvSpPr>
        <p:spPr bwMode="auto">
          <a:xfrm>
            <a:off x="0" y="2476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ndParaRPr>
          </a:p>
        </p:txBody>
      </p:sp>
      <p:pic>
        <p:nvPicPr>
          <p:cNvPr id="4" name="Picture 2" descr="酸碱罐区"/>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376" y="3879673"/>
            <a:ext cx="3456384" cy="230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ChangeArrowheads="1"/>
          </p:cNvSpPr>
          <p:nvPr/>
        </p:nvSpPr>
        <p:spPr bwMode="auto">
          <a:xfrm>
            <a:off x="4023792" y="3777309"/>
            <a:ext cx="65527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539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254000" indent="0">
              <a:lnSpc>
                <a:spcPct val="150000"/>
              </a:lnSpc>
              <a:buNone/>
            </a:pPr>
            <a:r>
              <a:rPr lang="zh-CN" altLang="en-US" sz="2400" dirty="0">
                <a:latin typeface="Times New Roman" panose="02020603050405020304" pitchFamily="18" charset="0"/>
                <a:ea typeface="微软雅黑" panose="020B0503020204020204" pitchFamily="34" charset="-122"/>
                <a:cs typeface="微软雅黑 Light" panose="020B0502040204020203" pitchFamily="34" charset="-122"/>
              </a:rPr>
              <a:t>储</a:t>
            </a:r>
            <a:r>
              <a:rPr lang="zh-CN" altLang="en-US" sz="2400" dirty="0" smtClean="0">
                <a:latin typeface="Times New Roman" panose="02020603050405020304" pitchFamily="18" charset="0"/>
                <a:ea typeface="微软雅黑" panose="020B0503020204020204" pitchFamily="34" charset="-122"/>
                <a:cs typeface="微软雅黑 Light" panose="020B0502040204020203" pitchFamily="34" charset="-122"/>
              </a:rPr>
              <a:t>罐类型：固定顶罐、内浮顶罐、外浮顶罐、</a:t>
            </a:r>
            <a:endParaRPr lang="en-US" altLang="zh-CN" sz="2400" dirty="0" smtClean="0">
              <a:latin typeface="Times New Roman" panose="02020603050405020304" pitchFamily="18" charset="0"/>
              <a:ea typeface="微软雅黑" panose="020B0503020204020204" pitchFamily="34" charset="-122"/>
              <a:cs typeface="微软雅黑 Light" panose="020B0502040204020203" pitchFamily="34" charset="-122"/>
            </a:endParaRPr>
          </a:p>
          <a:p>
            <a:pPr marL="254000" indent="0">
              <a:lnSpc>
                <a:spcPct val="150000"/>
              </a:lnSpc>
              <a:buNone/>
            </a:pPr>
            <a:r>
              <a:rPr lang="en-US" altLang="zh-CN" sz="2400" dirty="0">
                <a:latin typeface="Times New Roman" panose="02020603050405020304" pitchFamily="18" charset="0"/>
                <a:ea typeface="微软雅黑" panose="020B0503020204020204" pitchFamily="34" charset="-122"/>
                <a:cs typeface="微软雅黑 Light" panose="020B0502040204020203" pitchFamily="34" charset="-122"/>
              </a:rPr>
              <a:t> </a:t>
            </a:r>
            <a:r>
              <a:rPr lang="en-US" altLang="zh-CN" sz="2400" dirty="0" smtClean="0">
                <a:latin typeface="Times New Roman" panose="02020603050405020304" pitchFamily="18" charset="0"/>
                <a:ea typeface="微软雅黑" panose="020B0503020204020204" pitchFamily="34" charset="-122"/>
                <a:cs typeface="微软雅黑 Light" panose="020B0502040204020203" pitchFamily="34" charset="-122"/>
              </a:rPr>
              <a:t>                   </a:t>
            </a:r>
            <a:r>
              <a:rPr lang="zh-CN" altLang="en-US" sz="2400" dirty="0" smtClean="0">
                <a:latin typeface="Times New Roman" panose="02020603050405020304" pitchFamily="18" charset="0"/>
                <a:ea typeface="微软雅黑" panose="020B0503020204020204" pitchFamily="34" charset="-122"/>
                <a:cs typeface="微软雅黑 Light" panose="020B0502040204020203" pitchFamily="34" charset="-122"/>
              </a:rPr>
              <a:t>压力罐</a:t>
            </a:r>
            <a:endParaRPr lang="zh-CN" altLang="zh-CN" sz="2400" dirty="0">
              <a:latin typeface="Times New Roman" panose="02020603050405020304" pitchFamily="18" charset="0"/>
              <a:ea typeface="微软雅黑" panose="020B0503020204020204" pitchFamily="34" charset="-122"/>
              <a:cs typeface="微软雅黑 Light" panose="020B0502040204020203" pitchFamily="34" charset="-122"/>
            </a:endParaRPr>
          </a:p>
        </p:txBody>
      </p:sp>
      <p:sp>
        <p:nvSpPr>
          <p:cNvPr id="11" name="Rectangle 2"/>
          <p:cNvSpPr>
            <a:spLocks noChangeArrowheads="1"/>
          </p:cNvSpPr>
          <p:nvPr/>
        </p:nvSpPr>
        <p:spPr bwMode="auto">
          <a:xfrm>
            <a:off x="4122440" y="5178805"/>
            <a:ext cx="4637856"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539750" indent="-28575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254000" indent="0">
              <a:lnSpc>
                <a:spcPct val="150000"/>
              </a:lnSpc>
              <a:buNone/>
            </a:pPr>
            <a:r>
              <a:rPr lang="zh-CN" altLang="en-US" sz="2400" dirty="0" smtClean="0">
                <a:latin typeface="Times New Roman" panose="02020603050405020304" pitchFamily="18" charset="0"/>
                <a:ea typeface="微软雅黑" panose="020B0503020204020204" pitchFamily="34" charset="-122"/>
                <a:cs typeface="微软雅黑 Light" panose="020B0502040204020203" pitchFamily="34" charset="-122"/>
              </a:rPr>
              <a:t>数量多：几个</a:t>
            </a:r>
            <a:r>
              <a:rPr lang="en-US" altLang="zh-CN" sz="2400" dirty="0" smtClean="0">
                <a:latin typeface="Times New Roman" panose="02020603050405020304" pitchFamily="18" charset="0"/>
                <a:ea typeface="微软雅黑" panose="020B0503020204020204" pitchFamily="34" charset="-122"/>
                <a:cs typeface="微软雅黑 Light" panose="020B0502040204020203" pitchFamily="34" charset="-122"/>
              </a:rPr>
              <a:t>~</a:t>
            </a:r>
            <a:r>
              <a:rPr lang="zh-CN" altLang="en-US" sz="2400" dirty="0" smtClean="0">
                <a:latin typeface="Times New Roman" panose="02020603050405020304" pitchFamily="18" charset="0"/>
                <a:ea typeface="微软雅黑" panose="020B0503020204020204" pitchFamily="34" charset="-122"/>
                <a:cs typeface="微软雅黑 Light" panose="020B0502040204020203" pitchFamily="34" charset="-122"/>
              </a:rPr>
              <a:t>几十个</a:t>
            </a:r>
            <a:endParaRPr lang="en-US" altLang="zh-CN" sz="2400" dirty="0" smtClean="0">
              <a:latin typeface="Times New Roman" panose="02020603050405020304" pitchFamily="18" charset="0"/>
              <a:ea typeface="微软雅黑" panose="020B0503020204020204" pitchFamily="34" charset="-122"/>
              <a:cs typeface="微软雅黑 Light" panose="020B0502040204020203" pitchFamily="34" charset="-122"/>
            </a:endParaRPr>
          </a:p>
          <a:p>
            <a:pPr marL="254000" indent="0">
              <a:lnSpc>
                <a:spcPct val="150000"/>
              </a:lnSpc>
              <a:buNone/>
            </a:pPr>
            <a:r>
              <a:rPr lang="zh-CN" altLang="en-US" sz="2400" dirty="0" smtClean="0">
                <a:latin typeface="Times New Roman" panose="02020603050405020304" pitchFamily="18" charset="0"/>
                <a:ea typeface="微软雅黑" panose="020B0503020204020204" pitchFamily="34" charset="-122"/>
                <a:cs typeface="微软雅黑 Light" panose="020B0502040204020203" pitchFamily="34" charset="-122"/>
              </a:rPr>
              <a:t>容积小：</a:t>
            </a:r>
            <a:r>
              <a:rPr lang="en-US" altLang="zh-CN" sz="2400" dirty="0" smtClean="0">
                <a:latin typeface="Times New Roman" panose="02020603050405020304" pitchFamily="18" charset="0"/>
                <a:ea typeface="微软雅黑" panose="020B0503020204020204" pitchFamily="34" charset="-122"/>
                <a:cs typeface="微软雅黑 Light" panose="020B0502040204020203" pitchFamily="34" charset="-122"/>
              </a:rPr>
              <a:t>10 m</a:t>
            </a:r>
            <a:r>
              <a:rPr lang="en-US" altLang="zh-CN" sz="2400" baseline="30000" dirty="0" smtClean="0">
                <a:latin typeface="Times New Roman" panose="02020603050405020304" pitchFamily="18" charset="0"/>
                <a:ea typeface="微软雅黑" panose="020B0503020204020204" pitchFamily="34" charset="-122"/>
                <a:cs typeface="微软雅黑 Light" panose="020B0502040204020203" pitchFamily="34" charset="-122"/>
              </a:rPr>
              <a:t>3</a:t>
            </a:r>
            <a:r>
              <a:rPr lang="en-US" altLang="zh-CN" sz="2400" dirty="0" smtClean="0">
                <a:latin typeface="Times New Roman" panose="02020603050405020304" pitchFamily="18" charset="0"/>
                <a:ea typeface="微软雅黑" panose="020B0503020204020204" pitchFamily="34" charset="-122"/>
                <a:cs typeface="微软雅黑 Light" panose="020B0502040204020203" pitchFamily="34" charset="-122"/>
              </a:rPr>
              <a:t>~150m</a:t>
            </a:r>
            <a:r>
              <a:rPr lang="en-US" altLang="zh-CN" sz="2400" baseline="30000" dirty="0" smtClean="0">
                <a:latin typeface="Times New Roman" panose="02020603050405020304" pitchFamily="18" charset="0"/>
                <a:ea typeface="微软雅黑" panose="020B0503020204020204" pitchFamily="34" charset="-122"/>
                <a:cs typeface="微软雅黑 Light" panose="020B0502040204020203" pitchFamily="34" charset="-122"/>
              </a:rPr>
              <a:t>3</a:t>
            </a:r>
            <a:endParaRPr lang="zh-CN" altLang="zh-CN" sz="2400" baseline="30000" dirty="0">
              <a:latin typeface="Times New Roman" panose="02020603050405020304" pitchFamily="18" charset="0"/>
              <a:ea typeface="微软雅黑" panose="020B0503020204020204" pitchFamily="34" charset="-122"/>
              <a:cs typeface="微软雅黑 Light" panose="020B0502040204020203" pitchFamily="34" charset="-122"/>
            </a:endParaRPr>
          </a:p>
        </p:txBody>
      </p:sp>
    </p:spTree>
    <p:extLst>
      <p:ext uri="{BB962C8B-B14F-4D97-AF65-F5344CB8AC3E}">
        <p14:creationId xmlns:p14="http://schemas.microsoft.com/office/powerpoint/2010/main" val="24400359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191345" y="260648"/>
            <a:ext cx="7811716" cy="459012"/>
          </a:xfrm>
        </p:spPr>
        <p:txBody>
          <a:bodyPr anchor="b">
            <a:normAutofit/>
          </a:bodyPr>
          <a:lstStyle/>
          <a:p>
            <a:r>
              <a:rPr lang="en-US" altLang="zh-CN" sz="2400" dirty="0" smtClean="0">
                <a:latin typeface="+mj-ea"/>
                <a:sym typeface="Arial" panose="020B0604020202020204" pitchFamily="34" charset="0"/>
              </a:rPr>
              <a:t>5.2</a:t>
            </a:r>
            <a:r>
              <a:rPr lang="zh-CN" altLang="en-US" sz="2400" dirty="0" smtClean="0">
                <a:latin typeface="+mj-ea"/>
                <a:sym typeface="Arial" panose="020B0604020202020204" pitchFamily="34" charset="0"/>
              </a:rPr>
              <a:t>：储罐：涂料</a:t>
            </a:r>
            <a:r>
              <a:rPr lang="zh-CN" altLang="en-US" sz="2400" dirty="0">
                <a:latin typeface="+mj-ea"/>
                <a:sym typeface="Arial" panose="020B0604020202020204" pitchFamily="34" charset="0"/>
              </a:rPr>
              <a:t>油墨胶粘剂</a:t>
            </a:r>
            <a:r>
              <a:rPr lang="zh-CN" altLang="en-US" sz="2400" dirty="0" smtClean="0">
                <a:latin typeface="+mj-ea"/>
                <a:sym typeface="Arial" panose="020B0604020202020204" pitchFamily="34" charset="0"/>
              </a:rPr>
              <a:t>制造（</a:t>
            </a:r>
            <a:r>
              <a:rPr lang="en-US" altLang="zh-CN" sz="2400" dirty="0" smtClean="0">
                <a:latin typeface="Times New Roman" panose="02020603050405020304" pitchFamily="18" charset="0"/>
                <a:ea typeface="宋体" panose="02010600030101010101" pitchFamily="2" charset="-122"/>
                <a:cs typeface="Times New Roman" panose="02020603050405020304" pitchFamily="18" charset="0"/>
              </a:rPr>
              <a:t>GB37824-2019</a:t>
            </a:r>
            <a:r>
              <a:rPr lang="zh-CN" altLang="en-US" sz="2400" dirty="0" smtClean="0">
                <a:latin typeface="+mj-ea"/>
                <a:sym typeface="Arial" panose="020B0604020202020204" pitchFamily="34" charset="0"/>
              </a:rPr>
              <a:t>）</a:t>
            </a:r>
            <a:endParaRPr lang="zh-CN" altLang="en-US" sz="2400" dirty="0">
              <a:solidFill>
                <a:srgbClr val="FF0000"/>
              </a:solidFill>
              <a:latin typeface="+mj-ea"/>
            </a:endParaRPr>
          </a:p>
        </p:txBody>
      </p:sp>
      <p:sp>
        <p:nvSpPr>
          <p:cNvPr id="13315" name="幻灯片编号占位符 3"/>
          <p:cNvSpPr txBox="1">
            <a:spLocks noGrp="1" noChangeArrowheads="1"/>
          </p:cNvSpPr>
          <p:nvPr/>
        </p:nvSpPr>
        <p:spPr bwMode="auto">
          <a:xfrm>
            <a:off x="10264452" y="6401870"/>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79</a:t>
            </a:fld>
            <a:endParaRPr lang="en-US" altLang="zh-CN" sz="900" b="1" dirty="0">
              <a:latin typeface="微软雅黑" panose="020B0503020204020204" pitchFamily="34" charset="-122"/>
            </a:endParaRPr>
          </a:p>
        </p:txBody>
      </p:sp>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 name="Rectangle 4"/>
          <p:cNvSpPr>
            <a:spLocks noChangeArrowheads="1"/>
          </p:cNvSpPr>
          <p:nvPr/>
        </p:nvSpPr>
        <p:spPr bwMode="auto">
          <a:xfrm>
            <a:off x="0" y="2476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ndParaRPr>
          </a:p>
        </p:txBody>
      </p:sp>
      <p:sp>
        <p:nvSpPr>
          <p:cNvPr id="12" name="日期占位符 1"/>
          <p:cNvSpPr>
            <a:spLocks noGrp="1"/>
          </p:cNvSpPr>
          <p:nvPr>
            <p:ph type="dt" sz="half" idx="10"/>
          </p:nvPr>
        </p:nvSpPr>
        <p:spPr bwMode="auto">
          <a:xfrm>
            <a:off x="191344" y="6202367"/>
            <a:ext cx="1007666"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华文细黑" panose="02010600040101010101" pitchFamily="2" charset="-122"/>
              </a:defRPr>
            </a:lvl1pPr>
            <a:lvl2pPr marL="742950" indent="-285750">
              <a:defRPr>
                <a:solidFill>
                  <a:schemeClr val="tx1"/>
                </a:solidFill>
                <a:latin typeface="Arial" panose="020B0604020202020204" pitchFamily="34" charset="0"/>
                <a:ea typeface="华文细黑" panose="02010600040101010101" pitchFamily="2" charset="-122"/>
              </a:defRPr>
            </a:lvl2pPr>
            <a:lvl3pPr marL="1143000" indent="-228600">
              <a:defRPr>
                <a:solidFill>
                  <a:schemeClr val="tx1"/>
                </a:solidFill>
                <a:latin typeface="Arial" panose="020B0604020202020204" pitchFamily="34" charset="0"/>
                <a:ea typeface="华文细黑" panose="02010600040101010101" pitchFamily="2" charset="-122"/>
              </a:defRPr>
            </a:lvl3pPr>
            <a:lvl4pPr marL="1600200" indent="-228600">
              <a:defRPr>
                <a:solidFill>
                  <a:schemeClr val="tx1"/>
                </a:solidFill>
                <a:latin typeface="Arial" panose="020B0604020202020204" pitchFamily="34" charset="0"/>
                <a:ea typeface="华文细黑" panose="02010600040101010101" pitchFamily="2" charset="-122"/>
              </a:defRPr>
            </a:lvl4pPr>
            <a:lvl5pPr marL="2057400" indent="-228600">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fld id="{FECDB67B-31BD-43BE-BBC7-A91DA06C6E24}" type="datetime1">
              <a:rPr lang="zh-CN" altLang="en-US"/>
              <a:t>2019/8/13</a:t>
            </a:fld>
            <a:endParaRPr lang="zh-CN" altLang="en-US" dirty="0"/>
          </a:p>
        </p:txBody>
      </p:sp>
      <p:grpSp>
        <p:nvGrpSpPr>
          <p:cNvPr id="13" name="组合 12"/>
          <p:cNvGrpSpPr/>
          <p:nvPr/>
        </p:nvGrpSpPr>
        <p:grpSpPr>
          <a:xfrm>
            <a:off x="196296" y="1153681"/>
            <a:ext cx="10868256" cy="2440566"/>
            <a:chOff x="427" y="3251"/>
            <a:chExt cx="15615" cy="3277"/>
          </a:xfrm>
        </p:grpSpPr>
        <p:pic>
          <p:nvPicPr>
            <p:cNvPr id="14" name="图片 13"/>
            <p:cNvPicPr/>
            <p:nvPr/>
          </p:nvPicPr>
          <p:blipFill>
            <a:blip r:embed="rId3"/>
            <a:stretch>
              <a:fillRect/>
            </a:stretch>
          </p:blipFill>
          <p:spPr>
            <a:xfrm>
              <a:off x="427" y="3251"/>
              <a:ext cx="9686" cy="3277"/>
            </a:xfrm>
            <a:prstGeom prst="rect">
              <a:avLst/>
            </a:prstGeom>
          </p:spPr>
        </p:pic>
        <p:sp>
          <p:nvSpPr>
            <p:cNvPr id="15" name="文本框 14"/>
            <p:cNvSpPr txBox="1"/>
            <p:nvPr/>
          </p:nvSpPr>
          <p:spPr>
            <a:xfrm>
              <a:off x="11722" y="4347"/>
              <a:ext cx="4320" cy="1115"/>
            </a:xfrm>
            <a:prstGeom prst="rect">
              <a:avLst/>
            </a:prstGeom>
            <a:noFill/>
            <a:ln w="28575">
              <a:solidFill>
                <a:srgbClr val="005D97"/>
              </a:solidFill>
              <a:prstDash val="dash"/>
            </a:ln>
          </p:spPr>
          <p:txBody>
            <a:bodyPr wrap="square" rtlCol="0">
              <a:spAutoFit/>
            </a:bodyPr>
            <a:lstStyle/>
            <a:p>
              <a:r>
                <a:rPr lang="en-US" altLang="zh-CN" sz="20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22%</a:t>
              </a:r>
              <a:r>
                <a:rPr lang="zh-CN" altLang="en-US" sz="2000" dirty="0" smtClean="0">
                  <a:latin typeface="Times New Roman" panose="02020603050405020304" pitchFamily="18" charset="0"/>
                  <a:ea typeface="微软雅黑" panose="020B0503020204020204" charset="-122"/>
                  <a:cs typeface="Times New Roman" panose="02020603050405020304" pitchFamily="18" charset="0"/>
                </a:rPr>
                <a:t>的企业储罐区域设有完善的防治措施</a:t>
              </a:r>
              <a:endParaRPr lang="zh-CN" altLang="en-US" sz="2000" dirty="0">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16" name="组合 15"/>
          <p:cNvGrpSpPr/>
          <p:nvPr/>
        </p:nvGrpSpPr>
        <p:grpSpPr>
          <a:xfrm>
            <a:off x="1897326" y="3380046"/>
            <a:ext cx="10081119" cy="3140458"/>
            <a:chOff x="737" y="6222"/>
            <a:chExt cx="13391" cy="4237"/>
          </a:xfrm>
        </p:grpSpPr>
        <p:pic>
          <p:nvPicPr>
            <p:cNvPr id="17" name="图片 16"/>
            <p:cNvPicPr/>
            <p:nvPr/>
          </p:nvPicPr>
          <p:blipFill>
            <a:blip r:embed="rId4"/>
            <a:stretch>
              <a:fillRect/>
            </a:stretch>
          </p:blipFill>
          <p:spPr>
            <a:xfrm>
              <a:off x="737" y="6222"/>
              <a:ext cx="6420" cy="4237"/>
            </a:xfrm>
            <a:prstGeom prst="rect">
              <a:avLst/>
            </a:prstGeom>
          </p:spPr>
        </p:pic>
        <p:sp>
          <p:nvSpPr>
            <p:cNvPr id="18" name="文本框 17"/>
            <p:cNvSpPr txBox="1"/>
            <p:nvPr/>
          </p:nvSpPr>
          <p:spPr>
            <a:xfrm>
              <a:off x="9808" y="7322"/>
              <a:ext cx="4320" cy="1115"/>
            </a:xfrm>
            <a:prstGeom prst="rect">
              <a:avLst/>
            </a:prstGeom>
            <a:noFill/>
            <a:ln w="28575">
              <a:solidFill>
                <a:srgbClr val="005D97"/>
              </a:solidFill>
              <a:prstDash val="dash"/>
            </a:ln>
          </p:spPr>
          <p:txBody>
            <a:bodyPr wrap="square" rtlCol="0">
              <a:spAutoFit/>
            </a:bodyPr>
            <a:lstStyle/>
            <a:p>
              <a:r>
                <a:rPr lang="en-US" altLang="zh-CN" sz="2000" b="1"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75%</a:t>
              </a:r>
              <a:r>
                <a:rPr lang="zh-CN" altLang="en-US" sz="2000" dirty="0" smtClean="0">
                  <a:latin typeface="Times New Roman" panose="02020603050405020304" pitchFamily="18" charset="0"/>
                  <a:ea typeface="微软雅黑" panose="020B0503020204020204" charset="-122"/>
                  <a:cs typeface="Times New Roman" panose="02020603050405020304" pitchFamily="18" charset="0"/>
                </a:rPr>
                <a:t>的储罐末端处理设施选择</a:t>
              </a:r>
              <a:r>
                <a:rPr lang="zh-CN" altLang="en-US" sz="2000"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活性炭吸附装置</a:t>
              </a:r>
              <a:endParaRPr lang="zh-CN" altLang="en-US" sz="2000"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grpSp>
    </p:spTree>
    <p:extLst>
      <p:ext uri="{BB962C8B-B14F-4D97-AF65-F5344CB8AC3E}">
        <p14:creationId xmlns:p14="http://schemas.microsoft.com/office/powerpoint/2010/main" val="29272445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title"/>
          </p:nvPr>
        </p:nvSpPr>
        <p:spPr>
          <a:xfrm>
            <a:off x="1981200" y="127001"/>
            <a:ext cx="8229600" cy="709613"/>
          </a:xfrm>
        </p:spPr>
        <p:txBody>
          <a:bodyPr/>
          <a:lstStyle/>
          <a:p>
            <a:pPr algn="ctr" eaLnBrk="1" hangingPunct="1"/>
            <a:r>
              <a:rPr lang="zh-CN" altLang="zh-CN" sz="3600"/>
              <a:t>主</a:t>
            </a:r>
            <a:r>
              <a:rPr lang="en-US" altLang="zh-CN" sz="3600"/>
              <a:t> </a:t>
            </a:r>
            <a:r>
              <a:rPr lang="zh-CN" altLang="zh-CN" sz="3600"/>
              <a:t>要</a:t>
            </a:r>
            <a:r>
              <a:rPr lang="en-US" altLang="zh-CN" sz="3600"/>
              <a:t> </a:t>
            </a:r>
            <a:r>
              <a:rPr lang="zh-CN" altLang="zh-CN" sz="3600"/>
              <a:t>内</a:t>
            </a:r>
            <a:r>
              <a:rPr lang="en-US" altLang="zh-CN" sz="3600"/>
              <a:t> </a:t>
            </a:r>
            <a:r>
              <a:rPr lang="zh-CN" altLang="zh-CN" sz="3600"/>
              <a:t>容</a:t>
            </a:r>
            <a:endParaRPr lang="zh-CN" altLang="en-US" sz="3600"/>
          </a:p>
        </p:txBody>
      </p:sp>
      <p:sp>
        <p:nvSpPr>
          <p:cNvPr id="11270" name="幻灯片编号占位符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buNone/>
              <a:defRPr/>
            </a:pPr>
            <a:fld id="{821AF9DB-AFE8-474A-A99B-2B5FFB6F7E8E}" type="slidenum">
              <a:rPr lang="zh-CN" altLang="en-US" sz="1200">
                <a:solidFill>
                  <a:prstClr val="black"/>
                </a:solidFill>
                <a:cs typeface="+mn-cs"/>
              </a:rPr>
              <a:pPr>
                <a:spcBef>
                  <a:spcPct val="0"/>
                </a:spcBef>
                <a:buNone/>
                <a:defRPr/>
              </a:pPr>
              <a:t>8</a:t>
            </a:fld>
            <a:endParaRPr lang="en-US" altLang="zh-CN" sz="1200">
              <a:solidFill>
                <a:prstClr val="black"/>
              </a:solidFill>
              <a:cs typeface="+mn-cs"/>
            </a:endParaRPr>
          </a:p>
        </p:txBody>
      </p:sp>
      <p:sp>
        <p:nvSpPr>
          <p:cNvPr id="15" name="矩形 14"/>
          <p:cNvSpPr/>
          <p:nvPr/>
        </p:nvSpPr>
        <p:spPr>
          <a:xfrm>
            <a:off x="3359696" y="3284985"/>
            <a:ext cx="6048672" cy="720079"/>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b="1" noProof="1" smtClean="0">
                <a:solidFill>
                  <a:prstClr val="black"/>
                </a:solidFill>
                <a:latin typeface="微软雅黑" panose="020B0503020204020204" pitchFamily="34" charset="-122"/>
                <a:cs typeface="+mn-cs"/>
              </a:rPr>
              <a:t>   油墨及类似品制造</a:t>
            </a:r>
            <a:endPar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6" name="矩形 15"/>
          <p:cNvSpPr/>
          <p:nvPr/>
        </p:nvSpPr>
        <p:spPr>
          <a:xfrm>
            <a:off x="3359696" y="1494855"/>
            <a:ext cx="6048672" cy="710009"/>
          </a:xfrm>
          <a:prstGeom prst="rect">
            <a:avLst/>
          </a:prstGeom>
          <a:solidFill>
            <a:schemeClr val="accent6">
              <a:lumMod val="40000"/>
              <a:lumOff val="6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1" i="0" u="none" strike="noStrike" kern="1200" cap="none" spc="0" normalizeH="0" baseline="0" noProof="1" smtClean="0">
                <a:ln>
                  <a:noFill/>
                </a:ln>
                <a:solidFill>
                  <a:srgbClr val="C00000"/>
                </a:solidFill>
                <a:effectLst/>
                <a:uLnTx/>
                <a:uFillTx/>
                <a:latin typeface="微软雅黑" panose="020B0503020204020204" pitchFamily="34" charset="-122"/>
                <a:ea typeface="微软雅黑" panose="020B0503020204020204" pitchFamily="34" charset="-122"/>
                <a:cs typeface="+mn-cs"/>
              </a:rPr>
              <a:t>1</a:t>
            </a:r>
            <a:r>
              <a:rPr kumimoji="0" lang="zh-CN" altLang="en-US" sz="3200" b="1" i="0" u="none" strike="noStrike" kern="1200" cap="none" spc="0" normalizeH="0" baseline="0" noProof="1" smtClean="0">
                <a:ln>
                  <a:noFill/>
                </a:ln>
                <a:solidFill>
                  <a:srgbClr val="C00000"/>
                </a:solidFill>
                <a:effectLst/>
                <a:uLnTx/>
                <a:uFillTx/>
                <a:latin typeface="微软雅黑" panose="020B0503020204020204" pitchFamily="34" charset="-122"/>
                <a:ea typeface="微软雅黑" panose="020B0503020204020204" pitchFamily="34" charset="-122"/>
                <a:cs typeface="+mn-cs"/>
              </a:rPr>
              <a:t>、行业概况</a:t>
            </a:r>
            <a:endParaRPr kumimoji="0" lang="zh-CN" altLang="en-US" sz="3200" b="0" i="0" u="none" strike="noStrike" kern="1200" cap="none" spc="0" normalizeH="0" baseline="0" noProof="1" smtClean="0">
              <a:ln>
                <a:noFill/>
              </a:ln>
              <a:solidFill>
                <a:srgbClr val="C00000"/>
              </a:solidFill>
              <a:effectLst/>
              <a:uLnTx/>
              <a:uFillTx/>
              <a:latin typeface="Arial" panose="020B0604020202020204" pitchFamily="34" charset="0"/>
              <a:ea typeface="微软雅黑" panose="020B0503020204020204" pitchFamily="34" charset="-122"/>
              <a:cs typeface="+mn-cs"/>
            </a:endParaRPr>
          </a:p>
        </p:txBody>
      </p:sp>
      <p:sp>
        <p:nvSpPr>
          <p:cNvPr id="17" name="矩形 16"/>
          <p:cNvSpPr/>
          <p:nvPr/>
        </p:nvSpPr>
        <p:spPr>
          <a:xfrm>
            <a:off x="3359696" y="2399764"/>
            <a:ext cx="6048672" cy="648071"/>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smtClean="0">
                <a:ln>
                  <a:noFill/>
                </a:ln>
                <a:solidFill>
                  <a:prstClr val="black"/>
                </a:solidFill>
                <a:effectLst/>
                <a:uLnTx/>
                <a:uFillTx/>
                <a:latin typeface="Times New Roman" panose="02020603050405020304" pitchFamily="18" charset="0"/>
                <a:ea typeface="微软雅黑" panose="020B0503020204020204" pitchFamily="34" charset="-122"/>
                <a:cs typeface="+mn-cs"/>
              </a:rPr>
              <a:t>   涂料制造</a:t>
            </a:r>
            <a:endParaRPr kumimoji="0" lang="zh-CN" altLang="en-US" sz="3200" b="0" i="0" u="none" strike="noStrike" kern="1200" cap="none" spc="0" normalizeH="0" baseline="0" noProof="1" smtClean="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18" name="矩形 17"/>
          <p:cNvSpPr/>
          <p:nvPr/>
        </p:nvSpPr>
        <p:spPr>
          <a:xfrm>
            <a:off x="3359696" y="4242215"/>
            <a:ext cx="6048672" cy="698953"/>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3200" b="1" i="0" u="none" strike="noStrike" kern="1200" cap="none" spc="0" normalizeH="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 胶粘剂制造</a:t>
            </a:r>
            <a:endPar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9774031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191345" y="260648"/>
            <a:ext cx="7811716" cy="459012"/>
          </a:xfrm>
        </p:spPr>
        <p:txBody>
          <a:bodyPr anchor="b">
            <a:normAutofit/>
          </a:bodyPr>
          <a:lstStyle/>
          <a:p>
            <a:r>
              <a:rPr lang="en-US" altLang="zh-CN" sz="2400" dirty="0" smtClean="0">
                <a:latin typeface="+mj-ea"/>
                <a:sym typeface="Arial" panose="020B0604020202020204" pitchFamily="34" charset="0"/>
              </a:rPr>
              <a:t>5.2</a:t>
            </a:r>
            <a:r>
              <a:rPr lang="zh-CN" altLang="en-US" sz="2400" dirty="0" smtClean="0">
                <a:latin typeface="+mj-ea"/>
                <a:sym typeface="Arial" panose="020B0604020202020204" pitchFamily="34" charset="0"/>
              </a:rPr>
              <a:t>：储罐：涂料</a:t>
            </a:r>
            <a:r>
              <a:rPr lang="zh-CN" altLang="en-US" sz="2400" dirty="0">
                <a:latin typeface="+mj-ea"/>
                <a:sym typeface="Arial" panose="020B0604020202020204" pitchFamily="34" charset="0"/>
              </a:rPr>
              <a:t>油墨胶粘剂</a:t>
            </a:r>
            <a:r>
              <a:rPr lang="zh-CN" altLang="en-US" sz="2400" dirty="0" smtClean="0">
                <a:latin typeface="+mj-ea"/>
                <a:sym typeface="Arial" panose="020B0604020202020204" pitchFamily="34" charset="0"/>
              </a:rPr>
              <a:t>制造（</a:t>
            </a:r>
            <a:r>
              <a:rPr lang="en-US" altLang="zh-CN" sz="2400" dirty="0" smtClean="0">
                <a:latin typeface="Times New Roman" panose="02020603050405020304" pitchFamily="18" charset="0"/>
                <a:ea typeface="宋体" panose="02010600030101010101" pitchFamily="2" charset="-122"/>
                <a:cs typeface="Times New Roman" panose="02020603050405020304" pitchFamily="18" charset="0"/>
              </a:rPr>
              <a:t>GB37824-2019</a:t>
            </a:r>
            <a:r>
              <a:rPr lang="zh-CN" altLang="en-US" sz="2400" dirty="0" smtClean="0">
                <a:latin typeface="+mj-ea"/>
                <a:sym typeface="Arial" panose="020B0604020202020204" pitchFamily="34" charset="0"/>
              </a:rPr>
              <a:t>）</a:t>
            </a:r>
            <a:endParaRPr lang="zh-CN" altLang="en-US" sz="2400" dirty="0">
              <a:solidFill>
                <a:srgbClr val="FF0000"/>
              </a:solidFill>
              <a:latin typeface="+mj-ea"/>
            </a:endParaRPr>
          </a:p>
        </p:txBody>
      </p:sp>
      <p:sp>
        <p:nvSpPr>
          <p:cNvPr id="13315" name="幻灯片编号占位符 3"/>
          <p:cNvSpPr txBox="1">
            <a:spLocks noGrp="1" noChangeArrowheads="1"/>
          </p:cNvSpPr>
          <p:nvPr/>
        </p:nvSpPr>
        <p:spPr bwMode="auto">
          <a:xfrm>
            <a:off x="8976320" y="6412718"/>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80</a:t>
            </a:fld>
            <a:endParaRPr lang="en-US" altLang="zh-CN" sz="900" b="1" dirty="0">
              <a:latin typeface="微软雅黑" panose="020B0503020204020204" pitchFamily="34" charset="-122"/>
            </a:endParaRPr>
          </a:p>
        </p:txBody>
      </p:sp>
      <p:graphicFrame>
        <p:nvGraphicFramePr>
          <p:cNvPr id="10" name="Group 73"/>
          <p:cNvGraphicFramePr/>
          <p:nvPr>
            <p:extLst>
              <p:ext uri="{D42A27DB-BD31-4B8C-83A1-F6EECF244321}">
                <p14:modId xmlns:p14="http://schemas.microsoft.com/office/powerpoint/2010/main" val="3887779268"/>
              </p:ext>
            </p:extLst>
          </p:nvPr>
        </p:nvGraphicFramePr>
        <p:xfrm>
          <a:off x="214312" y="1143000"/>
          <a:ext cx="11714335" cy="5401966"/>
        </p:xfrm>
        <a:graphic>
          <a:graphicData uri="http://schemas.openxmlformats.org/drawingml/2006/table">
            <a:tbl>
              <a:tblPr/>
              <a:tblGrid>
                <a:gridCol w="1307259">
                  <a:extLst>
                    <a:ext uri="{9D8B030D-6E8A-4147-A177-3AD203B41FA5}">
                      <a16:colId xmlns="" xmlns:a16="http://schemas.microsoft.com/office/drawing/2014/main" val="20000"/>
                    </a:ext>
                  </a:extLst>
                </a:gridCol>
                <a:gridCol w="5328484">
                  <a:extLst>
                    <a:ext uri="{9D8B030D-6E8A-4147-A177-3AD203B41FA5}">
                      <a16:colId xmlns="" xmlns:a16="http://schemas.microsoft.com/office/drawing/2014/main" val="20001"/>
                    </a:ext>
                  </a:extLst>
                </a:gridCol>
                <a:gridCol w="5078592">
                  <a:extLst>
                    <a:ext uri="{9D8B030D-6E8A-4147-A177-3AD203B41FA5}">
                      <a16:colId xmlns="" xmlns:a16="http://schemas.microsoft.com/office/drawing/2014/main" val="20002"/>
                    </a:ext>
                  </a:extLst>
                </a:gridCol>
              </a:tblGrid>
              <a:tr h="647140">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1" i="0" u="none" strike="noStrike"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类型</a:t>
                      </a:r>
                    </a:p>
                  </a:txBody>
                  <a:tcPr marL="91436" marR="91436" marT="45693" marB="45693"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1" i="0" u="none" strike="noStrike"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无组织排放控制措施</a:t>
                      </a:r>
                    </a:p>
                  </a:txBody>
                  <a:tcPr marL="91436" marR="91436" marT="45693" marB="4569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600" b="1" i="0" u="none" strike="noStrike" kern="1200"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1600" b="1" i="0" u="none" strike="noStrike" kern="1200"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重点地区</a:t>
                      </a:r>
                      <a:r>
                        <a:rPr kumimoji="0" lang="zh-CN" altLang="en-US" sz="1600" b="1" i="0" u="none" strike="noStrike"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无组织排放控制措施（特别控制要求）</a:t>
                      </a:r>
                    </a:p>
                  </a:txBody>
                  <a:tcPr marL="91436" marR="91436" marT="45693" marB="45693" anchor="ctr" horzOverflow="overflow">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0"/>
                  </a:ext>
                </a:extLst>
              </a:tr>
              <a:tr h="4622578">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defRPr/>
                      </a:pPr>
                      <a:r>
                        <a:rPr kumimoji="0" lang="en-US" altLang="zh-CN" sz="16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VOCs</a:t>
                      </a:r>
                      <a:r>
                        <a:rPr kumimoji="0" lang="zh-CN" altLang="en-US" sz="16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物料的储存</a:t>
                      </a:r>
                    </a:p>
                  </a:txBody>
                  <a:tcPr marL="91436" marR="91436" marT="45693" marB="45693"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r>
                        <a:rPr kumimoji="0" lang="en-US" sz="1800" b="0" i="0" u="none" strike="noStrike" kern="1200" cap="none" normalizeH="0" baseline="0" dirty="0" smtClean="0">
                          <a:latin typeface="+mn-ea"/>
                          <a:ea typeface="+mn-ea"/>
                        </a:rPr>
                        <a:t>1.</a:t>
                      </a:r>
                      <a:r>
                        <a:rPr kumimoji="0" altLang="zh-CN" sz="1800" b="0" i="0" u="none" strike="noStrike" kern="1200" cap="none" normalizeH="0" baseline="0" dirty="0" smtClean="0">
                          <a:latin typeface="+mn-ea"/>
                          <a:ea typeface="+mn-ea"/>
                        </a:rPr>
                        <a:t>储存真实蒸气压≥76.6kPa的挥发性有机液体储罐，应采用低压罐、压力罐或其他等效措施。</a:t>
                      </a:r>
                      <a:endParaRPr kumimoji="0" lang="en-US" altLang="zh-CN" sz="1800" b="0" i="0" u="none" strike="noStrike" kern="1200" cap="none" normalizeH="0" baseline="0" dirty="0" smtClean="0">
                        <a:latin typeface="+mn-ea"/>
                        <a:ea typeface="+mn-ea"/>
                      </a:endParaRPr>
                    </a:p>
                    <a:p>
                      <a:r>
                        <a:rPr kumimoji="0" lang="en-US" sz="1800" b="0" i="0" u="none" strike="noStrike" kern="1200" cap="none" normalizeH="0" baseline="0" dirty="0" smtClean="0">
                          <a:latin typeface="+mn-ea"/>
                          <a:ea typeface="+mn-ea"/>
                        </a:rPr>
                        <a:t>2.</a:t>
                      </a:r>
                      <a:r>
                        <a:rPr kumimoji="0" altLang="zh-CN" sz="1800" b="0" i="0" u="none" strike="noStrike" kern="1200" cap="none" normalizeH="0" dirty="0" smtClean="0">
                          <a:latin typeface="+mn-ea"/>
                          <a:ea typeface="+mn-ea"/>
                        </a:rPr>
                        <a:t>储存真实蒸气压≥10.3 kPa但＜76.6 kPa且储罐容积≥</a:t>
                      </a:r>
                      <a:r>
                        <a:rPr kumimoji="0" lang="en-US" altLang="zh-CN" sz="1800" b="1" i="0" u="none" strike="noStrike" kern="1200" cap="none" normalizeH="0" dirty="0" smtClean="0">
                          <a:solidFill>
                            <a:srgbClr val="FF0000"/>
                          </a:solidFill>
                          <a:latin typeface="+mn-ea"/>
                          <a:ea typeface="+mn-ea"/>
                        </a:rPr>
                        <a:t>3</a:t>
                      </a:r>
                      <a:r>
                        <a:rPr kumimoji="0" altLang="zh-CN" sz="1800" b="1" i="0" u="none" strike="noStrike" kern="1200" cap="none" normalizeH="0" dirty="0" smtClean="0">
                          <a:solidFill>
                            <a:srgbClr val="FF0000"/>
                          </a:solidFill>
                          <a:latin typeface="+mn-ea"/>
                          <a:ea typeface="+mn-ea"/>
                        </a:rPr>
                        <a:t>0 m</a:t>
                      </a:r>
                      <a:r>
                        <a:rPr kumimoji="0" altLang="zh-CN" sz="1800" b="1" i="0" u="none" strike="noStrike" kern="1200" cap="none" normalizeH="0" baseline="30000" dirty="0" smtClean="0">
                          <a:solidFill>
                            <a:srgbClr val="FF0000"/>
                          </a:solidFill>
                          <a:latin typeface="+mn-ea"/>
                          <a:ea typeface="+mn-ea"/>
                        </a:rPr>
                        <a:t>3</a:t>
                      </a:r>
                      <a:r>
                        <a:rPr kumimoji="0" altLang="zh-CN" sz="1800" b="0" i="0" u="none" strike="noStrike" kern="1200" cap="none" normalizeH="0" dirty="0" smtClean="0">
                          <a:latin typeface="+mn-ea"/>
                          <a:ea typeface="+mn-ea"/>
                        </a:rPr>
                        <a:t>的挥发性有机液体储罐</a:t>
                      </a:r>
                      <a:r>
                        <a:rPr kumimoji="0" altLang="zh-CN" sz="1800" b="0" i="0" u="none" strike="noStrike" kern="1200" cap="none" normalizeH="0" baseline="0" dirty="0" smtClean="0">
                          <a:solidFill>
                            <a:srgbClr val="FF0000"/>
                          </a:solidFill>
                          <a:latin typeface="+mn-ea"/>
                          <a:ea typeface="+mn-ea"/>
                        </a:rPr>
                        <a:t>，应符合下列规定之一</a:t>
                      </a:r>
                      <a:r>
                        <a:rPr kumimoji="0" altLang="zh-CN" sz="1800" b="0" i="0" u="none" strike="noStrike" kern="1200" cap="none" normalizeH="0" baseline="0" dirty="0" smtClean="0">
                          <a:latin typeface="+mn-ea"/>
                          <a:ea typeface="+mn-ea"/>
                        </a:rPr>
                        <a:t>：</a:t>
                      </a:r>
                    </a:p>
                    <a:p>
                      <a:r>
                        <a:rPr kumimoji="0" altLang="zh-CN" sz="1800" b="0" i="0" u="none" strike="noStrike" kern="1200" cap="none" normalizeH="0" baseline="0" dirty="0" smtClean="0">
                          <a:latin typeface="+mn-ea"/>
                          <a:ea typeface="+mn-ea"/>
                        </a:rPr>
                        <a:t>a）采用浮顶罐。对于内浮顶罐，浮顶与罐壁之间应采用浸液式密封、机械式鞋形密封等高效密封方式；对于外浮顶罐，浮顶与罐壁之间应采用双重密封，且一次密封应采用浸液式密封、机械式鞋形密封等高效密封方式。</a:t>
                      </a:r>
                    </a:p>
                    <a:p>
                      <a:r>
                        <a:rPr kumimoji="0" altLang="zh-CN" sz="1800" b="0" i="0" u="none" strike="noStrike" kern="1200" cap="none" normalizeH="0" baseline="0" dirty="0" smtClean="0">
                          <a:latin typeface="+mn-ea"/>
                          <a:ea typeface="+mn-ea"/>
                        </a:rPr>
                        <a:t>b）采用固定顶罐，排放的废气应收集处理并满足表1、表3的规定，或者处理效率不低于</a:t>
                      </a:r>
                      <a:r>
                        <a:rPr kumimoji="0" lang="en-US" sz="1800" b="0" i="0" u="none" strike="noStrike" kern="1200" cap="none" normalizeH="0" baseline="0" dirty="0" smtClean="0">
                          <a:solidFill>
                            <a:srgbClr val="FF0000"/>
                          </a:solidFill>
                          <a:latin typeface="+mn-ea"/>
                          <a:ea typeface="+mn-ea"/>
                        </a:rPr>
                        <a:t>8</a:t>
                      </a:r>
                      <a:r>
                        <a:rPr kumimoji="0" altLang="zh-CN" sz="1800" b="1" i="0" u="none" strike="noStrike" kern="1200" cap="none" normalizeH="0" baseline="0" dirty="0" smtClean="0">
                          <a:solidFill>
                            <a:srgbClr val="FF0000"/>
                          </a:solidFill>
                          <a:latin typeface="+mn-ea"/>
                          <a:ea typeface="+mn-ea"/>
                        </a:rPr>
                        <a:t>0%</a:t>
                      </a:r>
                      <a:r>
                        <a:rPr kumimoji="0" altLang="zh-CN" sz="1800" b="0" i="0" u="none" strike="noStrike" kern="1200" cap="none" normalizeH="0" baseline="0" dirty="0" smtClean="0">
                          <a:latin typeface="+mn-ea"/>
                          <a:ea typeface="+mn-ea"/>
                        </a:rPr>
                        <a:t>。</a:t>
                      </a:r>
                    </a:p>
                    <a:p>
                      <a:r>
                        <a:rPr kumimoji="0" altLang="zh-CN" sz="1800" b="0" i="0" u="none" strike="noStrike" kern="1200" cap="none" normalizeH="0" baseline="0" dirty="0" smtClean="0">
                          <a:latin typeface="+mn-ea"/>
                          <a:ea typeface="+mn-ea"/>
                        </a:rPr>
                        <a:t>c）采用气相平衡系统。</a:t>
                      </a:r>
                    </a:p>
                    <a:p>
                      <a:r>
                        <a:rPr kumimoji="0" altLang="zh-CN" sz="1800" b="0" i="0" u="none" strike="noStrike" kern="1200" cap="none" normalizeH="0" baseline="0" dirty="0" smtClean="0">
                          <a:latin typeface="+mn-ea"/>
                          <a:ea typeface="+mn-ea"/>
                        </a:rPr>
                        <a:t>d）采用其他等效措施。</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pPr>
                      <a:endParaRPr kumimoji="0" lang="en-US" altLang="zh-CN" sz="1800" b="0" i="0" u="none" strike="noStrike" kern="1200" cap="none" normalizeH="0" baseline="0" dirty="0" smtClean="0">
                        <a:ln>
                          <a:noFill/>
                        </a:ln>
                        <a:solidFill>
                          <a:srgbClr val="000000"/>
                        </a:solidFill>
                        <a:effectLst/>
                        <a:latin typeface="+mn-ea"/>
                        <a:ea typeface="+mn-ea"/>
                        <a:cs typeface="Times New Roman" panose="02020603050405020304" pitchFamily="18" charset="0"/>
                      </a:endParaRPr>
                    </a:p>
                  </a:txBody>
                  <a:tcPr marL="91436" marR="91436" marT="45693" marB="4569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algn="l" defTabSz="914400" rtl="0" eaLnBrk="1" latinLnBrk="0" hangingPunct="1">
                        <a:spcBef>
                          <a:spcPct val="20000"/>
                        </a:spcBef>
                        <a:buClr>
                          <a:schemeClr val="bg2"/>
                        </a:buClr>
                        <a:buSzPct val="75000"/>
                        <a:buFont typeface="Wingdings" panose="05000000000000000000" pitchFamily="2" charset="2"/>
                      </a:pPr>
                      <a:r>
                        <a:rPr lang="en-US" altLang="zh-CN" sz="1800" b="0" kern="1200" dirty="0">
                          <a:solidFill>
                            <a:schemeClr val="tx1"/>
                          </a:solidFill>
                          <a:latin typeface="+mn-ea"/>
                          <a:ea typeface="+mn-ea"/>
                          <a:cs typeface="+mn-cs"/>
                        </a:rPr>
                        <a:t>1.</a:t>
                      </a:r>
                      <a:r>
                        <a:rPr lang="zh-CN" altLang="zh-CN" sz="1800" b="0" kern="1200" dirty="0">
                          <a:solidFill>
                            <a:schemeClr val="tx1"/>
                          </a:solidFill>
                          <a:latin typeface="+mn-ea"/>
                          <a:ea typeface="+mn-ea"/>
                          <a:cs typeface="+mn-cs"/>
                        </a:rPr>
                        <a:t>储存真实蒸气压≥76.6kPa挥发性有机液体储罐，应采用低压罐、压力罐或其他等效措施</a:t>
                      </a:r>
                      <a:r>
                        <a:rPr lang="zh-CN" altLang="zh-CN" sz="1800" b="0" kern="1200" dirty="0" smtClean="0">
                          <a:solidFill>
                            <a:schemeClr val="tx1"/>
                          </a:solidFill>
                          <a:latin typeface="+mn-ea"/>
                          <a:ea typeface="+mn-ea"/>
                          <a:cs typeface="+mn-cs"/>
                        </a:rPr>
                        <a:t>。</a:t>
                      </a:r>
                      <a:endParaRPr lang="zh-CN" altLang="zh-CN" sz="1800" b="0" kern="1200" dirty="0">
                        <a:solidFill>
                          <a:schemeClr val="tx1"/>
                        </a:solidFill>
                        <a:latin typeface="+mn-ea"/>
                        <a:ea typeface="+mn-ea"/>
                        <a:cs typeface="+mn-cs"/>
                      </a:endParaRPr>
                    </a:p>
                    <a:p>
                      <a:pPr marL="0" algn="l" defTabSz="914400" rtl="0" eaLnBrk="1" latinLnBrk="0" hangingPunct="1">
                        <a:spcBef>
                          <a:spcPct val="20000"/>
                        </a:spcBef>
                        <a:buClr>
                          <a:schemeClr val="bg2"/>
                        </a:buClr>
                        <a:buSzPct val="75000"/>
                        <a:buFont typeface="Wingdings" panose="05000000000000000000" pitchFamily="2" charset="2"/>
                      </a:pPr>
                      <a:r>
                        <a:rPr lang="en-US" altLang="zh-CN" sz="1800" b="0" kern="1200" dirty="0">
                          <a:solidFill>
                            <a:schemeClr val="tx1"/>
                          </a:solidFill>
                          <a:latin typeface="+mn-ea"/>
                          <a:ea typeface="+mn-ea"/>
                          <a:cs typeface="+mn-cs"/>
                        </a:rPr>
                        <a:t>2.</a:t>
                      </a:r>
                      <a:r>
                        <a:rPr altLang="zh-CN" sz="1800" dirty="0" smtClean="0">
                          <a:latin typeface="+mn-ea"/>
                          <a:sym typeface="+mn-ea"/>
                        </a:rPr>
                        <a:t>储存真实蒸气压≥10.3 kPa但＜76.6 kPa且储罐容积≥</a:t>
                      </a:r>
                      <a:r>
                        <a:rPr lang="en-US" altLang="zh-CN" sz="1800" b="1" dirty="0" smtClean="0">
                          <a:solidFill>
                            <a:srgbClr val="FF0000"/>
                          </a:solidFill>
                          <a:latin typeface="+mn-ea"/>
                          <a:sym typeface="+mn-ea"/>
                        </a:rPr>
                        <a:t>2</a:t>
                      </a:r>
                      <a:r>
                        <a:rPr altLang="zh-CN" sz="1800" b="1" dirty="0" smtClean="0">
                          <a:solidFill>
                            <a:srgbClr val="FF0000"/>
                          </a:solidFill>
                          <a:latin typeface="+mn-ea"/>
                          <a:sym typeface="+mn-ea"/>
                        </a:rPr>
                        <a:t>0m</a:t>
                      </a:r>
                      <a:r>
                        <a:rPr altLang="zh-CN" sz="1800" b="1" baseline="30000" dirty="0" smtClean="0">
                          <a:solidFill>
                            <a:srgbClr val="FF0000"/>
                          </a:solidFill>
                          <a:latin typeface="+mn-ea"/>
                          <a:sym typeface="+mn-ea"/>
                        </a:rPr>
                        <a:t>3</a:t>
                      </a:r>
                      <a:r>
                        <a:rPr altLang="zh-CN" sz="1800" dirty="0" smtClean="0">
                          <a:latin typeface="+mn-ea"/>
                          <a:sym typeface="+mn-ea"/>
                        </a:rPr>
                        <a:t>的挥发性有机液体储罐，以及储存真实蒸气压≥</a:t>
                      </a:r>
                      <a:r>
                        <a:rPr altLang="zh-CN" sz="1800" b="1" dirty="0" smtClean="0">
                          <a:solidFill>
                            <a:srgbClr val="FF0000"/>
                          </a:solidFill>
                          <a:latin typeface="+mn-ea"/>
                          <a:sym typeface="+mn-ea"/>
                        </a:rPr>
                        <a:t>0.</a:t>
                      </a:r>
                      <a:r>
                        <a:rPr lang="en-US" altLang="zh-CN" sz="1800" b="1" dirty="0" smtClean="0">
                          <a:solidFill>
                            <a:srgbClr val="FF0000"/>
                          </a:solidFill>
                          <a:latin typeface="+mn-ea"/>
                          <a:sym typeface="+mn-ea"/>
                        </a:rPr>
                        <a:t>7</a:t>
                      </a:r>
                      <a:r>
                        <a:rPr altLang="zh-CN" sz="1800" b="1" dirty="0" smtClean="0">
                          <a:solidFill>
                            <a:srgbClr val="FF0000"/>
                          </a:solidFill>
                          <a:latin typeface="+mn-ea"/>
                          <a:sym typeface="+mn-ea"/>
                        </a:rPr>
                        <a:t> kPa</a:t>
                      </a:r>
                      <a:r>
                        <a:rPr altLang="zh-CN" sz="1800" dirty="0" smtClean="0">
                          <a:latin typeface="+mn-ea"/>
                          <a:sym typeface="+mn-ea"/>
                        </a:rPr>
                        <a:t>但＜10.3 kPa且储罐容积≥</a:t>
                      </a:r>
                      <a:r>
                        <a:rPr lang="en-US" altLang="zh-CN" sz="1800" dirty="0" smtClean="0">
                          <a:latin typeface="+mn-ea"/>
                          <a:sym typeface="+mn-ea"/>
                        </a:rPr>
                        <a:t>3</a:t>
                      </a:r>
                      <a:r>
                        <a:rPr altLang="zh-CN" sz="1800" b="1" dirty="0" smtClean="0">
                          <a:solidFill>
                            <a:srgbClr val="FF0000"/>
                          </a:solidFill>
                          <a:latin typeface="+mn-ea"/>
                          <a:sym typeface="+mn-ea"/>
                        </a:rPr>
                        <a:t>0m</a:t>
                      </a:r>
                      <a:r>
                        <a:rPr altLang="zh-CN" sz="1800" b="1" baseline="30000" dirty="0" smtClean="0">
                          <a:solidFill>
                            <a:srgbClr val="FF0000"/>
                          </a:solidFill>
                          <a:latin typeface="+mn-ea"/>
                          <a:sym typeface="+mn-ea"/>
                        </a:rPr>
                        <a:t>3</a:t>
                      </a:r>
                      <a:r>
                        <a:rPr lang="zh-CN" altLang="zh-CN" sz="1800" b="0" kern="1200" dirty="0">
                          <a:solidFill>
                            <a:schemeClr val="tx1"/>
                          </a:solidFill>
                          <a:latin typeface="+mn-ea"/>
                          <a:ea typeface="+mn-ea"/>
                          <a:cs typeface="+mn-cs"/>
                        </a:rPr>
                        <a:t>的挥发性有机液体储罐，应符合下列规定之一：</a:t>
                      </a:r>
                    </a:p>
                    <a:p>
                      <a:pPr marL="0" algn="l" defTabSz="914400" rtl="0" eaLnBrk="1" latinLnBrk="0" hangingPunct="1">
                        <a:spcBef>
                          <a:spcPct val="20000"/>
                        </a:spcBef>
                        <a:buClr>
                          <a:schemeClr val="bg2"/>
                        </a:buClr>
                        <a:buSzPct val="75000"/>
                        <a:buFont typeface="Wingdings" panose="05000000000000000000" pitchFamily="2" charset="2"/>
                      </a:pPr>
                      <a:r>
                        <a:rPr lang="zh-CN" altLang="zh-CN" sz="1800" b="0" kern="1200" dirty="0">
                          <a:solidFill>
                            <a:schemeClr val="tx1"/>
                          </a:solidFill>
                          <a:latin typeface="+mn-ea"/>
                          <a:ea typeface="+mn-ea"/>
                          <a:cs typeface="+mn-cs"/>
                        </a:rPr>
                        <a:t>a）采用浮顶罐。对于内浮顶罐，浮顶与罐壁之间应采用浸液式密封、机械式鞋形密封等高效密封方式；对于外浮顶罐，浮顶与罐壁之间应采用双重密封，且一次密封采用浸液式密封、机械式鞋形密封等高效密封方式。</a:t>
                      </a:r>
                    </a:p>
                    <a:p>
                      <a:pPr marL="0" algn="l" defTabSz="914400" rtl="0" eaLnBrk="1" latinLnBrk="0" hangingPunct="1">
                        <a:spcBef>
                          <a:spcPct val="20000"/>
                        </a:spcBef>
                        <a:buClr>
                          <a:schemeClr val="bg2"/>
                        </a:buClr>
                        <a:buSzPct val="75000"/>
                        <a:buFont typeface="Wingdings" panose="05000000000000000000" pitchFamily="2" charset="2"/>
                      </a:pPr>
                      <a:r>
                        <a:rPr lang="zh-CN" altLang="zh-CN" sz="1800" b="0" kern="1200" dirty="0">
                          <a:solidFill>
                            <a:schemeClr val="tx1"/>
                          </a:solidFill>
                          <a:latin typeface="+mn-ea"/>
                          <a:ea typeface="+mn-ea"/>
                          <a:cs typeface="+mn-cs"/>
                        </a:rPr>
                        <a:t>b）采用固定顶罐，排放的废气应收集处理并满足表2、表3的规定，或者处理效率不低于</a:t>
                      </a:r>
                      <a:r>
                        <a:rPr lang="zh-CN" altLang="zh-CN" sz="1800" b="1" kern="1200" dirty="0">
                          <a:solidFill>
                            <a:srgbClr val="FF0000"/>
                          </a:solidFill>
                          <a:latin typeface="+mn-ea"/>
                          <a:ea typeface="+mn-ea"/>
                          <a:cs typeface="+mn-cs"/>
                        </a:rPr>
                        <a:t>9</a:t>
                      </a:r>
                      <a:r>
                        <a:rPr lang="en-US" altLang="zh-CN" sz="1800" b="1" kern="1200" dirty="0">
                          <a:solidFill>
                            <a:srgbClr val="FF0000"/>
                          </a:solidFill>
                          <a:latin typeface="+mn-ea"/>
                          <a:ea typeface="+mn-ea"/>
                          <a:cs typeface="+mn-cs"/>
                        </a:rPr>
                        <a:t>0</a:t>
                      </a:r>
                      <a:r>
                        <a:rPr lang="zh-CN" altLang="zh-CN" sz="1800" b="1" kern="1200" dirty="0">
                          <a:solidFill>
                            <a:srgbClr val="FF0000"/>
                          </a:solidFill>
                          <a:latin typeface="+mn-ea"/>
                          <a:ea typeface="+mn-ea"/>
                          <a:cs typeface="+mn-cs"/>
                        </a:rPr>
                        <a:t>%</a:t>
                      </a:r>
                      <a:r>
                        <a:rPr lang="zh-CN" altLang="zh-CN" sz="1800" b="0" kern="1200" dirty="0">
                          <a:solidFill>
                            <a:schemeClr val="tx1"/>
                          </a:solidFill>
                          <a:latin typeface="+mn-ea"/>
                          <a:ea typeface="+mn-ea"/>
                          <a:cs typeface="+mn-cs"/>
                        </a:rPr>
                        <a:t>；</a:t>
                      </a:r>
                    </a:p>
                    <a:p>
                      <a:pPr marL="0" algn="l" defTabSz="914400" rtl="0" eaLnBrk="1" latinLnBrk="0" hangingPunct="1">
                        <a:spcBef>
                          <a:spcPct val="20000"/>
                        </a:spcBef>
                        <a:buClr>
                          <a:schemeClr val="bg2"/>
                        </a:buClr>
                        <a:buSzPct val="75000"/>
                        <a:buFont typeface="Wingdings" panose="05000000000000000000" pitchFamily="2" charset="2"/>
                      </a:pPr>
                      <a:r>
                        <a:rPr lang="zh-CN" altLang="zh-CN" sz="1800" b="0" kern="1200" dirty="0">
                          <a:solidFill>
                            <a:schemeClr val="tx1"/>
                          </a:solidFill>
                          <a:latin typeface="+mn-ea"/>
                          <a:ea typeface="+mn-ea"/>
                          <a:cs typeface="+mn-cs"/>
                        </a:rPr>
                        <a:t>c）采用气相平衡系统；</a:t>
                      </a:r>
                    </a:p>
                    <a:p>
                      <a:pPr marL="0" algn="l" defTabSz="914400" rtl="0" eaLnBrk="1" latinLnBrk="0" hangingPunct="1">
                        <a:spcBef>
                          <a:spcPct val="20000"/>
                        </a:spcBef>
                        <a:buClr>
                          <a:schemeClr val="bg2"/>
                        </a:buClr>
                        <a:buSzPct val="75000"/>
                        <a:buFont typeface="Wingdings" panose="05000000000000000000" pitchFamily="2" charset="2"/>
                      </a:pPr>
                      <a:r>
                        <a:rPr lang="zh-CN" altLang="zh-CN" sz="1800" b="0" kern="1200" dirty="0">
                          <a:solidFill>
                            <a:schemeClr val="tx1"/>
                          </a:solidFill>
                          <a:latin typeface="+mn-ea"/>
                          <a:ea typeface="+mn-ea"/>
                          <a:cs typeface="+mn-cs"/>
                        </a:rPr>
                        <a:t>d）采用其他等效措施。</a:t>
                      </a:r>
                    </a:p>
                  </a:txBody>
                  <a:tcPr marL="91436" marR="91436" marT="45693" marB="45693" anchor="ctr" horzOverflow="overflow">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374861531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191345" y="260648"/>
            <a:ext cx="7811716" cy="459012"/>
          </a:xfrm>
        </p:spPr>
        <p:txBody>
          <a:bodyPr anchor="b">
            <a:normAutofit/>
          </a:bodyPr>
          <a:lstStyle/>
          <a:p>
            <a:r>
              <a:rPr lang="en-US" altLang="zh-CN" sz="2400" dirty="0" smtClean="0">
                <a:latin typeface="+mj-ea"/>
                <a:sym typeface="Arial" panose="020B0604020202020204" pitchFamily="34" charset="0"/>
              </a:rPr>
              <a:t>5.2</a:t>
            </a:r>
            <a:r>
              <a:rPr lang="zh-CN" altLang="en-US" sz="2400" dirty="0" smtClean="0">
                <a:latin typeface="+mj-ea"/>
                <a:sym typeface="Arial" panose="020B0604020202020204" pitchFamily="34" charset="0"/>
              </a:rPr>
              <a:t>：储罐：涂料</a:t>
            </a:r>
            <a:r>
              <a:rPr lang="zh-CN" altLang="en-US" sz="2400" dirty="0">
                <a:latin typeface="+mj-ea"/>
                <a:sym typeface="Arial" panose="020B0604020202020204" pitchFamily="34" charset="0"/>
              </a:rPr>
              <a:t>油墨胶粘剂</a:t>
            </a:r>
            <a:r>
              <a:rPr lang="zh-CN" altLang="en-US" sz="2400" dirty="0" smtClean="0">
                <a:latin typeface="+mj-ea"/>
                <a:sym typeface="Arial" panose="020B0604020202020204" pitchFamily="34" charset="0"/>
              </a:rPr>
              <a:t>制造（</a:t>
            </a:r>
            <a:r>
              <a:rPr lang="en-US" altLang="zh-CN" sz="2400" dirty="0" smtClean="0">
                <a:latin typeface="Times New Roman" panose="02020603050405020304" pitchFamily="18" charset="0"/>
                <a:ea typeface="宋体" panose="02010600030101010101" pitchFamily="2" charset="-122"/>
                <a:cs typeface="Times New Roman" panose="02020603050405020304" pitchFamily="18" charset="0"/>
              </a:rPr>
              <a:t>GB37824-2019</a:t>
            </a:r>
            <a:r>
              <a:rPr lang="zh-CN" altLang="en-US" sz="2400" dirty="0" smtClean="0">
                <a:latin typeface="+mj-ea"/>
                <a:sym typeface="Arial" panose="020B0604020202020204" pitchFamily="34" charset="0"/>
              </a:rPr>
              <a:t>）</a:t>
            </a:r>
            <a:endParaRPr lang="zh-CN" altLang="en-US" sz="2400" dirty="0">
              <a:solidFill>
                <a:srgbClr val="FF0000"/>
              </a:solidFill>
              <a:latin typeface="+mj-ea"/>
            </a:endParaRPr>
          </a:p>
        </p:txBody>
      </p:sp>
      <p:sp>
        <p:nvSpPr>
          <p:cNvPr id="13315" name="幻灯片编号占位符 3"/>
          <p:cNvSpPr txBox="1">
            <a:spLocks noGrp="1" noChangeArrowheads="1"/>
          </p:cNvSpPr>
          <p:nvPr/>
        </p:nvSpPr>
        <p:spPr bwMode="auto">
          <a:xfrm>
            <a:off x="8976320" y="6412718"/>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81</a:t>
            </a:fld>
            <a:endParaRPr lang="en-US" altLang="zh-CN" sz="900" b="1" dirty="0">
              <a:latin typeface="微软雅黑" panose="020B0503020204020204" pitchFamily="34" charset="-122"/>
            </a:endParaRPr>
          </a:p>
        </p:txBody>
      </p:sp>
      <p:sp>
        <p:nvSpPr>
          <p:cNvPr id="2" name="矩形 1"/>
          <p:cNvSpPr/>
          <p:nvPr/>
        </p:nvSpPr>
        <p:spPr>
          <a:xfrm>
            <a:off x="191345" y="1149739"/>
            <a:ext cx="11449271" cy="5262979"/>
          </a:xfrm>
          <a:prstGeom prst="rect">
            <a:avLst/>
          </a:prstGeom>
        </p:spPr>
        <p:txBody>
          <a:bodyPr wrap="square">
            <a:spAutoFit/>
          </a:bodyPr>
          <a:lstStyle/>
          <a:p>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储存真实蒸气压≥</a:t>
            </a:r>
            <a:r>
              <a:rPr lang="en-US" altLang="zh-CN" sz="2800" dirty="0">
                <a:latin typeface="微软雅黑" panose="020B0503020204020204" pitchFamily="34" charset="-122"/>
                <a:ea typeface="微软雅黑" panose="020B0503020204020204" pitchFamily="34" charset="-122"/>
              </a:rPr>
              <a:t>76.6kPa</a:t>
            </a:r>
            <a:r>
              <a:rPr lang="zh-CN" altLang="en-US" sz="2800" dirty="0">
                <a:latin typeface="微软雅黑" panose="020B0503020204020204" pitchFamily="34" charset="-122"/>
                <a:ea typeface="微软雅黑" panose="020B0503020204020204" pitchFamily="34" charset="-122"/>
              </a:rPr>
              <a:t>的挥发性有机液体储罐，</a:t>
            </a:r>
            <a:r>
              <a:rPr lang="zh-CN" altLang="en-US" sz="2800" dirty="0">
                <a:solidFill>
                  <a:srgbClr val="FF0000"/>
                </a:solidFill>
                <a:latin typeface="微软雅黑" panose="020B0503020204020204" pitchFamily="34" charset="-122"/>
                <a:ea typeface="微软雅黑" panose="020B0503020204020204" pitchFamily="34" charset="-122"/>
              </a:rPr>
              <a:t>应采用低压罐、压力罐或其他等效措施</a:t>
            </a:r>
            <a:r>
              <a:rPr lang="zh-CN" altLang="en-US" sz="2800" dirty="0">
                <a:latin typeface="微软雅黑" panose="020B0503020204020204" pitchFamily="34" charset="-122"/>
                <a:ea typeface="微软雅黑" panose="020B0503020204020204" pitchFamily="34" charset="-122"/>
              </a:rPr>
              <a:t>。</a:t>
            </a:r>
          </a:p>
          <a:p>
            <a:r>
              <a:rPr lang="en-US" altLang="zh-CN" sz="2800" dirty="0">
                <a:latin typeface="微软雅黑" panose="020B0503020204020204" pitchFamily="34" charset="-122"/>
                <a:ea typeface="微软雅黑" panose="020B0503020204020204" pitchFamily="34" charset="-122"/>
              </a:rPr>
              <a:t>2.</a:t>
            </a:r>
            <a:r>
              <a:rPr lang="zh-CN" altLang="en-US" sz="2800" dirty="0">
                <a:latin typeface="微软雅黑" panose="020B0503020204020204" pitchFamily="34" charset="-122"/>
                <a:ea typeface="微软雅黑" panose="020B0503020204020204" pitchFamily="34" charset="-122"/>
              </a:rPr>
              <a:t>储存真实蒸气压≥</a:t>
            </a:r>
            <a:r>
              <a:rPr lang="en-US" altLang="zh-CN" sz="2800" dirty="0">
                <a:latin typeface="微软雅黑" panose="020B0503020204020204" pitchFamily="34" charset="-122"/>
                <a:ea typeface="微软雅黑" panose="020B0503020204020204" pitchFamily="34" charset="-122"/>
              </a:rPr>
              <a:t>10.3 </a:t>
            </a:r>
            <a:r>
              <a:rPr lang="en-US" altLang="zh-CN" sz="2800" dirty="0" err="1">
                <a:latin typeface="微软雅黑" panose="020B0503020204020204" pitchFamily="34" charset="-122"/>
                <a:ea typeface="微软雅黑" panose="020B0503020204020204" pitchFamily="34" charset="-122"/>
              </a:rPr>
              <a:t>kPa</a:t>
            </a:r>
            <a:r>
              <a:rPr lang="zh-CN" altLang="en-US" sz="2800" dirty="0">
                <a:latin typeface="微软雅黑" panose="020B0503020204020204" pitchFamily="34" charset="-122"/>
                <a:ea typeface="微软雅黑" panose="020B0503020204020204" pitchFamily="34" charset="-122"/>
              </a:rPr>
              <a:t>但＜</a:t>
            </a:r>
            <a:r>
              <a:rPr lang="en-US" altLang="zh-CN" sz="2800" dirty="0">
                <a:latin typeface="微软雅黑" panose="020B0503020204020204" pitchFamily="34" charset="-122"/>
                <a:ea typeface="微软雅黑" panose="020B0503020204020204" pitchFamily="34" charset="-122"/>
              </a:rPr>
              <a:t>76.6 </a:t>
            </a:r>
            <a:r>
              <a:rPr lang="en-US" altLang="zh-CN" sz="2800" dirty="0" err="1">
                <a:latin typeface="微软雅黑" panose="020B0503020204020204" pitchFamily="34" charset="-122"/>
                <a:ea typeface="微软雅黑" panose="020B0503020204020204" pitchFamily="34" charset="-122"/>
              </a:rPr>
              <a:t>kPa</a:t>
            </a:r>
            <a:r>
              <a:rPr lang="zh-CN" altLang="en-US" sz="2800" dirty="0">
                <a:latin typeface="微软雅黑" panose="020B0503020204020204" pitchFamily="34" charset="-122"/>
                <a:ea typeface="微软雅黑" panose="020B0503020204020204" pitchFamily="34" charset="-122"/>
              </a:rPr>
              <a:t>且储罐容积≥</a:t>
            </a:r>
            <a:r>
              <a:rPr lang="en-US" altLang="zh-CN" sz="2800" b="1" dirty="0">
                <a:solidFill>
                  <a:srgbClr val="FF0000"/>
                </a:solidFill>
                <a:latin typeface="微软雅黑" panose="020B0503020204020204" pitchFamily="34" charset="-122"/>
                <a:ea typeface="微软雅黑" panose="020B0503020204020204" pitchFamily="34" charset="-122"/>
              </a:rPr>
              <a:t>30 m</a:t>
            </a:r>
            <a:r>
              <a:rPr lang="en-US" altLang="zh-CN" sz="2800" b="1" baseline="30000" dirty="0">
                <a:solidFill>
                  <a:srgbClr val="FF0000"/>
                </a:solidFill>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的挥发性有机液体储罐</a:t>
            </a:r>
            <a:r>
              <a:rPr lang="zh-CN" altLang="en-US" sz="2800" dirty="0">
                <a:solidFill>
                  <a:srgbClr val="FF0000"/>
                </a:solidFill>
                <a:latin typeface="微软雅黑" panose="020B0503020204020204" pitchFamily="34" charset="-122"/>
                <a:ea typeface="微软雅黑" panose="020B0503020204020204" pitchFamily="34" charset="-122"/>
              </a:rPr>
              <a:t>，应符合下列规定之一</a:t>
            </a:r>
            <a:r>
              <a:rPr lang="zh-CN" altLang="en-US" sz="2800" dirty="0">
                <a:latin typeface="微软雅黑" panose="020B0503020204020204" pitchFamily="34" charset="-122"/>
                <a:ea typeface="微软雅黑" panose="020B0503020204020204" pitchFamily="34" charset="-122"/>
              </a:rPr>
              <a:t>：</a:t>
            </a:r>
          </a:p>
          <a:p>
            <a:r>
              <a:rPr lang="en-US" altLang="zh-CN" sz="2800" dirty="0">
                <a:latin typeface="微软雅黑" panose="020B0503020204020204" pitchFamily="34" charset="-122"/>
                <a:ea typeface="微软雅黑" panose="020B0503020204020204" pitchFamily="34" charset="-122"/>
              </a:rPr>
              <a:t>a</a:t>
            </a:r>
            <a:r>
              <a:rPr lang="zh-CN" altLang="en-US" sz="2800" dirty="0">
                <a:latin typeface="微软雅黑" panose="020B0503020204020204" pitchFamily="34" charset="-122"/>
                <a:ea typeface="微软雅黑" panose="020B0503020204020204" pitchFamily="34" charset="-122"/>
              </a:rPr>
              <a:t>）采用浮顶罐。对于内浮顶罐，浮顶与罐壁之间应采用浸液式密封、机械式鞋形密封等高效密封方式；对于外浮顶罐，浮顶与罐壁之间应采用双重密封，且一次密封应采用浸液式密封、机械式鞋形密封等高效密封方式。</a:t>
            </a:r>
          </a:p>
          <a:p>
            <a:r>
              <a:rPr lang="en-US" altLang="zh-CN" sz="2800" dirty="0">
                <a:latin typeface="微软雅黑" panose="020B0503020204020204" pitchFamily="34" charset="-122"/>
                <a:ea typeface="微软雅黑" panose="020B0503020204020204" pitchFamily="34" charset="-122"/>
              </a:rPr>
              <a:t>b</a:t>
            </a:r>
            <a:r>
              <a:rPr lang="zh-CN" altLang="en-US" sz="2800" dirty="0">
                <a:latin typeface="微软雅黑" panose="020B0503020204020204" pitchFamily="34" charset="-122"/>
                <a:ea typeface="微软雅黑" panose="020B0503020204020204" pitchFamily="34" charset="-122"/>
              </a:rPr>
              <a:t>）采用固定顶罐，排放的废气应收集处理并满足表</a:t>
            </a:r>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、表</a:t>
            </a:r>
            <a:r>
              <a:rPr lang="en-US" altLang="zh-CN" sz="2800"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的规定，或者处理效率不低于</a:t>
            </a:r>
            <a:r>
              <a:rPr lang="en-US" altLang="zh-CN" sz="2800" dirty="0">
                <a:solidFill>
                  <a:srgbClr val="FF0000"/>
                </a:solidFill>
                <a:latin typeface="微软雅黑" panose="020B0503020204020204" pitchFamily="34" charset="-122"/>
                <a:ea typeface="微软雅黑" panose="020B0503020204020204" pitchFamily="34" charset="-122"/>
              </a:rPr>
              <a:t>8</a:t>
            </a:r>
            <a:r>
              <a:rPr lang="en-US" altLang="zh-CN" sz="2800" b="1" dirty="0">
                <a:solidFill>
                  <a:srgbClr val="FF0000"/>
                </a:solidFill>
                <a:latin typeface="微软雅黑" panose="020B0503020204020204" pitchFamily="34" charset="-122"/>
                <a:ea typeface="微软雅黑" panose="020B0503020204020204" pitchFamily="34" charset="-122"/>
              </a:rPr>
              <a:t>0%</a:t>
            </a:r>
            <a:r>
              <a:rPr lang="zh-CN" altLang="en-US" sz="2800" dirty="0">
                <a:latin typeface="微软雅黑" panose="020B0503020204020204" pitchFamily="34" charset="-122"/>
                <a:ea typeface="微软雅黑" panose="020B0503020204020204" pitchFamily="34" charset="-122"/>
              </a:rPr>
              <a:t>。</a:t>
            </a:r>
          </a:p>
          <a:p>
            <a:r>
              <a:rPr lang="en-US" altLang="zh-CN" sz="2800" dirty="0">
                <a:latin typeface="微软雅黑" panose="020B0503020204020204" pitchFamily="34" charset="-122"/>
                <a:ea typeface="微软雅黑" panose="020B0503020204020204" pitchFamily="34" charset="-122"/>
              </a:rPr>
              <a:t>c</a:t>
            </a:r>
            <a:r>
              <a:rPr lang="zh-CN" altLang="en-US" sz="2800" dirty="0">
                <a:latin typeface="微软雅黑" panose="020B0503020204020204" pitchFamily="34" charset="-122"/>
                <a:ea typeface="微软雅黑" panose="020B0503020204020204" pitchFamily="34" charset="-122"/>
              </a:rPr>
              <a:t>）采用气相平衡系统。</a:t>
            </a:r>
          </a:p>
          <a:p>
            <a:r>
              <a:rPr lang="en-US" altLang="zh-CN" sz="2800" dirty="0">
                <a:latin typeface="微软雅黑" panose="020B0503020204020204" pitchFamily="34" charset="-122"/>
                <a:ea typeface="微软雅黑" panose="020B0503020204020204" pitchFamily="34" charset="-122"/>
              </a:rPr>
              <a:t>d</a:t>
            </a:r>
            <a:r>
              <a:rPr lang="zh-CN" altLang="en-US" sz="2800" dirty="0">
                <a:latin typeface="微软雅黑" panose="020B0503020204020204" pitchFamily="34" charset="-122"/>
                <a:ea typeface="微软雅黑" panose="020B0503020204020204" pitchFamily="34" charset="-122"/>
              </a:rPr>
              <a:t>）采用其他等效措施。</a:t>
            </a:r>
          </a:p>
        </p:txBody>
      </p:sp>
    </p:spTree>
    <p:extLst>
      <p:ext uri="{BB962C8B-B14F-4D97-AF65-F5344CB8AC3E}">
        <p14:creationId xmlns:p14="http://schemas.microsoft.com/office/powerpoint/2010/main" val="3823152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191345" y="260648"/>
            <a:ext cx="7811716" cy="459012"/>
          </a:xfrm>
        </p:spPr>
        <p:txBody>
          <a:bodyPr anchor="b">
            <a:normAutofit/>
          </a:bodyPr>
          <a:lstStyle/>
          <a:p>
            <a:r>
              <a:rPr lang="en-US" altLang="zh-CN" sz="2400" dirty="0" smtClean="0">
                <a:latin typeface="+mj-ea"/>
                <a:sym typeface="Arial" panose="020B0604020202020204" pitchFamily="34" charset="0"/>
              </a:rPr>
              <a:t>5.2</a:t>
            </a:r>
            <a:r>
              <a:rPr lang="zh-CN" altLang="en-US" sz="2400" dirty="0" smtClean="0">
                <a:latin typeface="+mj-ea"/>
                <a:sym typeface="Arial" panose="020B0604020202020204" pitchFamily="34" charset="0"/>
              </a:rPr>
              <a:t>：储罐：涂料</a:t>
            </a:r>
            <a:r>
              <a:rPr lang="zh-CN" altLang="en-US" sz="2400" dirty="0">
                <a:latin typeface="+mj-ea"/>
                <a:sym typeface="Arial" panose="020B0604020202020204" pitchFamily="34" charset="0"/>
              </a:rPr>
              <a:t>油墨胶粘剂</a:t>
            </a:r>
            <a:r>
              <a:rPr lang="zh-CN" altLang="en-US" sz="2400" dirty="0" smtClean="0">
                <a:latin typeface="+mj-ea"/>
                <a:sym typeface="Arial" panose="020B0604020202020204" pitchFamily="34" charset="0"/>
              </a:rPr>
              <a:t>制造（</a:t>
            </a:r>
            <a:r>
              <a:rPr lang="en-US" altLang="zh-CN" sz="2400" dirty="0" smtClean="0">
                <a:latin typeface="Times New Roman" panose="02020603050405020304" pitchFamily="18" charset="0"/>
                <a:ea typeface="宋体" panose="02010600030101010101" pitchFamily="2" charset="-122"/>
                <a:cs typeface="Times New Roman" panose="02020603050405020304" pitchFamily="18" charset="0"/>
              </a:rPr>
              <a:t>GB37824-2019</a:t>
            </a:r>
            <a:r>
              <a:rPr lang="zh-CN" altLang="en-US" sz="2400" dirty="0" smtClean="0">
                <a:latin typeface="+mj-ea"/>
                <a:sym typeface="Arial" panose="020B0604020202020204" pitchFamily="34" charset="0"/>
              </a:rPr>
              <a:t>）</a:t>
            </a:r>
            <a:endParaRPr lang="zh-CN" altLang="en-US" sz="2400" dirty="0">
              <a:solidFill>
                <a:srgbClr val="FF0000"/>
              </a:solidFill>
              <a:latin typeface="+mj-ea"/>
            </a:endParaRPr>
          </a:p>
        </p:txBody>
      </p:sp>
      <p:sp>
        <p:nvSpPr>
          <p:cNvPr id="13315" name="幻灯片编号占位符 3"/>
          <p:cNvSpPr txBox="1">
            <a:spLocks noGrp="1" noChangeArrowheads="1"/>
          </p:cNvSpPr>
          <p:nvPr/>
        </p:nvSpPr>
        <p:spPr bwMode="auto">
          <a:xfrm>
            <a:off x="8976320" y="6412718"/>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82</a:t>
            </a:fld>
            <a:endParaRPr lang="en-US" altLang="zh-CN" sz="900" b="1" dirty="0">
              <a:latin typeface="微软雅黑" panose="020B0503020204020204" pitchFamily="34" charset="-122"/>
            </a:endParaRPr>
          </a:p>
        </p:txBody>
      </p:sp>
      <p:graphicFrame>
        <p:nvGraphicFramePr>
          <p:cNvPr id="6" name="表格 5"/>
          <p:cNvGraphicFramePr>
            <a:graphicFrameLocks noGrp="1"/>
          </p:cNvGraphicFramePr>
          <p:nvPr>
            <p:extLst>
              <p:ext uri="{D42A27DB-BD31-4B8C-83A1-F6EECF244321}">
                <p14:modId xmlns:p14="http://schemas.microsoft.com/office/powerpoint/2010/main" val="27535783"/>
              </p:ext>
            </p:extLst>
          </p:nvPr>
        </p:nvGraphicFramePr>
        <p:xfrm>
          <a:off x="159793" y="1124745"/>
          <a:ext cx="11840862" cy="5349240"/>
        </p:xfrm>
        <a:graphic>
          <a:graphicData uri="http://schemas.openxmlformats.org/drawingml/2006/table">
            <a:tbl>
              <a:tblPr firstRow="1" bandRow="1">
                <a:tableStyleId>{7DF18680-E054-41AD-8BC1-D1AEF772440D}</a:tableStyleId>
              </a:tblPr>
              <a:tblGrid>
                <a:gridCol w="827515">
                  <a:extLst>
                    <a:ext uri="{9D8B030D-6E8A-4147-A177-3AD203B41FA5}">
                      <a16:colId xmlns="" xmlns:a16="http://schemas.microsoft.com/office/drawing/2014/main" val="2811622135"/>
                    </a:ext>
                  </a:extLst>
                </a:gridCol>
                <a:gridCol w="2593753">
                  <a:extLst>
                    <a:ext uri="{9D8B030D-6E8A-4147-A177-3AD203B41FA5}">
                      <a16:colId xmlns="" xmlns:a16="http://schemas.microsoft.com/office/drawing/2014/main" val="452034765"/>
                    </a:ext>
                  </a:extLst>
                </a:gridCol>
                <a:gridCol w="2015733">
                  <a:extLst>
                    <a:ext uri="{9D8B030D-6E8A-4147-A177-3AD203B41FA5}">
                      <a16:colId xmlns="" xmlns:a16="http://schemas.microsoft.com/office/drawing/2014/main" val="3461506098"/>
                    </a:ext>
                  </a:extLst>
                </a:gridCol>
                <a:gridCol w="6403861">
                  <a:extLst>
                    <a:ext uri="{9D8B030D-6E8A-4147-A177-3AD203B41FA5}">
                      <a16:colId xmlns="" xmlns:a16="http://schemas.microsoft.com/office/drawing/2014/main" val="3665340225"/>
                    </a:ext>
                  </a:extLst>
                </a:gridCol>
              </a:tblGrid>
              <a:tr h="638418">
                <a:tc>
                  <a:txBody>
                    <a:bodyPr/>
                    <a:lstStyle/>
                    <a:p>
                      <a:pPr algn="ctr"/>
                      <a:r>
                        <a:rPr lang="zh-CN" altLang="en-US" sz="1800" dirty="0">
                          <a:solidFill>
                            <a:schemeClr val="tx2"/>
                          </a:solidFill>
                          <a:latin typeface="微软雅黑" panose="020B0503020204020204" pitchFamily="34" charset="-122"/>
                          <a:ea typeface="微软雅黑" panose="020B0503020204020204" pitchFamily="34" charset="-122"/>
                        </a:rPr>
                        <a:t>序号</a:t>
                      </a:r>
                    </a:p>
                  </a:txBody>
                  <a:tcPr anchor="ctr">
                    <a:solidFill>
                      <a:schemeClr val="accent1">
                        <a:lumMod val="20000"/>
                        <a:lumOff val="80000"/>
                      </a:schemeClr>
                    </a:solidFill>
                  </a:tcPr>
                </a:tc>
                <a:tc>
                  <a:txBody>
                    <a:bodyPr/>
                    <a:lstStyle/>
                    <a:p>
                      <a:pPr algn="ctr"/>
                      <a:r>
                        <a:rPr lang="zh-CN" altLang="en-US" sz="1800" dirty="0">
                          <a:solidFill>
                            <a:schemeClr val="tx2"/>
                          </a:solidFill>
                          <a:latin typeface="微软雅黑" panose="020B0503020204020204" pitchFamily="34" charset="-122"/>
                          <a:ea typeface="微软雅黑" panose="020B0503020204020204" pitchFamily="34" charset="-122"/>
                        </a:rPr>
                        <a:t>存储物料</a:t>
                      </a:r>
                      <a:endParaRPr lang="en-US" altLang="zh-CN" sz="1800" dirty="0">
                        <a:solidFill>
                          <a:schemeClr val="tx2"/>
                        </a:solidFill>
                        <a:latin typeface="微软雅黑" panose="020B0503020204020204" pitchFamily="34" charset="-122"/>
                        <a:ea typeface="微软雅黑" panose="020B0503020204020204" pitchFamily="34" charset="-122"/>
                      </a:endParaRPr>
                    </a:p>
                    <a:p>
                      <a:pPr algn="ctr"/>
                      <a:r>
                        <a:rPr lang="zh-CN" altLang="en-US" sz="1800" dirty="0">
                          <a:solidFill>
                            <a:schemeClr val="tx2"/>
                          </a:solidFill>
                          <a:latin typeface="微软雅黑" panose="020B0503020204020204" pitchFamily="34" charset="-122"/>
                          <a:ea typeface="微软雅黑" panose="020B0503020204020204" pitchFamily="34" charset="-122"/>
                        </a:rPr>
                        <a:t>真实蒸气压</a:t>
                      </a:r>
                    </a:p>
                  </a:txBody>
                  <a:tcPr anchor="ctr">
                    <a:solidFill>
                      <a:schemeClr val="accent1">
                        <a:lumMod val="20000"/>
                        <a:lumOff val="80000"/>
                      </a:schemeClr>
                    </a:solidFill>
                  </a:tcPr>
                </a:tc>
                <a:tc>
                  <a:txBody>
                    <a:bodyPr/>
                    <a:lstStyle/>
                    <a:p>
                      <a:pPr algn="ctr"/>
                      <a:r>
                        <a:rPr lang="zh-CN" altLang="en-US" sz="1800" dirty="0">
                          <a:solidFill>
                            <a:schemeClr val="tx2"/>
                          </a:solidFill>
                          <a:latin typeface="微软雅黑" panose="020B0503020204020204" pitchFamily="34" charset="-122"/>
                          <a:ea typeface="微软雅黑" panose="020B0503020204020204" pitchFamily="34" charset="-122"/>
                        </a:rPr>
                        <a:t>单一储罐容积</a:t>
                      </a:r>
                    </a:p>
                  </a:txBody>
                  <a:tcPr anchor="ctr">
                    <a:solidFill>
                      <a:schemeClr val="accent1">
                        <a:lumMod val="20000"/>
                        <a:lumOff val="80000"/>
                      </a:schemeClr>
                    </a:solidFill>
                  </a:tcPr>
                </a:tc>
                <a:tc>
                  <a:txBody>
                    <a:bodyPr/>
                    <a:lstStyle/>
                    <a:p>
                      <a:pPr algn="ctr"/>
                      <a:r>
                        <a:rPr lang="zh-CN" altLang="en-US" sz="1800" dirty="0">
                          <a:solidFill>
                            <a:schemeClr val="tx2"/>
                          </a:solidFill>
                          <a:latin typeface="微软雅黑" panose="020B0503020204020204" pitchFamily="34" charset="-122"/>
                          <a:ea typeface="微软雅黑" panose="020B0503020204020204" pitchFamily="34" charset="-122"/>
                        </a:rPr>
                        <a:t>措施</a:t>
                      </a:r>
                    </a:p>
                  </a:txBody>
                  <a:tcPr anchor="ctr">
                    <a:solidFill>
                      <a:schemeClr val="accent1">
                        <a:lumMod val="20000"/>
                        <a:lumOff val="80000"/>
                      </a:schemeClr>
                    </a:solidFill>
                  </a:tcPr>
                </a:tc>
                <a:extLst>
                  <a:ext uri="{0D108BD9-81ED-4DB2-BD59-A6C34878D82A}">
                    <a16:rowId xmlns="" xmlns:a16="http://schemas.microsoft.com/office/drawing/2014/main" val="3310692432"/>
                  </a:ext>
                </a:extLst>
              </a:tr>
              <a:tr h="1082535">
                <a:tc>
                  <a:txBody>
                    <a:bodyPr/>
                    <a:lstStyle/>
                    <a:p>
                      <a:pPr algn="ctr"/>
                      <a:r>
                        <a:rPr lang="en-US" altLang="zh-CN" sz="1800" dirty="0">
                          <a:latin typeface="微软雅黑" panose="020B0503020204020204" pitchFamily="34" charset="-122"/>
                          <a:ea typeface="微软雅黑" panose="020B0503020204020204" pitchFamily="34" charset="-122"/>
                        </a:rPr>
                        <a:t>1</a:t>
                      </a:r>
                      <a:endParaRPr lang="zh-CN" altLang="en-US" sz="18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76.6kPa</a:t>
                      </a:r>
                      <a:endParaRPr lang="zh-CN" altLang="en-US" sz="1800" b="1"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800" b="0" baseline="0" dirty="0" smtClean="0">
                          <a:latin typeface="微软雅黑" panose="020B0503020204020204" pitchFamily="34" charset="-122"/>
                          <a:ea typeface="微软雅黑" panose="020B0503020204020204" pitchFamily="34" charset="-122"/>
                        </a:rPr>
                        <a:t>所有</a:t>
                      </a:r>
                      <a:endParaRPr lang="zh-CN" altLang="en-US" sz="1800" b="1" baseline="30000" dirty="0">
                        <a:latin typeface="微软雅黑" panose="020B0503020204020204" pitchFamily="34" charset="-122"/>
                        <a:ea typeface="微软雅黑" panose="020B0503020204020204" pitchFamily="34" charset="-122"/>
                      </a:endParaRPr>
                    </a:p>
                  </a:txBody>
                  <a:tcPr anchor="ctr"/>
                </a:tc>
                <a:tc>
                  <a:txBody>
                    <a:bodyPr/>
                    <a:lstStyle/>
                    <a:p>
                      <a:pPr marL="0" indent="-266700">
                        <a:lnSpc>
                          <a:spcPct val="150000"/>
                        </a:lnSpc>
                        <a:spcBef>
                          <a:spcPts val="0"/>
                        </a:spcBef>
                        <a:spcAft>
                          <a:spcPts val="0"/>
                        </a:spcAft>
                      </a:pPr>
                      <a:r>
                        <a:rPr lang="en-US" altLang="zh-CN" sz="1800" dirty="0">
                          <a:latin typeface="微软雅黑" panose="020B0503020204020204" pitchFamily="34" charset="-122"/>
                          <a:ea typeface="微软雅黑" panose="020B0503020204020204" pitchFamily="34" charset="-122"/>
                        </a:rPr>
                        <a:t>a</a:t>
                      </a:r>
                      <a:r>
                        <a:rPr lang="zh-CN" altLang="zh-CN" sz="1800" dirty="0">
                          <a:latin typeface="微软雅黑" panose="020B0503020204020204" pitchFamily="34" charset="-122"/>
                          <a:ea typeface="微软雅黑" panose="020B0503020204020204" pitchFamily="34" charset="-122"/>
                        </a:rPr>
                        <a:t>）采用压力罐</a:t>
                      </a:r>
                    </a:p>
                    <a:p>
                      <a:pPr marL="0" indent="-266700">
                        <a:lnSpc>
                          <a:spcPct val="150000"/>
                        </a:lnSpc>
                        <a:spcBef>
                          <a:spcPts val="0"/>
                        </a:spcBef>
                        <a:spcAft>
                          <a:spcPts val="0"/>
                        </a:spcAft>
                      </a:pPr>
                      <a:r>
                        <a:rPr lang="en-US" altLang="zh-CN" sz="1800" dirty="0">
                          <a:latin typeface="微软雅黑" panose="020B0503020204020204" pitchFamily="34" charset="-122"/>
                          <a:ea typeface="微软雅黑" panose="020B0503020204020204" pitchFamily="34" charset="-122"/>
                        </a:rPr>
                        <a:t>b</a:t>
                      </a:r>
                      <a:r>
                        <a:rPr lang="zh-CN" altLang="zh-CN" sz="1800" dirty="0">
                          <a:latin typeface="微软雅黑" panose="020B0503020204020204" pitchFamily="34" charset="-122"/>
                          <a:ea typeface="微软雅黑" panose="020B0503020204020204" pitchFamily="34" charset="-122"/>
                        </a:rPr>
                        <a:t>）</a:t>
                      </a:r>
                      <a:r>
                        <a:rPr lang="zh-CN" altLang="zh-CN" sz="1800" dirty="0" smtClean="0">
                          <a:latin typeface="微软雅黑" panose="020B0503020204020204" pitchFamily="34" charset="-122"/>
                          <a:ea typeface="微软雅黑" panose="020B0503020204020204" pitchFamily="34" charset="-122"/>
                        </a:rPr>
                        <a:t>采用</a:t>
                      </a:r>
                      <a:r>
                        <a:rPr lang="zh-CN" altLang="en-US" sz="1800" dirty="0" smtClean="0">
                          <a:latin typeface="微软雅黑" panose="020B0503020204020204" pitchFamily="34" charset="-122"/>
                          <a:ea typeface="微软雅黑" panose="020B0503020204020204" pitchFamily="34" charset="-122"/>
                        </a:rPr>
                        <a:t>低</a:t>
                      </a:r>
                      <a:r>
                        <a:rPr lang="zh-CN" altLang="zh-CN" sz="1800" dirty="0" smtClean="0">
                          <a:latin typeface="微软雅黑" panose="020B0503020204020204" pitchFamily="34" charset="-122"/>
                          <a:ea typeface="微软雅黑" panose="020B0503020204020204" pitchFamily="34" charset="-122"/>
                        </a:rPr>
                        <a:t>压罐</a:t>
                      </a:r>
                      <a:endParaRPr lang="en-US" altLang="zh-CN" sz="1800" dirty="0" smtClean="0">
                        <a:latin typeface="微软雅黑" panose="020B0503020204020204" pitchFamily="34" charset="-122"/>
                        <a:ea typeface="微软雅黑" panose="020B0503020204020204" pitchFamily="34" charset="-122"/>
                      </a:endParaRPr>
                    </a:p>
                    <a:p>
                      <a:pPr marL="0" indent="-266700">
                        <a:lnSpc>
                          <a:spcPct val="150000"/>
                        </a:lnSpc>
                        <a:spcBef>
                          <a:spcPts val="0"/>
                        </a:spcBef>
                        <a:spcAft>
                          <a:spcPts val="0"/>
                        </a:spcAft>
                      </a:pPr>
                      <a:r>
                        <a:rPr lang="en-US" altLang="zh-CN" sz="1800" dirty="0" smtClean="0">
                          <a:latin typeface="微软雅黑" panose="020B0503020204020204" pitchFamily="34" charset="-122"/>
                          <a:ea typeface="微软雅黑" panose="020B0503020204020204" pitchFamily="34" charset="-122"/>
                        </a:rPr>
                        <a:t>c</a:t>
                      </a:r>
                      <a:r>
                        <a:rPr lang="zh-CN" altLang="zh-CN" sz="1800" dirty="0">
                          <a:latin typeface="微软雅黑" panose="020B0503020204020204" pitchFamily="34" charset="-122"/>
                          <a:ea typeface="微软雅黑" panose="020B0503020204020204" pitchFamily="34" charset="-122"/>
                        </a:rPr>
                        <a:t>）其它等效</a:t>
                      </a:r>
                      <a:r>
                        <a:rPr lang="zh-CN" altLang="zh-CN" sz="1800" dirty="0" smtClean="0">
                          <a:latin typeface="微软雅黑" panose="020B0503020204020204" pitchFamily="34" charset="-122"/>
                          <a:ea typeface="微软雅黑" panose="020B0503020204020204" pitchFamily="34" charset="-122"/>
                        </a:rPr>
                        <a:t>措施</a:t>
                      </a:r>
                      <a:r>
                        <a:rPr lang="zh-CN" altLang="en-US" sz="1800" dirty="0" smtClean="0">
                          <a:latin typeface="微软雅黑" panose="020B0503020204020204" pitchFamily="34" charset="-122"/>
                          <a:ea typeface="微软雅黑" panose="020B0503020204020204" pitchFamily="34" charset="-122"/>
                        </a:rPr>
                        <a:t>，比如低温罐</a:t>
                      </a:r>
                      <a:endParaRPr lang="zh-CN" altLang="en-US" sz="1800" dirty="0">
                        <a:latin typeface="微软雅黑" panose="020B0503020204020204" pitchFamily="34" charset="-122"/>
                        <a:ea typeface="微软雅黑" panose="020B0503020204020204" pitchFamily="34" charset="-122"/>
                      </a:endParaRPr>
                    </a:p>
                  </a:txBody>
                  <a:tcPr anchor="ctr"/>
                </a:tc>
                <a:extLst>
                  <a:ext uri="{0D108BD9-81ED-4DB2-BD59-A6C34878D82A}">
                    <a16:rowId xmlns="" xmlns:a16="http://schemas.microsoft.com/office/drawing/2014/main" val="245035544"/>
                  </a:ext>
                </a:extLst>
              </a:tr>
              <a:tr h="453370">
                <a:tc rowSpan="3">
                  <a:txBody>
                    <a:bodyPr/>
                    <a:lstStyle/>
                    <a:p>
                      <a:pPr algn="ctr"/>
                      <a:r>
                        <a:rPr lang="en-US" altLang="zh-CN" sz="1800" dirty="0" smtClean="0">
                          <a:latin typeface="微软雅黑" panose="020B0503020204020204" pitchFamily="34" charset="-122"/>
                          <a:ea typeface="微软雅黑" panose="020B0503020204020204" pitchFamily="34" charset="-122"/>
                        </a:rPr>
                        <a:t>2</a:t>
                      </a:r>
                      <a:endParaRPr lang="zh-CN" altLang="en-US" sz="1800" dirty="0">
                        <a:latin typeface="微软雅黑" panose="020B0503020204020204" pitchFamily="34" charset="-122"/>
                        <a:ea typeface="微软雅黑" panose="020B0503020204020204" pitchFamily="34" charset="-122"/>
                      </a:endParaRPr>
                    </a:p>
                  </a:txBody>
                  <a:tcPr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smtClean="0">
                          <a:latin typeface="微软雅黑" panose="020B0503020204020204" pitchFamily="34" charset="-122"/>
                          <a:ea typeface="微软雅黑" panose="020B0503020204020204" pitchFamily="34" charset="-122"/>
                        </a:rPr>
                        <a:t>≥</a:t>
                      </a:r>
                      <a:r>
                        <a:rPr lang="en-US" altLang="zh-CN" sz="1800" dirty="0" smtClean="0">
                          <a:latin typeface="微软雅黑" panose="020B0503020204020204" pitchFamily="34" charset="-122"/>
                          <a:ea typeface="微软雅黑" panose="020B0503020204020204" pitchFamily="34" charset="-122"/>
                        </a:rPr>
                        <a:t>10.3kPa,&lt;76.6kPa</a:t>
                      </a:r>
                      <a:endParaRPr lang="zh-CN" altLang="en-US" sz="1800" b="1" dirty="0" smtClean="0">
                        <a:latin typeface="微软雅黑" panose="020B0503020204020204" pitchFamily="34" charset="-122"/>
                        <a:ea typeface="微软雅黑" panose="020B0503020204020204" pitchFamily="34" charset="-122"/>
                      </a:endParaRPr>
                    </a:p>
                    <a:p>
                      <a:pPr algn="ctr"/>
                      <a:endParaRPr lang="zh-CN" altLang="en-US" sz="1800" b="1"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smtClean="0">
                          <a:latin typeface="微软雅黑" panose="020B0503020204020204" pitchFamily="34" charset="-122"/>
                          <a:ea typeface="微软雅黑" panose="020B0503020204020204" pitchFamily="34" charset="-122"/>
                        </a:rPr>
                        <a:t>≥</a:t>
                      </a:r>
                      <a:r>
                        <a:rPr lang="en-US" altLang="zh-CN" sz="1800" dirty="0" smtClean="0">
                          <a:latin typeface="微软雅黑" panose="020B0503020204020204" pitchFamily="34" charset="-122"/>
                          <a:ea typeface="微软雅黑" panose="020B0503020204020204" pitchFamily="34" charset="-122"/>
                        </a:rPr>
                        <a:t>30m</a:t>
                      </a:r>
                      <a:r>
                        <a:rPr lang="en-US" altLang="zh-CN" sz="1800" baseline="30000" dirty="0" smtClean="0">
                          <a:latin typeface="微软雅黑" panose="020B0503020204020204" pitchFamily="34" charset="-122"/>
                          <a:ea typeface="微软雅黑" panose="020B0503020204020204" pitchFamily="34" charset="-122"/>
                        </a:rPr>
                        <a:t>3</a:t>
                      </a:r>
                      <a:endParaRPr lang="zh-CN" altLang="en-US" sz="1800" baseline="30000" dirty="0" smtClean="0">
                        <a:latin typeface="微软雅黑" panose="020B0503020204020204" pitchFamily="34" charset="-122"/>
                        <a:ea typeface="微软雅黑" panose="020B0503020204020204" pitchFamily="34" charset="-122"/>
                      </a:endParaRPr>
                    </a:p>
                    <a:p>
                      <a:pPr algn="ctr"/>
                      <a:endParaRPr lang="zh-CN" altLang="en-US" sz="1800" b="1" baseline="30000" dirty="0">
                        <a:latin typeface="微软雅黑" panose="020B0503020204020204" pitchFamily="34" charset="-122"/>
                        <a:ea typeface="微软雅黑" panose="020B0503020204020204" pitchFamily="34" charset="-122"/>
                      </a:endParaRPr>
                    </a:p>
                  </a:txBody>
                  <a:tcPr anchor="ctr"/>
                </a:tc>
                <a:tc rowSpan="3">
                  <a:txBody>
                    <a:bodyPr/>
                    <a:lstStyle/>
                    <a:p>
                      <a:pPr marL="0" indent="-266700" algn="l" defTabSz="914400" rtl="0" eaLnBrk="1" latinLnBrk="0" hangingPunct="1">
                        <a:lnSpc>
                          <a:spcPct val="150000"/>
                        </a:lnSpc>
                        <a:spcBef>
                          <a:spcPts val="0"/>
                        </a:spcBef>
                        <a:spcAft>
                          <a:spcPts val="0"/>
                        </a:spcAft>
                      </a:pPr>
                      <a:r>
                        <a:rPr lang="en-US" altLang="zh-CN" sz="1800" dirty="0" smtClean="0">
                          <a:latin typeface="微软雅黑" panose="020B0503020204020204" pitchFamily="34" charset="-122"/>
                          <a:ea typeface="微软雅黑" panose="020B0503020204020204" pitchFamily="34" charset="-122"/>
                        </a:rPr>
                        <a:t>a</a:t>
                      </a:r>
                      <a:r>
                        <a:rPr lang="zh-CN" altLang="zh-CN" sz="1800" dirty="0" smtClean="0">
                          <a:latin typeface="微软雅黑" panose="020B0503020204020204" pitchFamily="34" charset="-122"/>
                          <a:ea typeface="微软雅黑" panose="020B0503020204020204" pitchFamily="34" charset="-122"/>
                        </a:rPr>
                        <a:t>）</a:t>
                      </a:r>
                      <a:r>
                        <a:rPr lang="zh-CN" altLang="zh-CN" sz="1800" kern="1200" dirty="0" smtClean="0">
                          <a:latin typeface="微软雅黑" panose="020B0503020204020204" pitchFamily="34" charset="-122"/>
                          <a:ea typeface="微软雅黑" panose="020B0503020204020204" pitchFamily="34" charset="-122"/>
                        </a:rPr>
                        <a:t>采用浮顶罐</a:t>
                      </a:r>
                      <a:endParaRPr lang="en-US" altLang="zh-CN" sz="1800" kern="1200" dirty="0" smtClean="0">
                        <a:latin typeface="微软雅黑" panose="020B0503020204020204" pitchFamily="34" charset="-122"/>
                        <a:ea typeface="微软雅黑" panose="020B0503020204020204" pitchFamily="34" charset="-122"/>
                      </a:endParaRPr>
                    </a:p>
                    <a:p>
                      <a:pPr marL="476250" lvl="1" indent="-285750" algn="l" defTabSz="914400" rtl="0" eaLnBrk="1" latinLnBrk="0" hangingPunct="1">
                        <a:lnSpc>
                          <a:spcPct val="150000"/>
                        </a:lnSpc>
                        <a:spcBef>
                          <a:spcPts val="0"/>
                        </a:spcBef>
                        <a:spcAft>
                          <a:spcPts val="0"/>
                        </a:spcAft>
                        <a:buFont typeface="Arial" panose="020B0604020202020204" pitchFamily="34" charset="0"/>
                        <a:buChar char="•"/>
                      </a:pPr>
                      <a:r>
                        <a:rPr lang="zh-CN" altLang="zh-CN" sz="1800" kern="1200" dirty="0" smtClean="0">
                          <a:latin typeface="微软雅黑" panose="020B0503020204020204" pitchFamily="34" charset="-122"/>
                          <a:ea typeface="微软雅黑" panose="020B0503020204020204" pitchFamily="34" charset="-122"/>
                        </a:rPr>
                        <a:t>内浮顶罐</a:t>
                      </a:r>
                      <a:r>
                        <a:rPr lang="zh-CN" altLang="en-US" sz="1800" kern="1200" dirty="0" smtClean="0">
                          <a:latin typeface="微软雅黑" panose="020B0503020204020204" pitchFamily="34" charset="-122"/>
                          <a:ea typeface="微软雅黑" panose="020B0503020204020204" pitchFamily="34" charset="-122"/>
                        </a:rPr>
                        <a:t>：</a:t>
                      </a:r>
                      <a:r>
                        <a:rPr lang="zh-CN" altLang="zh-CN" sz="1800" dirty="0" smtClean="0">
                          <a:latin typeface="微软雅黑" panose="020B0503020204020204" pitchFamily="34" charset="-122"/>
                          <a:ea typeface="微软雅黑" panose="020B0503020204020204" pitchFamily="34" charset="-122"/>
                        </a:rPr>
                        <a:t>浮盘与罐壁之间</a:t>
                      </a:r>
                      <a:r>
                        <a:rPr lang="zh-CN" altLang="en-US" sz="1800" dirty="0" smtClean="0">
                          <a:latin typeface="微软雅黑" panose="020B0503020204020204" pitchFamily="34" charset="-122"/>
                          <a:ea typeface="微软雅黑" panose="020B0503020204020204" pitchFamily="34" charset="-122"/>
                        </a:rPr>
                        <a:t>采用</a:t>
                      </a:r>
                      <a:r>
                        <a:rPr lang="zh-CN" altLang="zh-CN" sz="1800" kern="1200" dirty="0" smtClean="0">
                          <a:latin typeface="微软雅黑" panose="020B0503020204020204" pitchFamily="34" charset="-122"/>
                          <a:ea typeface="微软雅黑" panose="020B0503020204020204" pitchFamily="34" charset="-122"/>
                        </a:rPr>
                        <a:t>液体镶嵌式、机械式鞋形、双封式或认可的高效封气设备</a:t>
                      </a:r>
                      <a:endParaRPr lang="en-US" altLang="zh-CN" sz="1800" kern="1200" dirty="0" smtClean="0">
                        <a:latin typeface="微软雅黑" panose="020B0503020204020204" pitchFamily="34" charset="-122"/>
                        <a:ea typeface="微软雅黑" panose="020B0503020204020204" pitchFamily="34" charset="-122"/>
                      </a:endParaRPr>
                    </a:p>
                    <a:p>
                      <a:pPr marL="476250" lvl="1" indent="-285750" algn="l" defTabSz="914400" rtl="0" eaLnBrk="1" latinLnBrk="0" hangingPunct="1">
                        <a:lnSpc>
                          <a:spcPct val="150000"/>
                        </a:lnSpc>
                        <a:spcBef>
                          <a:spcPts val="0"/>
                        </a:spcBef>
                        <a:spcAft>
                          <a:spcPts val="0"/>
                        </a:spcAft>
                        <a:buFont typeface="Arial" panose="020B0604020202020204" pitchFamily="34" charset="0"/>
                        <a:buChar char="•"/>
                      </a:pPr>
                      <a:r>
                        <a:rPr lang="zh-CN" altLang="zh-CN" sz="1800" kern="1200" dirty="0" smtClean="0">
                          <a:latin typeface="微软雅黑" panose="020B0503020204020204" pitchFamily="34" charset="-122"/>
                          <a:ea typeface="微软雅黑" panose="020B0503020204020204" pitchFamily="34" charset="-122"/>
                        </a:rPr>
                        <a:t>外浮顶罐</a:t>
                      </a:r>
                      <a:r>
                        <a:rPr lang="zh-CN" altLang="en-US" sz="1800" kern="1200" dirty="0" smtClean="0">
                          <a:latin typeface="微软雅黑" panose="020B0503020204020204" pitchFamily="34" charset="-122"/>
                          <a:ea typeface="微软雅黑" panose="020B0503020204020204" pitchFamily="34" charset="-122"/>
                        </a:rPr>
                        <a:t>：</a:t>
                      </a:r>
                      <a:r>
                        <a:rPr lang="zh-CN" altLang="zh-CN" sz="1800" kern="1200" dirty="0" smtClean="0">
                          <a:latin typeface="微软雅黑" panose="020B0503020204020204" pitchFamily="34" charset="-122"/>
                          <a:ea typeface="微软雅黑" panose="020B0503020204020204" pitchFamily="34" charset="-122"/>
                        </a:rPr>
                        <a:t>浮盘与罐壁之间应采用双封式密封</a:t>
                      </a:r>
                    </a:p>
                    <a:p>
                      <a:pPr marL="0" indent="-266700" algn="l" defTabSz="914400" rtl="0" eaLnBrk="1" latinLnBrk="0" hangingPunct="1">
                        <a:lnSpc>
                          <a:spcPct val="150000"/>
                        </a:lnSpc>
                        <a:spcBef>
                          <a:spcPts val="0"/>
                        </a:spcBef>
                        <a:spcAft>
                          <a:spcPts val="0"/>
                        </a:spcAft>
                      </a:pPr>
                      <a:r>
                        <a:rPr lang="en-US" altLang="zh-CN" sz="1800" kern="1200" dirty="0" smtClean="0">
                          <a:latin typeface="微软雅黑" panose="020B0503020204020204" pitchFamily="34" charset="-122"/>
                          <a:ea typeface="微软雅黑" panose="020B0503020204020204" pitchFamily="34" charset="-122"/>
                        </a:rPr>
                        <a:t>b</a:t>
                      </a:r>
                      <a:r>
                        <a:rPr lang="zh-CN" altLang="zh-CN" sz="1800" kern="1200" dirty="0" smtClean="0">
                          <a:latin typeface="微软雅黑" panose="020B0503020204020204" pitchFamily="34" charset="-122"/>
                          <a:ea typeface="微软雅黑" panose="020B0503020204020204" pitchFamily="34" charset="-122"/>
                        </a:rPr>
                        <a:t>）采用固顶罐，废气收集系统</a:t>
                      </a:r>
                      <a:r>
                        <a:rPr lang="en-US" altLang="zh-CN" sz="1800" kern="1200" dirty="0" smtClean="0">
                          <a:latin typeface="微软雅黑" panose="020B0503020204020204" pitchFamily="34" charset="-122"/>
                          <a:ea typeface="微软雅黑" panose="020B0503020204020204" pitchFamily="34" charset="-122"/>
                        </a:rPr>
                        <a:t>+VOCs</a:t>
                      </a:r>
                      <a:r>
                        <a:rPr lang="zh-CN" altLang="zh-CN" sz="1800" kern="1200" dirty="0" smtClean="0">
                          <a:latin typeface="微软雅黑" panose="020B0503020204020204" pitchFamily="34" charset="-122"/>
                          <a:ea typeface="微软雅黑" panose="020B0503020204020204" pitchFamily="34" charset="-122"/>
                        </a:rPr>
                        <a:t>处理设施</a:t>
                      </a:r>
                      <a:r>
                        <a:rPr lang="zh-CN" altLang="en-US" sz="1800" kern="1200" dirty="0" smtClean="0">
                          <a:latin typeface="微软雅黑" panose="020B0503020204020204" pitchFamily="34" charset="-122"/>
                          <a:ea typeface="微软雅黑" panose="020B0503020204020204" pitchFamily="34" charset="-122"/>
                        </a:rPr>
                        <a:t>：排放限值或</a:t>
                      </a:r>
                      <a:endParaRPr lang="en-US" altLang="zh-CN" sz="1800" kern="1200" dirty="0" smtClean="0">
                        <a:latin typeface="微软雅黑" panose="020B0503020204020204" pitchFamily="34" charset="-122"/>
                        <a:ea typeface="微软雅黑" panose="020B0503020204020204" pitchFamily="34" charset="-122"/>
                      </a:endParaRPr>
                    </a:p>
                    <a:p>
                      <a:pPr marL="0" indent="-266700" algn="l" defTabSz="914400" rtl="0" eaLnBrk="1" latinLnBrk="0" hangingPunct="1">
                        <a:lnSpc>
                          <a:spcPct val="150000"/>
                        </a:lnSpc>
                        <a:spcBef>
                          <a:spcPts val="0"/>
                        </a:spcBef>
                        <a:spcAft>
                          <a:spcPts val="0"/>
                        </a:spcAft>
                      </a:pPr>
                      <a:r>
                        <a:rPr lang="en-US" altLang="zh-CN" sz="1800" kern="1200" dirty="0" smtClean="0">
                          <a:latin typeface="微软雅黑" panose="020B0503020204020204" pitchFamily="34" charset="-122"/>
                          <a:ea typeface="微软雅黑" panose="020B0503020204020204" pitchFamily="34" charset="-122"/>
                        </a:rPr>
                        <a:t>      </a:t>
                      </a:r>
                      <a:r>
                        <a:rPr lang="zh-CN" altLang="en-US" sz="1800" kern="1200" dirty="0" smtClean="0">
                          <a:latin typeface="微软雅黑" panose="020B0503020204020204" pitchFamily="34" charset="-122"/>
                          <a:ea typeface="微软雅黑" panose="020B0503020204020204" pitchFamily="34" charset="-122"/>
                        </a:rPr>
                        <a:t>最低去除效率</a:t>
                      </a:r>
                      <a:endParaRPr lang="zh-CN" altLang="zh-CN" sz="1800" kern="1200" dirty="0" smtClean="0">
                        <a:latin typeface="微软雅黑" panose="020B0503020204020204" pitchFamily="34" charset="-122"/>
                        <a:ea typeface="微软雅黑" panose="020B0503020204020204" pitchFamily="34" charset="-122"/>
                      </a:endParaRPr>
                    </a:p>
                    <a:p>
                      <a:pPr marL="0" indent="-266700" algn="l" defTabSz="914400" rtl="0" eaLnBrk="1" latinLnBrk="0" hangingPunct="1">
                        <a:lnSpc>
                          <a:spcPct val="150000"/>
                        </a:lnSpc>
                        <a:spcBef>
                          <a:spcPts val="0"/>
                        </a:spcBef>
                        <a:spcAft>
                          <a:spcPts val="0"/>
                        </a:spcAft>
                      </a:pPr>
                      <a:r>
                        <a:rPr lang="en-US" altLang="zh-CN" sz="1800" kern="1200" dirty="0" smtClean="0">
                          <a:latin typeface="微软雅黑" panose="020B0503020204020204" pitchFamily="34" charset="-122"/>
                          <a:ea typeface="微软雅黑" panose="020B0503020204020204" pitchFamily="34" charset="-122"/>
                        </a:rPr>
                        <a:t>c</a:t>
                      </a:r>
                      <a:r>
                        <a:rPr lang="zh-CN" altLang="zh-CN" sz="1800" kern="1200" dirty="0" smtClean="0">
                          <a:latin typeface="微软雅黑" panose="020B0503020204020204" pitchFamily="34" charset="-122"/>
                          <a:ea typeface="微软雅黑" panose="020B0503020204020204" pitchFamily="34" charset="-122"/>
                        </a:rPr>
                        <a:t>）</a:t>
                      </a:r>
                      <a:r>
                        <a:rPr lang="zh-CN" altLang="en-US" sz="1800" dirty="0" smtClean="0">
                          <a:latin typeface="微软雅黑" panose="020B0503020204020204" pitchFamily="34" charset="-122"/>
                          <a:ea typeface="微软雅黑" panose="020B0503020204020204" pitchFamily="34" charset="-122"/>
                        </a:rPr>
                        <a:t>采用气相平衡系统</a:t>
                      </a:r>
                      <a:endParaRPr lang="en-US" altLang="zh-CN" sz="1800" kern="1200" dirty="0" smtClean="0">
                        <a:latin typeface="微软雅黑" panose="020B0503020204020204" pitchFamily="34" charset="-122"/>
                        <a:ea typeface="微软雅黑" panose="020B0503020204020204" pitchFamily="34" charset="-122"/>
                      </a:endParaRPr>
                    </a:p>
                    <a:p>
                      <a:pPr marL="0" indent="-266700" algn="l" defTabSz="914400" rtl="0" eaLnBrk="1" latinLnBrk="0" hangingPunct="1">
                        <a:lnSpc>
                          <a:spcPct val="150000"/>
                        </a:lnSpc>
                        <a:spcBef>
                          <a:spcPts val="0"/>
                        </a:spcBef>
                        <a:spcAft>
                          <a:spcPts val="0"/>
                        </a:spcAft>
                      </a:pPr>
                      <a:r>
                        <a:rPr lang="en-US" altLang="zh-CN" sz="1800" kern="1200" dirty="0" smtClean="0">
                          <a:latin typeface="微软雅黑" panose="020B0503020204020204" pitchFamily="34" charset="-122"/>
                          <a:ea typeface="微软雅黑" panose="020B0503020204020204" pitchFamily="34" charset="-122"/>
                        </a:rPr>
                        <a:t>d)  </a:t>
                      </a:r>
                      <a:r>
                        <a:rPr lang="zh-CN" altLang="zh-CN" sz="1800" kern="1200" dirty="0" smtClean="0">
                          <a:latin typeface="微软雅黑" panose="020B0503020204020204" pitchFamily="34" charset="-122"/>
                          <a:ea typeface="微软雅黑" panose="020B0503020204020204" pitchFamily="34" charset="-122"/>
                        </a:rPr>
                        <a:t>其它等效措施</a:t>
                      </a:r>
                      <a:r>
                        <a:rPr lang="en-US" altLang="zh-CN" sz="1800" kern="1200" dirty="0" smtClean="0">
                          <a:latin typeface="微软雅黑" panose="020B0503020204020204" pitchFamily="34" charset="-122"/>
                          <a:ea typeface="微软雅黑" panose="020B0503020204020204" pitchFamily="34" charset="-122"/>
                        </a:rPr>
                        <a:t>.</a:t>
                      </a:r>
                      <a:endParaRPr lang="zh-CN" altLang="en-US" sz="1800" dirty="0">
                        <a:latin typeface="微软雅黑" panose="020B0503020204020204" pitchFamily="34" charset="-122"/>
                        <a:ea typeface="微软雅黑" panose="020B0503020204020204" pitchFamily="34" charset="-122"/>
                      </a:endParaRPr>
                    </a:p>
                  </a:txBody>
                  <a:tcPr anchor="ctr"/>
                </a:tc>
              </a:tr>
              <a:tr h="453370">
                <a:tc vMerge="1">
                  <a:txBody>
                    <a:bodyPr/>
                    <a:lstStyle/>
                    <a:p>
                      <a:endParaRPr lang="zh-CN" altLang="en-US"/>
                    </a:p>
                  </a:txBody>
                  <a:tcPr/>
                </a:tc>
                <a:tc vMerge="1">
                  <a:txBody>
                    <a:bodyPr/>
                    <a:lstStyle/>
                    <a:p>
                      <a:pPr algn="ctr"/>
                      <a:endParaRPr lang="zh-CN" altLang="en-US" sz="1600" b="1"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smtClean="0">
                          <a:latin typeface="微软雅黑" panose="020B0503020204020204" pitchFamily="34" charset="-122"/>
                          <a:ea typeface="微软雅黑" panose="020B0503020204020204" pitchFamily="34" charset="-122"/>
                        </a:rPr>
                        <a:t>≥</a:t>
                      </a:r>
                      <a:r>
                        <a:rPr lang="en-US" altLang="zh-CN" sz="1800" dirty="0" smtClean="0">
                          <a:latin typeface="微软雅黑" panose="020B0503020204020204" pitchFamily="34" charset="-122"/>
                          <a:ea typeface="微软雅黑" panose="020B0503020204020204" pitchFamily="34" charset="-122"/>
                        </a:rPr>
                        <a:t>20m</a:t>
                      </a:r>
                      <a:r>
                        <a:rPr lang="en-US" altLang="zh-CN" sz="1800" baseline="30000" dirty="0" smtClean="0">
                          <a:latin typeface="微软雅黑" panose="020B0503020204020204" pitchFamily="34" charset="-122"/>
                          <a:ea typeface="微软雅黑" panose="020B0503020204020204" pitchFamily="34" charset="-122"/>
                        </a:rPr>
                        <a:t>3</a:t>
                      </a:r>
                      <a:endParaRPr lang="zh-CN" altLang="en-US" sz="1800" baseline="30000" dirty="0" smtClean="0">
                        <a:latin typeface="微软雅黑" panose="020B0503020204020204" pitchFamily="34" charset="-122"/>
                        <a:ea typeface="微软雅黑" panose="020B0503020204020204" pitchFamily="34" charset="-122"/>
                      </a:endParaRPr>
                    </a:p>
                    <a:p>
                      <a:pPr algn="ctr"/>
                      <a:endParaRPr lang="zh-CN" altLang="en-US" sz="1800" b="1" baseline="30000" dirty="0">
                        <a:latin typeface="微软雅黑" panose="020B0503020204020204" pitchFamily="34" charset="-122"/>
                        <a:ea typeface="微软雅黑" panose="020B0503020204020204" pitchFamily="34" charset="-122"/>
                      </a:endParaRPr>
                    </a:p>
                  </a:txBody>
                  <a:tcPr anchor="ctr"/>
                </a:tc>
                <a:tc vMerge="1">
                  <a:txBody>
                    <a:bodyPr/>
                    <a:lstStyle/>
                    <a:p>
                      <a:pPr marL="0" indent="-266700">
                        <a:lnSpc>
                          <a:spcPct val="150000"/>
                        </a:lnSpc>
                        <a:spcBef>
                          <a:spcPts val="0"/>
                        </a:spcBef>
                        <a:spcAft>
                          <a:spcPts val="0"/>
                        </a:spcAft>
                      </a:pPr>
                      <a:endParaRPr lang="zh-CN" altLang="en-US" dirty="0">
                        <a:latin typeface="微软雅黑" panose="020B0503020204020204" pitchFamily="34" charset="-122"/>
                        <a:ea typeface="微软雅黑" panose="020B0503020204020204" pitchFamily="34" charset="-122"/>
                      </a:endParaRPr>
                    </a:p>
                  </a:txBody>
                  <a:tcPr anchor="ctr"/>
                </a:tc>
              </a:tr>
              <a:tr h="2052828">
                <a:tc vMerge="1">
                  <a:txBody>
                    <a:bodyPr/>
                    <a:lstStyle/>
                    <a:p>
                      <a:pPr algn="ct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smtClean="0">
                          <a:latin typeface="微软雅黑" panose="020B0503020204020204" pitchFamily="34" charset="-122"/>
                          <a:ea typeface="微软雅黑" panose="020B0503020204020204" pitchFamily="34" charset="-122"/>
                        </a:rPr>
                        <a:t>≥</a:t>
                      </a:r>
                      <a:r>
                        <a:rPr lang="en-US" altLang="zh-CN" sz="1800" dirty="0" smtClean="0">
                          <a:latin typeface="微软雅黑" panose="020B0503020204020204" pitchFamily="34" charset="-122"/>
                          <a:ea typeface="微软雅黑" panose="020B0503020204020204" pitchFamily="34" charset="-122"/>
                        </a:rPr>
                        <a:t>0.7kPa,&lt;10.3kPa</a:t>
                      </a:r>
                      <a:r>
                        <a:rPr lang="zh-CN" altLang="en-US" sz="1800" dirty="0" smtClean="0">
                          <a:latin typeface="微软雅黑" panose="020B0503020204020204" pitchFamily="34" charset="-122"/>
                          <a:ea typeface="微软雅黑" panose="020B0503020204020204" pitchFamily="34" charset="-122"/>
                        </a:rPr>
                        <a:t>（重点地区）</a:t>
                      </a:r>
                      <a:endParaRPr lang="zh-CN" altLang="en-US" sz="1800" b="1" dirty="0" smtClean="0">
                        <a:latin typeface="微软雅黑" panose="020B0503020204020204" pitchFamily="34" charset="-122"/>
                        <a:ea typeface="微软雅黑" panose="020B0503020204020204" pitchFamily="34" charset="-122"/>
                      </a:endParaRPr>
                    </a:p>
                    <a:p>
                      <a:pPr algn="ctr"/>
                      <a:endParaRPr lang="zh-CN" altLang="en-US" sz="1800" b="1"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dirty="0" smtClean="0">
                          <a:latin typeface="微软雅黑" panose="020B0503020204020204" pitchFamily="34" charset="-122"/>
                          <a:ea typeface="微软雅黑" panose="020B0503020204020204" pitchFamily="34" charset="-122"/>
                        </a:rPr>
                        <a:t>≥</a:t>
                      </a:r>
                      <a:r>
                        <a:rPr lang="en-US" altLang="zh-CN" sz="1800" dirty="0" smtClean="0">
                          <a:latin typeface="微软雅黑" panose="020B0503020204020204" pitchFamily="34" charset="-122"/>
                          <a:ea typeface="微软雅黑" panose="020B0503020204020204" pitchFamily="34" charset="-122"/>
                        </a:rPr>
                        <a:t>30m</a:t>
                      </a:r>
                      <a:r>
                        <a:rPr lang="en-US" altLang="zh-CN" sz="1800" baseline="30000" dirty="0" smtClean="0">
                          <a:latin typeface="微软雅黑" panose="020B0503020204020204" pitchFamily="34" charset="-122"/>
                          <a:ea typeface="微软雅黑" panose="020B0503020204020204" pitchFamily="34" charset="-122"/>
                        </a:rPr>
                        <a:t>3</a:t>
                      </a:r>
                      <a:endParaRPr lang="zh-CN" altLang="en-US" sz="1800" baseline="30000" dirty="0" smtClean="0">
                        <a:latin typeface="微软雅黑" panose="020B0503020204020204" pitchFamily="34" charset="-122"/>
                        <a:ea typeface="微软雅黑" panose="020B0503020204020204" pitchFamily="34" charset="-122"/>
                      </a:endParaRPr>
                    </a:p>
                    <a:p>
                      <a:pPr algn="ctr"/>
                      <a:endParaRPr lang="zh-CN" altLang="en-US" sz="1800" b="1" baseline="30000" dirty="0">
                        <a:latin typeface="微软雅黑" panose="020B0503020204020204" pitchFamily="34" charset="-122"/>
                        <a:ea typeface="微软雅黑" panose="020B0503020204020204" pitchFamily="34" charset="-122"/>
                      </a:endParaRPr>
                    </a:p>
                  </a:txBody>
                  <a:tcPr anchor="ctr"/>
                </a:tc>
                <a:tc vMerge="1">
                  <a:txBody>
                    <a:bodyPr/>
                    <a:lstStyle/>
                    <a:p>
                      <a:pPr marL="0" indent="-266700">
                        <a:lnSpc>
                          <a:spcPct val="150000"/>
                        </a:lnSpc>
                        <a:spcBef>
                          <a:spcPts val="0"/>
                        </a:spcBef>
                        <a:spcAft>
                          <a:spcPts val="0"/>
                        </a:spcAft>
                      </a:pPr>
                      <a:endParaRPr lang="zh-CN" altLang="en-US" dirty="0">
                        <a:latin typeface="微软雅黑" panose="020B0503020204020204" pitchFamily="34" charset="-122"/>
                        <a:ea typeface="微软雅黑" panose="020B0503020204020204" pitchFamily="34" charset="-122"/>
                      </a:endParaRPr>
                    </a:p>
                  </a:txBody>
                  <a:tcPr anchor="ctr"/>
                </a:tc>
              </a:tr>
            </a:tbl>
          </a:graphicData>
        </a:graphic>
      </p:graphicFrame>
    </p:spTree>
    <p:extLst>
      <p:ext uri="{BB962C8B-B14F-4D97-AF65-F5344CB8AC3E}">
        <p14:creationId xmlns:p14="http://schemas.microsoft.com/office/powerpoint/2010/main" val="3264079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191345" y="260648"/>
            <a:ext cx="7811716" cy="459012"/>
          </a:xfrm>
        </p:spPr>
        <p:txBody>
          <a:bodyPr anchor="b">
            <a:normAutofit/>
          </a:bodyPr>
          <a:lstStyle/>
          <a:p>
            <a:r>
              <a:rPr lang="en-US" altLang="zh-CN" sz="2400" dirty="0" smtClean="0">
                <a:latin typeface="+mj-ea"/>
                <a:sym typeface="Arial" panose="020B0604020202020204" pitchFamily="34" charset="0"/>
              </a:rPr>
              <a:t>5.2</a:t>
            </a:r>
            <a:r>
              <a:rPr lang="zh-CN" altLang="en-US" sz="2400" dirty="0" smtClean="0">
                <a:latin typeface="+mj-ea"/>
                <a:sym typeface="Arial" panose="020B0604020202020204" pitchFamily="34" charset="0"/>
              </a:rPr>
              <a:t>：储罐：涂料</a:t>
            </a:r>
            <a:r>
              <a:rPr lang="zh-CN" altLang="en-US" sz="2400" dirty="0">
                <a:latin typeface="+mj-ea"/>
                <a:sym typeface="Arial" panose="020B0604020202020204" pitchFamily="34" charset="0"/>
              </a:rPr>
              <a:t>油墨胶粘剂</a:t>
            </a:r>
            <a:r>
              <a:rPr lang="zh-CN" altLang="en-US" sz="2400" dirty="0" smtClean="0">
                <a:latin typeface="+mj-ea"/>
                <a:sym typeface="Arial" panose="020B0604020202020204" pitchFamily="34" charset="0"/>
              </a:rPr>
              <a:t>制造（</a:t>
            </a:r>
            <a:r>
              <a:rPr lang="en-US" altLang="zh-CN" sz="2400" dirty="0" smtClean="0">
                <a:latin typeface="Times New Roman" panose="02020603050405020304" pitchFamily="18" charset="0"/>
                <a:ea typeface="宋体" panose="02010600030101010101" pitchFamily="2" charset="-122"/>
                <a:cs typeface="Times New Roman" panose="02020603050405020304" pitchFamily="18" charset="0"/>
              </a:rPr>
              <a:t>GB37824-2019</a:t>
            </a:r>
            <a:r>
              <a:rPr lang="zh-CN" altLang="en-US" sz="2400" dirty="0" smtClean="0">
                <a:latin typeface="+mj-ea"/>
                <a:sym typeface="Arial" panose="020B0604020202020204" pitchFamily="34" charset="0"/>
              </a:rPr>
              <a:t>）</a:t>
            </a:r>
            <a:endParaRPr lang="zh-CN" altLang="en-US" sz="2400" dirty="0">
              <a:solidFill>
                <a:srgbClr val="FF0000"/>
              </a:solidFill>
              <a:latin typeface="+mj-ea"/>
            </a:endParaRPr>
          </a:p>
        </p:txBody>
      </p:sp>
      <p:sp>
        <p:nvSpPr>
          <p:cNvPr id="13315" name="幻灯片编号占位符 3"/>
          <p:cNvSpPr txBox="1">
            <a:spLocks noGrp="1" noChangeArrowheads="1"/>
          </p:cNvSpPr>
          <p:nvPr/>
        </p:nvSpPr>
        <p:spPr bwMode="auto">
          <a:xfrm>
            <a:off x="8976320" y="6412718"/>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83</a:t>
            </a:fld>
            <a:endParaRPr lang="en-US" altLang="zh-CN" sz="900" b="1" dirty="0">
              <a:latin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7680176" y="2420888"/>
            <a:ext cx="5126529" cy="3609334"/>
          </a:xfrm>
          <a:prstGeom prst="rect">
            <a:avLst/>
          </a:prstGeom>
        </p:spPr>
      </p:pic>
      <p:pic>
        <p:nvPicPr>
          <p:cNvPr id="7" name="图片 6"/>
          <p:cNvPicPr>
            <a:picLocks noChangeAspect="1"/>
          </p:cNvPicPr>
          <p:nvPr/>
        </p:nvPicPr>
        <p:blipFill>
          <a:blip r:embed="rId4"/>
          <a:stretch>
            <a:fillRect/>
          </a:stretch>
        </p:blipFill>
        <p:spPr>
          <a:xfrm>
            <a:off x="68770" y="2204864"/>
            <a:ext cx="3650966" cy="2886642"/>
          </a:xfrm>
          <a:prstGeom prst="rect">
            <a:avLst/>
          </a:prstGeom>
        </p:spPr>
      </p:pic>
      <p:pic>
        <p:nvPicPr>
          <p:cNvPr id="8" name="图片 7"/>
          <p:cNvPicPr>
            <a:picLocks noChangeAspect="1"/>
          </p:cNvPicPr>
          <p:nvPr/>
        </p:nvPicPr>
        <p:blipFill>
          <a:blip r:embed="rId5"/>
          <a:stretch>
            <a:fillRect/>
          </a:stretch>
        </p:blipFill>
        <p:spPr>
          <a:xfrm>
            <a:off x="3647728" y="2636912"/>
            <a:ext cx="4566816" cy="2584514"/>
          </a:xfrm>
          <a:prstGeom prst="rect">
            <a:avLst/>
          </a:prstGeom>
        </p:spPr>
      </p:pic>
      <p:sp>
        <p:nvSpPr>
          <p:cNvPr id="2" name="矩形 1"/>
          <p:cNvSpPr/>
          <p:nvPr/>
        </p:nvSpPr>
        <p:spPr>
          <a:xfrm>
            <a:off x="540756" y="1200942"/>
            <a:ext cx="2098859" cy="523220"/>
          </a:xfrm>
          <a:prstGeom prst="rect">
            <a:avLst/>
          </a:prstGeom>
        </p:spPr>
        <p:txBody>
          <a:bodyPr wrap="square">
            <a:spAutoFit/>
          </a:bodyPr>
          <a:lstStyle/>
          <a:p>
            <a:pPr>
              <a:spcBef>
                <a:spcPts val="0"/>
              </a:spcBef>
              <a:buFont typeface="Wingdings" panose="05000000000000000000" pitchFamily="2" charset="2"/>
              <a:buChar char="p"/>
            </a:pPr>
            <a:r>
              <a:rPr lang="zh-CN" altLang="en-US" sz="2800" b="1" dirty="0">
                <a:solidFill>
                  <a:schemeClr val="accent1"/>
                </a:solidFill>
              </a:rPr>
              <a:t>一级密封</a:t>
            </a:r>
            <a:endParaRPr lang="zh-CN" altLang="zh-CN" sz="2800" b="1" dirty="0">
              <a:solidFill>
                <a:schemeClr val="accent1"/>
              </a:solidFill>
            </a:endParaRPr>
          </a:p>
        </p:txBody>
      </p:sp>
    </p:spTree>
    <p:extLst>
      <p:ext uri="{BB962C8B-B14F-4D97-AF65-F5344CB8AC3E}">
        <p14:creationId xmlns:p14="http://schemas.microsoft.com/office/powerpoint/2010/main" val="24060576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191345" y="260648"/>
            <a:ext cx="7811716" cy="459012"/>
          </a:xfrm>
        </p:spPr>
        <p:txBody>
          <a:bodyPr anchor="b">
            <a:normAutofit/>
          </a:bodyPr>
          <a:lstStyle/>
          <a:p>
            <a:r>
              <a:rPr lang="en-US" altLang="zh-CN" sz="2400" dirty="0" smtClean="0">
                <a:latin typeface="+mj-ea"/>
                <a:sym typeface="Arial" panose="020B0604020202020204" pitchFamily="34" charset="0"/>
              </a:rPr>
              <a:t>5.2</a:t>
            </a:r>
            <a:r>
              <a:rPr lang="zh-CN" altLang="en-US" sz="2400" dirty="0" smtClean="0">
                <a:latin typeface="+mj-ea"/>
                <a:sym typeface="Arial" panose="020B0604020202020204" pitchFamily="34" charset="0"/>
              </a:rPr>
              <a:t>：储罐：涂料</a:t>
            </a:r>
            <a:r>
              <a:rPr lang="zh-CN" altLang="en-US" sz="2400" dirty="0">
                <a:latin typeface="+mj-ea"/>
                <a:sym typeface="Arial" panose="020B0604020202020204" pitchFamily="34" charset="0"/>
              </a:rPr>
              <a:t>油墨胶粘剂</a:t>
            </a:r>
            <a:r>
              <a:rPr lang="zh-CN" altLang="en-US" sz="2400" dirty="0" smtClean="0">
                <a:latin typeface="+mj-ea"/>
                <a:sym typeface="Arial" panose="020B0604020202020204" pitchFamily="34" charset="0"/>
              </a:rPr>
              <a:t>制造（</a:t>
            </a:r>
            <a:r>
              <a:rPr lang="en-US" altLang="zh-CN" sz="2400" dirty="0" smtClean="0">
                <a:latin typeface="Times New Roman" panose="02020603050405020304" pitchFamily="18" charset="0"/>
                <a:ea typeface="宋体" panose="02010600030101010101" pitchFamily="2" charset="-122"/>
                <a:cs typeface="Times New Roman" panose="02020603050405020304" pitchFamily="18" charset="0"/>
              </a:rPr>
              <a:t>GB37824-2019</a:t>
            </a:r>
            <a:r>
              <a:rPr lang="zh-CN" altLang="en-US" sz="2400" dirty="0" smtClean="0">
                <a:latin typeface="+mj-ea"/>
                <a:sym typeface="Arial" panose="020B0604020202020204" pitchFamily="34" charset="0"/>
              </a:rPr>
              <a:t>）</a:t>
            </a:r>
            <a:endParaRPr lang="zh-CN" altLang="en-US" sz="2400" dirty="0">
              <a:solidFill>
                <a:srgbClr val="FF0000"/>
              </a:solidFill>
              <a:latin typeface="+mj-ea"/>
            </a:endParaRPr>
          </a:p>
        </p:txBody>
      </p:sp>
      <p:sp>
        <p:nvSpPr>
          <p:cNvPr id="13315" name="幻灯片编号占位符 3"/>
          <p:cNvSpPr txBox="1">
            <a:spLocks noGrp="1" noChangeArrowheads="1"/>
          </p:cNvSpPr>
          <p:nvPr/>
        </p:nvSpPr>
        <p:spPr bwMode="auto">
          <a:xfrm>
            <a:off x="8976320" y="6412718"/>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84</a:t>
            </a:fld>
            <a:endParaRPr lang="en-US" altLang="zh-CN" sz="900" b="1" dirty="0">
              <a:latin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407368" y="2132856"/>
            <a:ext cx="5394680" cy="3888432"/>
          </a:xfrm>
          <a:prstGeom prst="rect">
            <a:avLst/>
          </a:prstGeom>
        </p:spPr>
      </p:pic>
      <p:pic>
        <p:nvPicPr>
          <p:cNvPr id="10" name="图片 9"/>
          <p:cNvPicPr>
            <a:picLocks noChangeAspect="1"/>
          </p:cNvPicPr>
          <p:nvPr/>
        </p:nvPicPr>
        <p:blipFill>
          <a:blip r:embed="rId4"/>
          <a:stretch>
            <a:fillRect/>
          </a:stretch>
        </p:blipFill>
        <p:spPr>
          <a:xfrm>
            <a:off x="5303912" y="2283399"/>
            <a:ext cx="6336704" cy="3585755"/>
          </a:xfrm>
          <a:prstGeom prst="rect">
            <a:avLst/>
          </a:prstGeom>
        </p:spPr>
      </p:pic>
      <p:sp>
        <p:nvSpPr>
          <p:cNvPr id="11" name="矩形 10"/>
          <p:cNvSpPr/>
          <p:nvPr/>
        </p:nvSpPr>
        <p:spPr>
          <a:xfrm>
            <a:off x="540756" y="1200942"/>
            <a:ext cx="2098859" cy="523220"/>
          </a:xfrm>
          <a:prstGeom prst="rect">
            <a:avLst/>
          </a:prstGeom>
        </p:spPr>
        <p:txBody>
          <a:bodyPr wrap="square">
            <a:spAutoFit/>
          </a:bodyPr>
          <a:lstStyle/>
          <a:p>
            <a:pPr>
              <a:spcBef>
                <a:spcPts val="0"/>
              </a:spcBef>
              <a:buFont typeface="Wingdings" panose="05000000000000000000" pitchFamily="2" charset="2"/>
              <a:buChar char="p"/>
            </a:pPr>
            <a:r>
              <a:rPr lang="zh-CN" altLang="en-US" sz="2800" b="1" dirty="0" smtClean="0">
                <a:solidFill>
                  <a:schemeClr val="accent1"/>
                </a:solidFill>
              </a:rPr>
              <a:t>二级</a:t>
            </a:r>
            <a:r>
              <a:rPr lang="zh-CN" altLang="en-US" sz="2800" b="1" dirty="0">
                <a:solidFill>
                  <a:schemeClr val="accent1"/>
                </a:solidFill>
              </a:rPr>
              <a:t>密封</a:t>
            </a:r>
            <a:endParaRPr lang="zh-CN" altLang="zh-CN" sz="2800" b="1" dirty="0">
              <a:solidFill>
                <a:schemeClr val="accent1"/>
              </a:solidFill>
            </a:endParaRPr>
          </a:p>
        </p:txBody>
      </p:sp>
    </p:spTree>
    <p:extLst>
      <p:ext uri="{BB962C8B-B14F-4D97-AF65-F5344CB8AC3E}">
        <p14:creationId xmlns:p14="http://schemas.microsoft.com/office/powerpoint/2010/main" val="215953782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191345" y="260648"/>
            <a:ext cx="7811716" cy="459012"/>
          </a:xfrm>
        </p:spPr>
        <p:txBody>
          <a:bodyPr anchor="b">
            <a:normAutofit/>
          </a:bodyPr>
          <a:lstStyle/>
          <a:p>
            <a:pPr algn="l" eaLnBrk="1" hangingPunct="1"/>
            <a:r>
              <a:rPr lang="en-US" altLang="zh-CN" sz="2100" dirty="0" smtClean="0">
                <a:latin typeface="+mj-ea"/>
                <a:sym typeface="Arial" panose="020B0604020202020204" pitchFamily="34" charset="0"/>
              </a:rPr>
              <a:t>5.2</a:t>
            </a:r>
            <a:r>
              <a:rPr lang="zh-CN" altLang="en-US" sz="2100" dirty="0" smtClean="0">
                <a:latin typeface="+mj-ea"/>
                <a:sym typeface="Arial" panose="020B0604020202020204" pitchFamily="34" charset="0"/>
              </a:rPr>
              <a:t>：储罐：运行维护要求</a:t>
            </a:r>
            <a:endParaRPr lang="zh-CN" altLang="en-US" sz="2100" dirty="0">
              <a:solidFill>
                <a:srgbClr val="FF0000"/>
              </a:solidFill>
              <a:latin typeface="+mj-ea"/>
            </a:endParaRPr>
          </a:p>
        </p:txBody>
      </p:sp>
      <p:sp>
        <p:nvSpPr>
          <p:cNvPr id="13315" name="幻灯片编号占位符 3"/>
          <p:cNvSpPr txBox="1">
            <a:spLocks noGrp="1" noChangeArrowheads="1"/>
          </p:cNvSpPr>
          <p:nvPr/>
        </p:nvSpPr>
        <p:spPr bwMode="auto">
          <a:xfrm>
            <a:off x="10128448" y="6428771"/>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85</a:t>
            </a:fld>
            <a:endParaRPr lang="en-US" altLang="zh-CN" sz="900" b="1" dirty="0">
              <a:latin typeface="微软雅黑" panose="020B0503020204020204" pitchFamily="34" charset="-122"/>
            </a:endParaRPr>
          </a:p>
        </p:txBody>
      </p:sp>
      <p:graphicFrame>
        <p:nvGraphicFramePr>
          <p:cNvPr id="10" name="Group 73"/>
          <p:cNvGraphicFramePr/>
          <p:nvPr>
            <p:extLst/>
          </p:nvPr>
        </p:nvGraphicFramePr>
        <p:xfrm>
          <a:off x="214313" y="1143001"/>
          <a:ext cx="11714336" cy="4862429"/>
        </p:xfrm>
        <a:graphic>
          <a:graphicData uri="http://schemas.openxmlformats.org/drawingml/2006/table">
            <a:tbl>
              <a:tblPr/>
              <a:tblGrid>
                <a:gridCol w="1307259">
                  <a:extLst>
                    <a:ext uri="{9D8B030D-6E8A-4147-A177-3AD203B41FA5}">
                      <a16:colId xmlns:a16="http://schemas.microsoft.com/office/drawing/2014/main" xmlns="" val="20000"/>
                    </a:ext>
                  </a:extLst>
                </a:gridCol>
                <a:gridCol w="6349688">
                  <a:extLst>
                    <a:ext uri="{9D8B030D-6E8A-4147-A177-3AD203B41FA5}">
                      <a16:colId xmlns:a16="http://schemas.microsoft.com/office/drawing/2014/main" xmlns="" val="20001"/>
                    </a:ext>
                  </a:extLst>
                </a:gridCol>
                <a:gridCol w="4057389">
                  <a:extLst>
                    <a:ext uri="{9D8B030D-6E8A-4147-A177-3AD203B41FA5}">
                      <a16:colId xmlns:a16="http://schemas.microsoft.com/office/drawing/2014/main" xmlns="" val="20002"/>
                    </a:ext>
                  </a:extLst>
                </a:gridCol>
              </a:tblGrid>
              <a:tr h="549263">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1" i="0" u="none" strike="noStrike"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类型</a:t>
                      </a:r>
                    </a:p>
                  </a:txBody>
                  <a:tcPr marL="91436" marR="91436" marT="45693" marB="45693"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1" i="0" u="none" strike="noStrike"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浮顶罐</a:t>
                      </a:r>
                    </a:p>
                  </a:txBody>
                  <a:tcPr marL="91436" marR="91436" marT="45693" marB="4569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600" b="1" i="0" u="none" strike="noStrike" kern="1200"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1" i="0" u="none" strike="noStrike" kern="1200"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固定顶罐</a:t>
                      </a:r>
                      <a:endParaRPr kumimoji="0" lang="zh-CN" altLang="en-US" sz="1600" b="1" i="0" u="none" strike="noStrike"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36" marR="91436" marT="45693" marB="45693" anchor="ctr" horzOverflow="overflow">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r h="3139711">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defRPr/>
                      </a:pPr>
                      <a:r>
                        <a:rPr kumimoji="0" lang="en-US" altLang="zh-CN" sz="16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VOCs</a:t>
                      </a:r>
                      <a:r>
                        <a:rPr kumimoji="0" lang="zh-CN" altLang="en-US" sz="16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物料的储存</a:t>
                      </a:r>
                    </a:p>
                  </a:txBody>
                  <a:tcPr marL="91436" marR="91436" marT="45693" marB="45693"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r>
                        <a:rPr lang="en-US" altLang="zh-CN" sz="1600" b="0" kern="1200" dirty="0" smtClean="0">
                          <a:solidFill>
                            <a:schemeClr val="tx1"/>
                          </a:solidFill>
                          <a:latin typeface="+mn-ea"/>
                          <a:ea typeface="+mn-ea"/>
                          <a:cs typeface="+mn-cs"/>
                        </a:rPr>
                        <a:t>a</a:t>
                      </a:r>
                      <a:r>
                        <a:rPr lang="zh-CN" altLang="zh-CN" sz="1600" b="0" kern="1200" dirty="0" smtClean="0">
                          <a:solidFill>
                            <a:schemeClr val="tx1"/>
                          </a:solidFill>
                          <a:latin typeface="+mn-ea"/>
                          <a:ea typeface="+mn-ea"/>
                          <a:cs typeface="+mn-cs"/>
                        </a:rPr>
                        <a:t>）浮顶罐罐体应保持完好，不应有孔洞、缝隙。浮顶边缘密封不应有破损。</a:t>
                      </a:r>
                    </a:p>
                    <a:p>
                      <a:r>
                        <a:rPr lang="en-US" altLang="zh-CN" sz="1600" b="0" kern="1200" dirty="0" smtClean="0">
                          <a:solidFill>
                            <a:schemeClr val="tx1"/>
                          </a:solidFill>
                          <a:latin typeface="+mn-ea"/>
                          <a:ea typeface="+mn-ea"/>
                          <a:cs typeface="+mn-cs"/>
                        </a:rPr>
                        <a:t>b</a:t>
                      </a:r>
                      <a:r>
                        <a:rPr lang="zh-CN" altLang="zh-CN" sz="1600" b="0" kern="1200" dirty="0" smtClean="0">
                          <a:solidFill>
                            <a:schemeClr val="tx1"/>
                          </a:solidFill>
                          <a:latin typeface="+mn-ea"/>
                          <a:ea typeface="+mn-ea"/>
                          <a:cs typeface="+mn-cs"/>
                        </a:rPr>
                        <a:t>）储罐附件开口（孔），除采样、计量、例行检查、维护和其它正常活动外，应密闭。</a:t>
                      </a:r>
                    </a:p>
                    <a:p>
                      <a:r>
                        <a:rPr lang="en-US" altLang="zh-CN" sz="1600" b="0" kern="1200" dirty="0" smtClean="0">
                          <a:solidFill>
                            <a:schemeClr val="tx1"/>
                          </a:solidFill>
                          <a:latin typeface="+mn-ea"/>
                          <a:ea typeface="+mn-ea"/>
                          <a:cs typeface="+mn-cs"/>
                        </a:rPr>
                        <a:t>c</a:t>
                      </a:r>
                      <a:r>
                        <a:rPr lang="zh-CN" altLang="zh-CN" sz="1600" b="0" kern="1200" dirty="0" smtClean="0">
                          <a:solidFill>
                            <a:schemeClr val="tx1"/>
                          </a:solidFill>
                          <a:latin typeface="+mn-ea"/>
                          <a:ea typeface="+mn-ea"/>
                          <a:cs typeface="+mn-cs"/>
                        </a:rPr>
                        <a:t>）支柱、导向装置等储罐附件穿过浮顶时，应采取密封措施。</a:t>
                      </a:r>
                    </a:p>
                    <a:p>
                      <a:r>
                        <a:rPr lang="en-US" altLang="zh-CN" sz="1600" b="0" kern="1200" dirty="0" smtClean="0">
                          <a:solidFill>
                            <a:schemeClr val="tx1"/>
                          </a:solidFill>
                          <a:latin typeface="+mn-ea"/>
                          <a:ea typeface="+mn-ea"/>
                          <a:cs typeface="+mn-cs"/>
                        </a:rPr>
                        <a:t>d</a:t>
                      </a:r>
                      <a:r>
                        <a:rPr lang="zh-CN" altLang="zh-CN" sz="1600" b="0" kern="1200" dirty="0" smtClean="0">
                          <a:solidFill>
                            <a:schemeClr val="tx1"/>
                          </a:solidFill>
                          <a:latin typeface="+mn-ea"/>
                          <a:ea typeface="+mn-ea"/>
                          <a:cs typeface="+mn-cs"/>
                        </a:rPr>
                        <a:t>）除储罐排空作业外，浮顶应始终漂浮于储存物料的表面。</a:t>
                      </a:r>
                    </a:p>
                    <a:p>
                      <a:r>
                        <a:rPr lang="en-US" altLang="zh-CN" sz="1600" b="0" kern="1200" dirty="0" smtClean="0">
                          <a:solidFill>
                            <a:schemeClr val="tx1"/>
                          </a:solidFill>
                          <a:latin typeface="+mn-ea"/>
                          <a:ea typeface="+mn-ea"/>
                          <a:cs typeface="+mn-cs"/>
                        </a:rPr>
                        <a:t>e</a:t>
                      </a:r>
                      <a:r>
                        <a:rPr lang="zh-CN" altLang="zh-CN" sz="1600" b="0" kern="1200" dirty="0" smtClean="0">
                          <a:solidFill>
                            <a:schemeClr val="tx1"/>
                          </a:solidFill>
                          <a:latin typeface="+mn-ea"/>
                          <a:ea typeface="+mn-ea"/>
                          <a:cs typeface="+mn-cs"/>
                        </a:rPr>
                        <a:t>）自动通气阀在浮顶处于漂浮状态时应关闭且密封良好，仅在浮顶处于支撑状态时开启。</a:t>
                      </a:r>
                    </a:p>
                    <a:p>
                      <a:r>
                        <a:rPr lang="en-US" altLang="zh-CN" sz="1600" b="0" kern="1200" dirty="0" smtClean="0">
                          <a:solidFill>
                            <a:schemeClr val="tx1"/>
                          </a:solidFill>
                          <a:latin typeface="+mn-ea"/>
                          <a:ea typeface="+mn-ea"/>
                          <a:cs typeface="+mn-cs"/>
                        </a:rPr>
                        <a:t>f</a:t>
                      </a:r>
                      <a:r>
                        <a:rPr lang="zh-CN" altLang="zh-CN" sz="1600" b="0" kern="1200" dirty="0" smtClean="0">
                          <a:solidFill>
                            <a:schemeClr val="tx1"/>
                          </a:solidFill>
                          <a:latin typeface="+mn-ea"/>
                          <a:ea typeface="+mn-ea"/>
                          <a:cs typeface="+mn-cs"/>
                        </a:rPr>
                        <a:t>）边缘呼吸阀在浮顶处于漂浮状态时应密封良好，并</a:t>
                      </a:r>
                      <a:r>
                        <a:rPr lang="zh-CN" altLang="zh-CN" sz="1600" b="0" kern="1200" dirty="0" smtClean="0">
                          <a:solidFill>
                            <a:srgbClr val="FF0000"/>
                          </a:solidFill>
                          <a:latin typeface="+mn-ea"/>
                          <a:ea typeface="+mn-ea"/>
                          <a:cs typeface="+mn-cs"/>
                        </a:rPr>
                        <a:t>定期检查</a:t>
                      </a:r>
                      <a:r>
                        <a:rPr lang="zh-CN" altLang="zh-CN" sz="1600" b="0" kern="1200" dirty="0" smtClean="0">
                          <a:solidFill>
                            <a:schemeClr val="tx1"/>
                          </a:solidFill>
                          <a:latin typeface="+mn-ea"/>
                          <a:ea typeface="+mn-ea"/>
                          <a:cs typeface="+mn-cs"/>
                        </a:rPr>
                        <a:t>定压是否符合设定要求。</a:t>
                      </a:r>
                    </a:p>
                    <a:p>
                      <a:r>
                        <a:rPr lang="en-US" altLang="zh-CN" sz="1600" b="0" kern="1200" dirty="0" smtClean="0">
                          <a:solidFill>
                            <a:schemeClr val="tx1"/>
                          </a:solidFill>
                          <a:latin typeface="+mn-ea"/>
                          <a:ea typeface="+mn-ea"/>
                          <a:cs typeface="+mn-cs"/>
                        </a:rPr>
                        <a:t>g</a:t>
                      </a:r>
                      <a:r>
                        <a:rPr lang="zh-CN" altLang="zh-CN" sz="1600" b="0" kern="1200" dirty="0" smtClean="0">
                          <a:solidFill>
                            <a:schemeClr val="tx1"/>
                          </a:solidFill>
                          <a:latin typeface="+mn-ea"/>
                          <a:ea typeface="+mn-ea"/>
                          <a:cs typeface="+mn-cs"/>
                        </a:rPr>
                        <a:t>）除自动通气阀、边缘呼吸阀外，浮顶的外边缘板及所有通过浮顶的开孔接管均应浸入液面下。</a:t>
                      </a:r>
                      <a:endParaRPr kumimoji="0" lang="en-US"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endParaRPr>
                    </a:p>
                  </a:txBody>
                  <a:tcPr marL="91436" marR="91436" marT="45693" marB="4569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r>
                        <a:rPr lang="en-US" altLang="zh-CN" sz="1800" kern="1200" dirty="0" smtClean="0">
                          <a:solidFill>
                            <a:schemeClr val="tx1"/>
                          </a:solidFill>
                          <a:effectLst/>
                          <a:latin typeface="+mn-lt"/>
                          <a:ea typeface="+mn-ea"/>
                          <a:cs typeface="+mn-cs"/>
                        </a:rPr>
                        <a:t>a</a:t>
                      </a:r>
                      <a:r>
                        <a:rPr lang="zh-CN" altLang="zh-CN" sz="1800" kern="1200" dirty="0" smtClean="0">
                          <a:solidFill>
                            <a:schemeClr val="tx1"/>
                          </a:solidFill>
                          <a:effectLst/>
                          <a:latin typeface="+mn-lt"/>
                          <a:ea typeface="+mn-ea"/>
                          <a:cs typeface="+mn-cs"/>
                        </a:rPr>
                        <a:t>）固定顶罐罐体应保持完好，不应有孔洞、缝隙。</a:t>
                      </a:r>
                    </a:p>
                    <a:p>
                      <a:r>
                        <a:rPr lang="en-US" altLang="zh-CN" sz="1800" kern="1200" dirty="0" smtClean="0">
                          <a:solidFill>
                            <a:schemeClr val="tx1"/>
                          </a:solidFill>
                          <a:effectLst/>
                          <a:latin typeface="+mn-lt"/>
                          <a:ea typeface="+mn-ea"/>
                          <a:cs typeface="+mn-cs"/>
                        </a:rPr>
                        <a:t>b</a:t>
                      </a:r>
                      <a:r>
                        <a:rPr lang="zh-CN" altLang="zh-CN" sz="1800" kern="1200" dirty="0" smtClean="0">
                          <a:solidFill>
                            <a:schemeClr val="tx1"/>
                          </a:solidFill>
                          <a:effectLst/>
                          <a:latin typeface="+mn-lt"/>
                          <a:ea typeface="+mn-ea"/>
                          <a:cs typeface="+mn-cs"/>
                        </a:rPr>
                        <a:t>）储罐附件开口（孔），除采样、计量、例行检查、维护和其它正常活动外，应密闭。</a:t>
                      </a:r>
                    </a:p>
                    <a:p>
                      <a:r>
                        <a:rPr lang="en-US" altLang="zh-CN" sz="1800" kern="1200" dirty="0" smtClean="0">
                          <a:solidFill>
                            <a:schemeClr val="tx1"/>
                          </a:solidFill>
                          <a:effectLst/>
                          <a:latin typeface="+mn-lt"/>
                          <a:ea typeface="+mn-ea"/>
                          <a:cs typeface="+mn-cs"/>
                        </a:rPr>
                        <a:t>c</a:t>
                      </a:r>
                      <a:r>
                        <a:rPr lang="zh-CN" altLang="zh-CN" sz="1800" kern="1200" dirty="0" smtClean="0">
                          <a:solidFill>
                            <a:schemeClr val="tx1"/>
                          </a:solidFill>
                          <a:effectLst/>
                          <a:latin typeface="+mn-lt"/>
                          <a:ea typeface="+mn-ea"/>
                          <a:cs typeface="+mn-cs"/>
                        </a:rPr>
                        <a:t>）</a:t>
                      </a:r>
                      <a:r>
                        <a:rPr lang="zh-CN" altLang="zh-CN" sz="1800" kern="1200" dirty="0" smtClean="0">
                          <a:solidFill>
                            <a:srgbClr val="FF0000"/>
                          </a:solidFill>
                          <a:effectLst/>
                          <a:latin typeface="+mn-lt"/>
                          <a:ea typeface="+mn-ea"/>
                          <a:cs typeface="+mn-cs"/>
                        </a:rPr>
                        <a:t>定期检查</a:t>
                      </a:r>
                      <a:r>
                        <a:rPr lang="zh-CN" altLang="zh-CN" sz="1800" kern="1200" dirty="0" smtClean="0">
                          <a:solidFill>
                            <a:schemeClr val="tx1"/>
                          </a:solidFill>
                          <a:effectLst/>
                          <a:latin typeface="+mn-lt"/>
                          <a:ea typeface="+mn-ea"/>
                          <a:cs typeface="+mn-cs"/>
                        </a:rPr>
                        <a:t>呼吸阀的定压是否符合设定要求。</a:t>
                      </a:r>
                    </a:p>
                    <a:p>
                      <a:pPr marL="0" algn="l" defTabSz="914400" rtl="0" eaLnBrk="1" latinLnBrk="0" hangingPunct="1">
                        <a:spcBef>
                          <a:spcPct val="20000"/>
                        </a:spcBef>
                        <a:buClr>
                          <a:schemeClr val="bg2"/>
                        </a:buClr>
                        <a:buSzPct val="75000"/>
                        <a:buFont typeface="Wingdings" panose="05000000000000000000" pitchFamily="2" charset="2"/>
                      </a:pPr>
                      <a:endParaRPr lang="zh-CN" altLang="zh-CN" sz="1600" b="0" kern="1200" dirty="0">
                        <a:solidFill>
                          <a:schemeClr val="tx1"/>
                        </a:solidFill>
                        <a:latin typeface="+mn-ea"/>
                        <a:ea typeface="+mn-ea"/>
                        <a:cs typeface="+mn-cs"/>
                      </a:endParaRPr>
                    </a:p>
                  </a:txBody>
                  <a:tcPr marL="91436" marR="91436" marT="45693" marB="45693" anchor="ctr" horzOverflow="overflow">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xmlns="" val="10001"/>
                  </a:ext>
                </a:extLst>
              </a:tr>
              <a:tr h="973289">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defRPr/>
                      </a:pPr>
                      <a:r>
                        <a:rPr kumimoji="0" lang="zh-CN" altLang="en-US" sz="16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维护与记录</a:t>
                      </a:r>
                    </a:p>
                  </a:txBody>
                  <a:tcPr marL="91436" marR="91436" marT="45693" marB="45693"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r>
                        <a:rPr lang="zh-CN" altLang="zh-CN" sz="1800" kern="1200" dirty="0" smtClean="0">
                          <a:solidFill>
                            <a:schemeClr val="tx1"/>
                          </a:solidFill>
                          <a:effectLst/>
                          <a:latin typeface="+mn-lt"/>
                          <a:ea typeface="+mn-ea"/>
                          <a:cs typeface="+mn-cs"/>
                        </a:rPr>
                        <a:t>挥发性有机液体储罐若不符合</a:t>
                      </a:r>
                      <a:r>
                        <a:rPr lang="en-US" altLang="zh-CN" sz="1800" kern="1200" dirty="0" smtClean="0">
                          <a:solidFill>
                            <a:schemeClr val="tx1"/>
                          </a:solidFill>
                          <a:effectLst/>
                          <a:latin typeface="+mn-lt"/>
                          <a:ea typeface="+mn-ea"/>
                          <a:cs typeface="+mn-cs"/>
                        </a:rPr>
                        <a:t>5.2.3.1</a:t>
                      </a:r>
                      <a:r>
                        <a:rPr lang="zh-CN" altLang="zh-CN" sz="1800" kern="1200" dirty="0" smtClean="0">
                          <a:solidFill>
                            <a:schemeClr val="tx1"/>
                          </a:solidFill>
                          <a:effectLst/>
                          <a:latin typeface="+mn-lt"/>
                          <a:ea typeface="+mn-ea"/>
                          <a:cs typeface="+mn-cs"/>
                        </a:rPr>
                        <a:t>或</a:t>
                      </a:r>
                      <a:r>
                        <a:rPr lang="en-US" altLang="zh-CN" sz="1800" kern="1200" dirty="0" smtClean="0">
                          <a:solidFill>
                            <a:schemeClr val="tx1"/>
                          </a:solidFill>
                          <a:effectLst/>
                          <a:latin typeface="+mn-lt"/>
                          <a:ea typeface="+mn-ea"/>
                          <a:cs typeface="+mn-cs"/>
                        </a:rPr>
                        <a:t>5.2.3.2</a:t>
                      </a:r>
                      <a:r>
                        <a:rPr lang="zh-CN" altLang="zh-CN" sz="1800" kern="1200" dirty="0" smtClean="0">
                          <a:solidFill>
                            <a:schemeClr val="tx1"/>
                          </a:solidFill>
                          <a:effectLst/>
                          <a:latin typeface="+mn-lt"/>
                          <a:ea typeface="+mn-ea"/>
                          <a:cs typeface="+mn-cs"/>
                        </a:rPr>
                        <a:t>条规定，应记录并在</a:t>
                      </a:r>
                      <a:r>
                        <a:rPr lang="en-US" altLang="zh-CN" sz="1800" kern="1200" dirty="0" smtClean="0">
                          <a:solidFill>
                            <a:srgbClr val="FF0000"/>
                          </a:solidFill>
                          <a:effectLst/>
                          <a:latin typeface="+mn-lt"/>
                          <a:ea typeface="+mn-ea"/>
                          <a:cs typeface="+mn-cs"/>
                        </a:rPr>
                        <a:t>90</a:t>
                      </a:r>
                      <a:r>
                        <a:rPr lang="zh-CN" altLang="zh-CN" sz="1800" kern="1200" dirty="0" smtClean="0">
                          <a:solidFill>
                            <a:srgbClr val="FF0000"/>
                          </a:solidFill>
                          <a:effectLst/>
                          <a:latin typeface="+mn-lt"/>
                          <a:ea typeface="+mn-ea"/>
                          <a:cs typeface="+mn-cs"/>
                        </a:rPr>
                        <a:t>日内修复或排空储罐停止使用</a:t>
                      </a:r>
                      <a:r>
                        <a:rPr lang="zh-CN" altLang="zh-CN" sz="1800" kern="1200" dirty="0" smtClean="0">
                          <a:solidFill>
                            <a:schemeClr val="tx1"/>
                          </a:solidFill>
                          <a:effectLst/>
                          <a:latin typeface="+mn-lt"/>
                          <a:ea typeface="+mn-ea"/>
                          <a:cs typeface="+mn-cs"/>
                        </a:rPr>
                        <a:t>。如延迟修复或排空储罐，应将相关方案报生态环境主管部门确定。</a:t>
                      </a:r>
                      <a:endParaRPr lang="zh-CN" altLang="zh-CN" sz="1800" kern="1200" dirty="0">
                        <a:solidFill>
                          <a:schemeClr val="tx1"/>
                        </a:solidFill>
                        <a:effectLst/>
                        <a:latin typeface="+mn-lt"/>
                        <a:ea typeface="+mn-ea"/>
                        <a:cs typeface="+mn-cs"/>
                      </a:endParaRPr>
                    </a:p>
                  </a:txBody>
                  <a:tcPr marL="91436" marR="91436" marT="45693" marB="45693" anchor="ctr" horzOverflow="overflow">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pPr marL="0" algn="l" defTabSz="914400" rtl="0" eaLnBrk="1" latinLnBrk="0" hangingPunct="1">
                        <a:spcBef>
                          <a:spcPct val="20000"/>
                        </a:spcBef>
                        <a:buClr>
                          <a:schemeClr val="bg2"/>
                        </a:buClr>
                        <a:buSzPct val="75000"/>
                        <a:buFont typeface="Wingdings" panose="05000000000000000000" pitchFamily="2" charset="2"/>
                      </a:pPr>
                      <a:endParaRPr lang="zh-CN" altLang="zh-CN" sz="1600" b="0" kern="1200" dirty="0">
                        <a:solidFill>
                          <a:schemeClr val="tx1"/>
                        </a:solidFill>
                        <a:latin typeface="+mn-ea"/>
                        <a:ea typeface="+mn-ea"/>
                        <a:cs typeface="+mn-cs"/>
                      </a:endParaRPr>
                    </a:p>
                  </a:txBody>
                  <a:tcPr marL="91436" marR="91436" marT="45693" marB="45693" anchor="ctr" horzOverflow="overflow">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FF"/>
                    </a:solidFill>
                  </a:tcPr>
                </a:tc>
              </a:tr>
            </a:tbl>
          </a:graphicData>
        </a:graphic>
      </p:graphicFrame>
      <p:sp>
        <p:nvSpPr>
          <p:cNvPr id="2" name="文本框 1"/>
          <p:cNvSpPr txBox="1"/>
          <p:nvPr/>
        </p:nvSpPr>
        <p:spPr>
          <a:xfrm>
            <a:off x="407368" y="6309320"/>
            <a:ext cx="5875326" cy="369332"/>
          </a:xfrm>
          <a:prstGeom prst="rect">
            <a:avLst/>
          </a:prstGeom>
          <a:noFill/>
        </p:spPr>
        <p:txBody>
          <a:bodyPr wrap="none" rtlCol="0">
            <a:spAutoFit/>
          </a:bodyPr>
          <a:lstStyle/>
          <a:p>
            <a:r>
              <a:rPr lang="zh-CN" altLang="en-US" dirty="0" smtClean="0">
                <a:solidFill>
                  <a:srgbClr val="FF0000"/>
                </a:solidFill>
              </a:rPr>
              <a:t>定期检查：建议对于浮盘的检查至少每</a:t>
            </a:r>
            <a:r>
              <a:rPr lang="en-US" altLang="zh-CN" dirty="0" smtClean="0">
                <a:solidFill>
                  <a:srgbClr val="FF0000"/>
                </a:solidFill>
              </a:rPr>
              <a:t>6</a:t>
            </a:r>
            <a:r>
              <a:rPr lang="zh-CN" altLang="en-US" dirty="0" smtClean="0">
                <a:solidFill>
                  <a:srgbClr val="FF0000"/>
                </a:solidFill>
              </a:rPr>
              <a:t>个月进行一次。</a:t>
            </a:r>
            <a:endParaRPr lang="zh-CN" altLang="en-US" dirty="0">
              <a:solidFill>
                <a:srgbClr val="FF0000"/>
              </a:solidFill>
            </a:endParaRPr>
          </a:p>
        </p:txBody>
      </p:sp>
    </p:spTree>
    <p:extLst>
      <p:ext uri="{BB962C8B-B14F-4D97-AF65-F5344CB8AC3E}">
        <p14:creationId xmlns:p14="http://schemas.microsoft.com/office/powerpoint/2010/main" val="351493001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191345" y="260648"/>
            <a:ext cx="7811716" cy="459012"/>
          </a:xfrm>
        </p:spPr>
        <p:txBody>
          <a:bodyPr anchor="b">
            <a:normAutofit/>
          </a:bodyPr>
          <a:lstStyle/>
          <a:p>
            <a:pPr algn="l" eaLnBrk="1" hangingPunct="1"/>
            <a:r>
              <a:rPr lang="en-US" altLang="zh-CN" sz="2100" dirty="0" smtClean="0">
                <a:latin typeface="+mj-ea"/>
                <a:sym typeface="Arial" panose="020B0604020202020204" pitchFamily="34" charset="0"/>
              </a:rPr>
              <a:t>5.2</a:t>
            </a:r>
            <a:r>
              <a:rPr lang="zh-CN" altLang="en-US" sz="2100" dirty="0" smtClean="0">
                <a:latin typeface="+mj-ea"/>
                <a:sym typeface="Arial" panose="020B0604020202020204" pitchFamily="34" charset="0"/>
              </a:rPr>
              <a:t>：储罐：运行维护要求</a:t>
            </a:r>
            <a:endParaRPr lang="zh-CN" altLang="en-US" sz="2100" dirty="0">
              <a:solidFill>
                <a:srgbClr val="FF0000"/>
              </a:solidFill>
              <a:latin typeface="+mj-ea"/>
            </a:endParaRPr>
          </a:p>
        </p:txBody>
      </p:sp>
      <p:sp>
        <p:nvSpPr>
          <p:cNvPr id="13315" name="幻灯片编号占位符 3"/>
          <p:cNvSpPr txBox="1">
            <a:spLocks noGrp="1" noChangeArrowheads="1"/>
          </p:cNvSpPr>
          <p:nvPr/>
        </p:nvSpPr>
        <p:spPr bwMode="auto">
          <a:xfrm>
            <a:off x="10128448" y="6428771"/>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86</a:t>
            </a:fld>
            <a:endParaRPr lang="en-US" altLang="zh-CN" sz="900" b="1" dirty="0">
              <a:latin typeface="微软雅黑" panose="020B0503020204020204" pitchFamily="34" charset="-122"/>
            </a:endParaRPr>
          </a:p>
        </p:txBody>
      </p:sp>
      <p:pic>
        <p:nvPicPr>
          <p:cNvPr id="6" name="图片 5"/>
          <p:cNvPicPr>
            <a:picLocks noChangeAspect="1"/>
          </p:cNvPicPr>
          <p:nvPr/>
        </p:nvPicPr>
        <p:blipFill>
          <a:blip r:embed="rId3"/>
          <a:stretch>
            <a:fillRect/>
          </a:stretch>
        </p:blipFill>
        <p:spPr>
          <a:xfrm>
            <a:off x="-15600" y="2060848"/>
            <a:ext cx="5782471" cy="3672408"/>
          </a:xfrm>
          <a:prstGeom prst="rect">
            <a:avLst/>
          </a:prstGeom>
        </p:spPr>
      </p:pic>
      <p:pic>
        <p:nvPicPr>
          <p:cNvPr id="7" name="图片 6"/>
          <p:cNvPicPr>
            <a:picLocks noChangeAspect="1"/>
          </p:cNvPicPr>
          <p:nvPr/>
        </p:nvPicPr>
        <p:blipFill>
          <a:blip r:embed="rId4"/>
          <a:stretch>
            <a:fillRect/>
          </a:stretch>
        </p:blipFill>
        <p:spPr>
          <a:xfrm>
            <a:off x="5591944" y="1592797"/>
            <a:ext cx="5833872" cy="4284475"/>
          </a:xfrm>
          <a:prstGeom prst="rect">
            <a:avLst/>
          </a:prstGeom>
        </p:spPr>
      </p:pic>
    </p:spTree>
    <p:extLst>
      <p:ext uri="{BB962C8B-B14F-4D97-AF65-F5344CB8AC3E}">
        <p14:creationId xmlns:p14="http://schemas.microsoft.com/office/powerpoint/2010/main" val="274110787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191345" y="260648"/>
            <a:ext cx="7811716" cy="459012"/>
          </a:xfrm>
        </p:spPr>
        <p:txBody>
          <a:bodyPr anchor="b">
            <a:normAutofit/>
          </a:bodyPr>
          <a:lstStyle/>
          <a:p>
            <a:r>
              <a:rPr lang="en-US" altLang="zh-CN" sz="2400" dirty="0" smtClean="0"/>
              <a:t>5.3 </a:t>
            </a:r>
            <a:r>
              <a:rPr lang="zh-CN" altLang="en-US" sz="2400" dirty="0" smtClean="0"/>
              <a:t>挥发性有机液体装载：执行 </a:t>
            </a:r>
            <a:r>
              <a:rPr lang="en-US" altLang="zh-CN" sz="2400" dirty="0" smtClean="0"/>
              <a:t>GB37822-2019</a:t>
            </a:r>
            <a:endParaRPr lang="zh-CN" altLang="en-US" sz="2100" dirty="0">
              <a:solidFill>
                <a:srgbClr val="FF0000"/>
              </a:solidFill>
              <a:latin typeface="+mj-ea"/>
            </a:endParaRPr>
          </a:p>
        </p:txBody>
      </p:sp>
      <p:sp>
        <p:nvSpPr>
          <p:cNvPr id="13315" name="幻灯片编号占位符 3"/>
          <p:cNvSpPr txBox="1">
            <a:spLocks noGrp="1" noChangeArrowheads="1"/>
          </p:cNvSpPr>
          <p:nvPr/>
        </p:nvSpPr>
        <p:spPr bwMode="auto">
          <a:xfrm>
            <a:off x="8976320" y="6412718"/>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87</a:t>
            </a:fld>
            <a:endParaRPr lang="en-US" altLang="zh-CN" sz="900" b="1" dirty="0">
              <a:latin typeface="微软雅黑" panose="020B0503020204020204" pitchFamily="34" charset="-122"/>
            </a:endParaRPr>
          </a:p>
        </p:txBody>
      </p:sp>
      <p:graphicFrame>
        <p:nvGraphicFramePr>
          <p:cNvPr id="7" name="Group 73"/>
          <p:cNvGraphicFramePr/>
          <p:nvPr>
            <p:extLst/>
          </p:nvPr>
        </p:nvGraphicFramePr>
        <p:xfrm>
          <a:off x="214308" y="1143000"/>
          <a:ext cx="11642330" cy="5037669"/>
        </p:xfrm>
        <a:graphic>
          <a:graphicData uri="http://schemas.openxmlformats.org/drawingml/2006/table">
            <a:tbl>
              <a:tblPr/>
              <a:tblGrid>
                <a:gridCol w="1299224">
                  <a:extLst>
                    <a:ext uri="{9D8B030D-6E8A-4147-A177-3AD203B41FA5}">
                      <a16:colId xmlns="" xmlns:a16="http://schemas.microsoft.com/office/drawing/2014/main" val="20000"/>
                    </a:ext>
                  </a:extLst>
                </a:gridCol>
                <a:gridCol w="5086524">
                  <a:extLst>
                    <a:ext uri="{9D8B030D-6E8A-4147-A177-3AD203B41FA5}">
                      <a16:colId xmlns="" xmlns:a16="http://schemas.microsoft.com/office/drawing/2014/main" val="20001"/>
                    </a:ext>
                  </a:extLst>
                </a:gridCol>
                <a:gridCol w="5256582">
                  <a:extLst>
                    <a:ext uri="{9D8B030D-6E8A-4147-A177-3AD203B41FA5}">
                      <a16:colId xmlns="" xmlns:a16="http://schemas.microsoft.com/office/drawing/2014/main" val="20002"/>
                    </a:ext>
                  </a:extLst>
                </a:gridCol>
              </a:tblGrid>
              <a:tr h="629402">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000" b="1" i="0" u="none" strike="noStrike"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类型</a:t>
                      </a:r>
                    </a:p>
                  </a:txBody>
                  <a:tcPr marL="91436" marR="91436" marT="45693" marB="45693"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000" b="1" i="0" u="none" strike="noStrike"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装载控制要求</a:t>
                      </a:r>
                    </a:p>
                  </a:txBody>
                  <a:tcPr marL="91436" marR="91436" marT="45693" marB="4569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2000" b="1" i="0" u="none" strike="noStrike" kern="1200"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装载特别控制要求</a:t>
                      </a:r>
                      <a:endParaRPr kumimoji="0" lang="zh-CN" altLang="en-US" sz="2000" b="1" i="0" u="none" strike="noStrike"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36" marR="91436" marT="45693" marB="45693" anchor="ctr" horzOverflow="overflow">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0"/>
                  </a:ext>
                </a:extLst>
              </a:tr>
              <a:tr h="2818797">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defRPr/>
                      </a:pPr>
                      <a:r>
                        <a:rPr kumimoji="0" lang="zh-CN" altLang="en-US" sz="20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挥发性有机液体装载</a:t>
                      </a:r>
                    </a:p>
                  </a:txBody>
                  <a:tcPr marL="91436" marR="91436" marT="45693" marB="45693"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r>
                        <a:rPr lang="zh-CN" altLang="zh-CN" sz="2000" kern="1200" dirty="0" smtClean="0">
                          <a:solidFill>
                            <a:schemeClr val="tx1"/>
                          </a:solidFill>
                          <a:effectLst/>
                          <a:latin typeface="+mn-lt"/>
                          <a:ea typeface="+mn-ea"/>
                          <a:cs typeface="+mn-cs"/>
                        </a:rPr>
                        <a:t>装载物料真实蒸气压≥27.6 kPa且单一装载设施的年装载量≥500 m</a:t>
                      </a:r>
                      <a:r>
                        <a:rPr lang="en-US" altLang="zh-CN" sz="2000" kern="1200" baseline="30000" dirty="0" smtClean="0">
                          <a:solidFill>
                            <a:schemeClr val="tx1"/>
                          </a:solidFill>
                          <a:effectLst/>
                          <a:latin typeface="+mn-lt"/>
                          <a:ea typeface="+mn-ea"/>
                          <a:cs typeface="+mn-cs"/>
                        </a:rPr>
                        <a:t>3</a:t>
                      </a:r>
                      <a:r>
                        <a:rPr lang="zh-CN" altLang="zh-CN" sz="2000" kern="1200" dirty="0" smtClean="0">
                          <a:solidFill>
                            <a:schemeClr val="tx1"/>
                          </a:solidFill>
                          <a:effectLst/>
                          <a:latin typeface="+mn-lt"/>
                          <a:ea typeface="+mn-ea"/>
                          <a:cs typeface="+mn-cs"/>
                        </a:rPr>
                        <a:t>的，装载过程应符合下列规定之一：</a:t>
                      </a:r>
                    </a:p>
                    <a:p>
                      <a:r>
                        <a:rPr lang="en-US" altLang="zh-CN" sz="2000" kern="1200" dirty="0" smtClean="0">
                          <a:solidFill>
                            <a:schemeClr val="tx1"/>
                          </a:solidFill>
                          <a:effectLst/>
                          <a:latin typeface="+mn-lt"/>
                          <a:ea typeface="+mn-ea"/>
                          <a:cs typeface="+mn-cs"/>
                        </a:rPr>
                        <a:t>a</a:t>
                      </a:r>
                      <a:r>
                        <a:rPr lang="zh-CN" altLang="zh-CN" sz="2000" kern="1200" dirty="0" smtClean="0">
                          <a:solidFill>
                            <a:schemeClr val="tx1"/>
                          </a:solidFill>
                          <a:effectLst/>
                          <a:latin typeface="+mn-lt"/>
                          <a:ea typeface="+mn-ea"/>
                          <a:cs typeface="+mn-cs"/>
                        </a:rPr>
                        <a:t>）排放的废气应收集处理并满足相关行业排放标准的要求（无行业排放标准的应满足</a:t>
                      </a:r>
                      <a:r>
                        <a:rPr lang="en-US" altLang="zh-CN" sz="2000" kern="1200" dirty="0" smtClean="0">
                          <a:solidFill>
                            <a:schemeClr val="tx1"/>
                          </a:solidFill>
                          <a:effectLst/>
                          <a:latin typeface="+mn-lt"/>
                          <a:ea typeface="+mn-ea"/>
                          <a:cs typeface="+mn-cs"/>
                        </a:rPr>
                        <a:t>GB 16297</a:t>
                      </a:r>
                      <a:r>
                        <a:rPr lang="zh-CN" altLang="zh-CN" sz="2000" kern="1200" dirty="0" smtClean="0">
                          <a:solidFill>
                            <a:schemeClr val="tx1"/>
                          </a:solidFill>
                          <a:effectLst/>
                          <a:latin typeface="+mn-lt"/>
                          <a:ea typeface="+mn-ea"/>
                          <a:cs typeface="+mn-cs"/>
                        </a:rPr>
                        <a:t>的要求），或者处理效率不低于</a:t>
                      </a:r>
                      <a:r>
                        <a:rPr lang="en-US" altLang="zh-CN" sz="2000" kern="1200" dirty="0" smtClean="0">
                          <a:solidFill>
                            <a:schemeClr val="tx1"/>
                          </a:solidFill>
                          <a:effectLst/>
                          <a:latin typeface="+mn-lt"/>
                          <a:ea typeface="+mn-ea"/>
                          <a:cs typeface="+mn-cs"/>
                        </a:rPr>
                        <a:t>80%</a:t>
                      </a:r>
                      <a:r>
                        <a:rPr lang="zh-CN" altLang="zh-CN" sz="2000" kern="1200" dirty="0" smtClean="0">
                          <a:solidFill>
                            <a:schemeClr val="tx1"/>
                          </a:solidFill>
                          <a:effectLst/>
                          <a:latin typeface="+mn-lt"/>
                          <a:ea typeface="+mn-ea"/>
                          <a:cs typeface="+mn-cs"/>
                        </a:rPr>
                        <a:t>；</a:t>
                      </a:r>
                    </a:p>
                    <a:p>
                      <a:r>
                        <a:rPr lang="en-US" altLang="zh-CN" sz="2000" kern="1200" dirty="0" smtClean="0">
                          <a:solidFill>
                            <a:schemeClr val="tx1"/>
                          </a:solidFill>
                          <a:effectLst/>
                          <a:latin typeface="+mn-lt"/>
                          <a:ea typeface="+mn-ea"/>
                          <a:cs typeface="+mn-cs"/>
                        </a:rPr>
                        <a:t>b</a:t>
                      </a:r>
                      <a:r>
                        <a:rPr lang="zh-CN" altLang="zh-CN" sz="2000" kern="1200" dirty="0" smtClean="0">
                          <a:solidFill>
                            <a:schemeClr val="tx1"/>
                          </a:solidFill>
                          <a:effectLst/>
                          <a:latin typeface="+mn-lt"/>
                          <a:ea typeface="+mn-ea"/>
                          <a:cs typeface="+mn-cs"/>
                        </a:rPr>
                        <a:t>）排放的废气连接至气相平衡系统。</a:t>
                      </a:r>
                      <a:endParaRPr lang="en-US" altLang="zh-CN" sz="2000" kern="1200" dirty="0" smtClean="0">
                        <a:solidFill>
                          <a:schemeClr val="tx1"/>
                        </a:solidFill>
                        <a:effectLst/>
                        <a:latin typeface="+mn-lt"/>
                        <a:ea typeface="+mn-ea"/>
                        <a:cs typeface="+mn-cs"/>
                      </a:endParaRPr>
                    </a:p>
                  </a:txBody>
                  <a:tcPr marL="91436" marR="91436" marT="45693" marB="4569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r>
                        <a:rPr lang="zh-CN" altLang="zh-CN" sz="2000" kern="1200" dirty="0" smtClean="0">
                          <a:solidFill>
                            <a:schemeClr val="tx1"/>
                          </a:solidFill>
                          <a:effectLst/>
                          <a:latin typeface="+mn-lt"/>
                          <a:ea typeface="+mn-ea"/>
                          <a:cs typeface="+mn-cs"/>
                        </a:rPr>
                        <a:t>装载物料真实蒸气压≥27.6 kPa且单一装载设施的年装载量≥500 m</a:t>
                      </a:r>
                      <a:r>
                        <a:rPr lang="en-US" altLang="zh-CN" sz="2000" kern="1200" baseline="30000" dirty="0" smtClean="0">
                          <a:solidFill>
                            <a:schemeClr val="tx1"/>
                          </a:solidFill>
                          <a:effectLst/>
                          <a:latin typeface="+mn-lt"/>
                          <a:ea typeface="+mn-ea"/>
                          <a:cs typeface="+mn-cs"/>
                        </a:rPr>
                        <a:t>3</a:t>
                      </a:r>
                      <a:r>
                        <a:rPr lang="zh-CN" altLang="zh-CN" sz="2000" kern="1200" dirty="0" smtClean="0">
                          <a:solidFill>
                            <a:schemeClr val="tx1"/>
                          </a:solidFill>
                          <a:effectLst/>
                          <a:latin typeface="+mn-lt"/>
                          <a:ea typeface="+mn-ea"/>
                          <a:cs typeface="+mn-cs"/>
                        </a:rPr>
                        <a:t>，以及装载物料真实蒸气压≥5.2 kPa但＜</a:t>
                      </a:r>
                      <a:r>
                        <a:rPr lang="en-US" altLang="zh-CN" sz="2000" kern="1200" dirty="0" smtClean="0">
                          <a:solidFill>
                            <a:schemeClr val="tx1"/>
                          </a:solidFill>
                          <a:effectLst/>
                          <a:latin typeface="+mn-lt"/>
                          <a:ea typeface="+mn-ea"/>
                          <a:cs typeface="+mn-cs"/>
                        </a:rPr>
                        <a:t>27.6 </a:t>
                      </a:r>
                      <a:r>
                        <a:rPr lang="en-US" altLang="zh-CN" sz="2000" kern="1200" dirty="0" err="1" smtClean="0">
                          <a:solidFill>
                            <a:schemeClr val="tx1"/>
                          </a:solidFill>
                          <a:effectLst/>
                          <a:latin typeface="+mn-lt"/>
                          <a:ea typeface="+mn-ea"/>
                          <a:cs typeface="+mn-cs"/>
                        </a:rPr>
                        <a:t>kPa</a:t>
                      </a:r>
                      <a:r>
                        <a:rPr lang="zh-CN" altLang="zh-CN" sz="2000" kern="1200" dirty="0" smtClean="0">
                          <a:solidFill>
                            <a:schemeClr val="tx1"/>
                          </a:solidFill>
                          <a:effectLst/>
                          <a:latin typeface="+mn-lt"/>
                          <a:ea typeface="+mn-ea"/>
                          <a:cs typeface="+mn-cs"/>
                        </a:rPr>
                        <a:t>且单一装载设施的年装载量≥2500 m</a:t>
                      </a:r>
                      <a:r>
                        <a:rPr lang="en-US" altLang="zh-CN" sz="2000" kern="1200" baseline="30000" dirty="0" smtClean="0">
                          <a:solidFill>
                            <a:schemeClr val="tx1"/>
                          </a:solidFill>
                          <a:effectLst/>
                          <a:latin typeface="+mn-lt"/>
                          <a:ea typeface="+mn-ea"/>
                          <a:cs typeface="+mn-cs"/>
                        </a:rPr>
                        <a:t>3</a:t>
                      </a:r>
                      <a:r>
                        <a:rPr lang="zh-CN" altLang="zh-CN" sz="2000" kern="1200" dirty="0" smtClean="0">
                          <a:solidFill>
                            <a:schemeClr val="tx1"/>
                          </a:solidFill>
                          <a:effectLst/>
                          <a:latin typeface="+mn-lt"/>
                          <a:ea typeface="+mn-ea"/>
                          <a:cs typeface="+mn-cs"/>
                        </a:rPr>
                        <a:t>的，装载过程应符合下列规定之一：</a:t>
                      </a:r>
                    </a:p>
                    <a:p>
                      <a:r>
                        <a:rPr lang="en-US" altLang="zh-CN" sz="2000" kern="1200" dirty="0" smtClean="0">
                          <a:solidFill>
                            <a:schemeClr val="tx1"/>
                          </a:solidFill>
                          <a:effectLst/>
                          <a:latin typeface="+mn-lt"/>
                          <a:ea typeface="+mn-ea"/>
                          <a:cs typeface="+mn-cs"/>
                        </a:rPr>
                        <a:t>a</a:t>
                      </a:r>
                      <a:r>
                        <a:rPr lang="zh-CN" altLang="zh-CN" sz="2000" kern="1200" dirty="0" smtClean="0">
                          <a:solidFill>
                            <a:schemeClr val="tx1"/>
                          </a:solidFill>
                          <a:effectLst/>
                          <a:latin typeface="+mn-lt"/>
                          <a:ea typeface="+mn-ea"/>
                          <a:cs typeface="+mn-cs"/>
                        </a:rPr>
                        <a:t>）排放的废气应收集处理并满足相关行业排放标准的要求（无行业排放标准的应满足</a:t>
                      </a:r>
                      <a:r>
                        <a:rPr lang="en-US" altLang="zh-CN" sz="2000" kern="1200" dirty="0" smtClean="0">
                          <a:solidFill>
                            <a:schemeClr val="tx1"/>
                          </a:solidFill>
                          <a:effectLst/>
                          <a:latin typeface="+mn-lt"/>
                          <a:ea typeface="+mn-ea"/>
                          <a:cs typeface="+mn-cs"/>
                        </a:rPr>
                        <a:t>GB 16297</a:t>
                      </a:r>
                      <a:r>
                        <a:rPr lang="zh-CN" altLang="zh-CN" sz="2000" kern="1200" dirty="0" smtClean="0">
                          <a:solidFill>
                            <a:schemeClr val="tx1"/>
                          </a:solidFill>
                          <a:effectLst/>
                          <a:latin typeface="+mn-lt"/>
                          <a:ea typeface="+mn-ea"/>
                          <a:cs typeface="+mn-cs"/>
                        </a:rPr>
                        <a:t>的要求），或者处理效率不低于</a:t>
                      </a:r>
                      <a:r>
                        <a:rPr lang="en-US" altLang="zh-CN" sz="2000" kern="1200" dirty="0" smtClean="0">
                          <a:solidFill>
                            <a:schemeClr val="tx1"/>
                          </a:solidFill>
                          <a:effectLst/>
                          <a:latin typeface="+mn-lt"/>
                          <a:ea typeface="+mn-ea"/>
                          <a:cs typeface="+mn-cs"/>
                        </a:rPr>
                        <a:t>90%</a:t>
                      </a:r>
                      <a:r>
                        <a:rPr lang="zh-CN" altLang="zh-CN" sz="2000" kern="1200" dirty="0" smtClean="0">
                          <a:solidFill>
                            <a:schemeClr val="tx1"/>
                          </a:solidFill>
                          <a:effectLst/>
                          <a:latin typeface="+mn-lt"/>
                          <a:ea typeface="+mn-ea"/>
                          <a:cs typeface="+mn-cs"/>
                        </a:rPr>
                        <a:t>；</a:t>
                      </a:r>
                    </a:p>
                    <a:p>
                      <a:r>
                        <a:rPr lang="en-US" altLang="zh-CN" sz="2000" kern="1200" dirty="0" smtClean="0">
                          <a:solidFill>
                            <a:schemeClr val="tx1"/>
                          </a:solidFill>
                          <a:effectLst/>
                          <a:latin typeface="+mn-lt"/>
                          <a:ea typeface="+mn-ea"/>
                          <a:cs typeface="+mn-cs"/>
                        </a:rPr>
                        <a:t>b</a:t>
                      </a:r>
                      <a:r>
                        <a:rPr lang="zh-CN" altLang="zh-CN" sz="2000" kern="1200" dirty="0" smtClean="0">
                          <a:solidFill>
                            <a:schemeClr val="tx1"/>
                          </a:solidFill>
                          <a:effectLst/>
                          <a:latin typeface="+mn-lt"/>
                          <a:ea typeface="+mn-ea"/>
                          <a:cs typeface="+mn-cs"/>
                        </a:rPr>
                        <a:t>）排放的废气连接至气相平衡系统。</a:t>
                      </a:r>
                      <a:endParaRPr lang="zh-CN" altLang="zh-CN" sz="2000" kern="1200" dirty="0">
                        <a:solidFill>
                          <a:schemeClr val="tx1"/>
                        </a:solidFill>
                        <a:effectLst/>
                        <a:latin typeface="+mn-lt"/>
                        <a:ea typeface="+mn-ea"/>
                        <a:cs typeface="+mn-cs"/>
                      </a:endParaRPr>
                    </a:p>
                  </a:txBody>
                  <a:tcPr marL="91436" marR="91436" marT="45693" marB="45693" anchor="ctr" horzOverflow="overflow">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1"/>
                  </a:ext>
                </a:extLst>
              </a:tr>
              <a:tr h="1502097">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defRPr/>
                      </a:pPr>
                      <a:r>
                        <a:rPr kumimoji="0" lang="zh-CN" altLang="en-US" sz="2000" b="0" i="0" u="none" strike="noStrike" kern="1200"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装载方式</a:t>
                      </a:r>
                    </a:p>
                  </a:txBody>
                  <a:tcPr marL="91436" marR="91436" marT="45693" marB="45693"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gridSpan="2">
                  <a:txBody>
                    <a:bodyPr/>
                    <a:lstStyle/>
                    <a:p>
                      <a:r>
                        <a:rPr lang="zh-CN" altLang="zh-CN" sz="2000" kern="1200" dirty="0" smtClean="0">
                          <a:solidFill>
                            <a:schemeClr val="tx1"/>
                          </a:solidFill>
                          <a:effectLst/>
                          <a:latin typeface="+mn-lt"/>
                          <a:ea typeface="+mn-ea"/>
                          <a:cs typeface="+mn-cs"/>
                        </a:rPr>
                        <a:t>挥发性有机液体应采用底部装载方式；若采用顶部浸没式装载，出料管口距离槽（罐）底部高度应小于200 mm</a:t>
                      </a:r>
                      <a:endParaRPr lang="en-US" altLang="zh-CN" sz="2000" kern="1200" dirty="0" smtClean="0">
                        <a:solidFill>
                          <a:schemeClr val="tx1"/>
                        </a:solidFill>
                        <a:effectLst/>
                        <a:latin typeface="+mn-lt"/>
                        <a:ea typeface="+mn-ea"/>
                        <a:cs typeface="+mn-cs"/>
                      </a:endParaRPr>
                    </a:p>
                  </a:txBody>
                  <a:tcPr marL="91436" marR="91436" marT="45693" marB="45693" anchor="ctr" horzOverflow="overflow">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hMerge="1">
                  <a:txBody>
                    <a:bodyPr/>
                    <a:lstStyle/>
                    <a:p>
                      <a:endParaRPr lang="zh-CN" altLang="zh-CN" sz="1800" kern="1200" dirty="0">
                        <a:solidFill>
                          <a:schemeClr val="tx1"/>
                        </a:solidFill>
                        <a:effectLst/>
                        <a:latin typeface="+mn-lt"/>
                        <a:ea typeface="+mn-ea"/>
                        <a:cs typeface="+mn-cs"/>
                      </a:endParaRPr>
                    </a:p>
                  </a:txBody>
                  <a:tcPr marL="91436" marR="91436" marT="45693" marB="45693" anchor="ctr" horzOverflow="overflow">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FF"/>
                    </a:solidFill>
                  </a:tcPr>
                </a:tc>
              </a:tr>
            </a:tbl>
          </a:graphicData>
        </a:graphic>
      </p:graphicFrame>
    </p:spTree>
    <p:extLst>
      <p:ext uri="{BB962C8B-B14F-4D97-AF65-F5344CB8AC3E}">
        <p14:creationId xmlns:p14="http://schemas.microsoft.com/office/powerpoint/2010/main" val="23607698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noChangeArrowheads="1"/>
          </p:cNvSpPr>
          <p:nvPr>
            <p:ph type="title"/>
          </p:nvPr>
        </p:nvSpPr>
        <p:spPr>
          <a:xfrm>
            <a:off x="191345" y="260648"/>
            <a:ext cx="7811716" cy="459012"/>
          </a:xfrm>
        </p:spPr>
        <p:txBody>
          <a:bodyPr anchor="b">
            <a:normAutofit/>
          </a:bodyPr>
          <a:lstStyle/>
          <a:p>
            <a:r>
              <a:rPr lang="en-US" altLang="zh-CN" sz="2100" dirty="0" smtClean="0">
                <a:latin typeface="+mj-ea"/>
                <a:sym typeface="Arial" panose="020B0604020202020204" pitchFamily="34" charset="0"/>
              </a:rPr>
              <a:t>5.4</a:t>
            </a:r>
            <a:r>
              <a:rPr lang="zh-CN" altLang="en-US" sz="2100" dirty="0" smtClean="0">
                <a:latin typeface="+mj-ea"/>
                <a:sym typeface="Arial" panose="020B0604020202020204" pitchFamily="34" charset="0"/>
              </a:rPr>
              <a:t>：工艺过程：涂料</a:t>
            </a:r>
            <a:r>
              <a:rPr lang="zh-CN" altLang="en-US" sz="2100" dirty="0">
                <a:latin typeface="+mj-ea"/>
                <a:sym typeface="Arial" panose="020B0604020202020204" pitchFamily="34" charset="0"/>
              </a:rPr>
              <a:t>油墨胶粘剂</a:t>
            </a:r>
            <a:r>
              <a:rPr lang="zh-CN" altLang="en-US" sz="2100" dirty="0" smtClean="0">
                <a:latin typeface="+mj-ea"/>
                <a:sym typeface="Arial" panose="020B0604020202020204" pitchFamily="34" charset="0"/>
              </a:rPr>
              <a:t>制造（</a:t>
            </a:r>
            <a:r>
              <a:rPr lang="en-US" altLang="zh-CN" sz="2000" dirty="0" smtClean="0">
                <a:latin typeface="Times New Roman" panose="02020603050405020304" pitchFamily="18" charset="0"/>
                <a:ea typeface="宋体" panose="02010600030101010101" pitchFamily="2" charset="-122"/>
                <a:cs typeface="Times New Roman" panose="02020603050405020304" pitchFamily="18" charset="0"/>
              </a:rPr>
              <a:t>GB37824-2019</a:t>
            </a:r>
            <a:r>
              <a:rPr lang="zh-CN" altLang="en-US" sz="2100" dirty="0" smtClean="0">
                <a:latin typeface="+mj-ea"/>
                <a:sym typeface="Arial" panose="020B0604020202020204" pitchFamily="34" charset="0"/>
              </a:rPr>
              <a:t>）</a:t>
            </a:r>
            <a:endParaRPr lang="zh-CN" altLang="en-US" sz="2100" dirty="0">
              <a:solidFill>
                <a:srgbClr val="FF0000"/>
              </a:solidFill>
              <a:latin typeface="+mj-ea"/>
            </a:endParaRPr>
          </a:p>
        </p:txBody>
      </p:sp>
      <p:sp>
        <p:nvSpPr>
          <p:cNvPr id="13315" name="幻灯片编号占位符 3"/>
          <p:cNvSpPr txBox="1">
            <a:spLocks noGrp="1" noChangeArrowheads="1"/>
          </p:cNvSpPr>
          <p:nvPr/>
        </p:nvSpPr>
        <p:spPr bwMode="auto">
          <a:xfrm>
            <a:off x="8976320" y="6412718"/>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61411F33-ACB6-4861-A6A0-20F6E359994F}" type="slidenum">
              <a:rPr lang="zh-CN" altLang="en-US" sz="900" b="1">
                <a:latin typeface="微软雅黑" panose="020B0503020204020204" pitchFamily="34" charset="-122"/>
              </a:rPr>
              <a:t>88</a:t>
            </a:fld>
            <a:endParaRPr lang="en-US" altLang="zh-CN" sz="900" b="1" dirty="0">
              <a:latin typeface="微软雅黑" panose="020B0503020204020204" pitchFamily="34" charset="-122"/>
            </a:endParaRPr>
          </a:p>
        </p:txBody>
      </p:sp>
      <p:graphicFrame>
        <p:nvGraphicFramePr>
          <p:cNvPr id="5" name="Group 73"/>
          <p:cNvGraphicFramePr/>
          <p:nvPr>
            <p:extLst>
              <p:ext uri="{D42A27DB-BD31-4B8C-83A1-F6EECF244321}">
                <p14:modId xmlns:p14="http://schemas.microsoft.com/office/powerpoint/2010/main" val="874079563"/>
              </p:ext>
            </p:extLst>
          </p:nvPr>
        </p:nvGraphicFramePr>
        <p:xfrm>
          <a:off x="214313" y="1143000"/>
          <a:ext cx="11714335" cy="5166320"/>
        </p:xfrm>
        <a:graphic>
          <a:graphicData uri="http://schemas.openxmlformats.org/drawingml/2006/table">
            <a:tbl>
              <a:tblPr/>
              <a:tblGrid>
                <a:gridCol w="1307208">
                  <a:extLst>
                    <a:ext uri="{9D8B030D-6E8A-4147-A177-3AD203B41FA5}">
                      <a16:colId xmlns="" xmlns:a16="http://schemas.microsoft.com/office/drawing/2014/main" val="20000"/>
                    </a:ext>
                  </a:extLst>
                </a:gridCol>
                <a:gridCol w="7407501">
                  <a:extLst>
                    <a:ext uri="{9D8B030D-6E8A-4147-A177-3AD203B41FA5}">
                      <a16:colId xmlns="" xmlns:a16="http://schemas.microsoft.com/office/drawing/2014/main" val="20001"/>
                    </a:ext>
                  </a:extLst>
                </a:gridCol>
                <a:gridCol w="2999626">
                  <a:extLst>
                    <a:ext uri="{9D8B030D-6E8A-4147-A177-3AD203B41FA5}">
                      <a16:colId xmlns="" xmlns:a16="http://schemas.microsoft.com/office/drawing/2014/main" val="20002"/>
                    </a:ext>
                  </a:extLst>
                </a:gridCol>
              </a:tblGrid>
              <a:tr h="954294">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1" i="0" u="none" strike="noStrike"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类型</a:t>
                      </a:r>
                    </a:p>
                  </a:txBody>
                  <a:tcPr marL="91433" marR="91433" marT="45705" marB="45705"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1" i="0" u="none" strike="noStrike"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无组织排放控制措施</a:t>
                      </a:r>
                    </a:p>
                  </a:txBody>
                  <a:tcPr marL="91433" marR="91433" marT="45705" marB="45705"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600" b="1" i="0" u="none" strike="noStrike" kern="1200"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1600" b="1" i="0" u="none" strike="noStrike" kern="1200"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重点地区</a:t>
                      </a:r>
                      <a:r>
                        <a:rPr kumimoji="0" lang="zh-CN" altLang="en-US" sz="1600" b="1" i="0" u="none" strike="noStrike" cap="none" normalizeH="0" baseline="0" dirty="0" smtClean="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无组织排放控制措施</a:t>
                      </a:r>
                    </a:p>
                  </a:txBody>
                  <a:tcPr marL="91433" marR="91433" marT="45705" marB="45705" anchor="ctr" horzOverflow="overflow">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0"/>
                  </a:ext>
                </a:extLst>
              </a:tr>
              <a:tr h="4212026">
                <a:tc>
                  <a:txBody>
                    <a:bodyPr/>
                    <a:lstStyle/>
                    <a:p>
                      <a:pPr marL="0" lvl="1" indent="-342900" algn="l" defTabSz="914400" rtl="0" eaLnBrk="1" latinLnBrk="0" hangingPunct="1">
                        <a:lnSpc>
                          <a:spcPct val="100000"/>
                        </a:lnSpc>
                        <a:spcBef>
                          <a:spcPts val="0"/>
                        </a:spcBef>
                        <a:spcAft>
                          <a:spcPts val="0"/>
                        </a:spcAft>
                        <a:buClr>
                          <a:srgbClr val="002060"/>
                        </a:buClr>
                        <a:buSzPct val="80000"/>
                        <a:buFont typeface="Wingdings" panose="05000000000000000000" pitchFamily="2" charset="2"/>
                        <a:buNone/>
                        <a:defRPr/>
                      </a:pPr>
                      <a:r>
                        <a:rPr lang="zh-CN" altLang="en-US" sz="16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工艺</a:t>
                      </a:r>
                      <a:r>
                        <a:rPr lang="zh-CN" altLang="en-US" sz="1600" kern="1200" dirty="0" smtClea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过程</a:t>
                      </a:r>
                      <a:endParaRPr lang="zh-CN" altLang="en-US" sz="16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91433" marR="91433" marT="45705" marB="45705"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lvl="1" indent="-342900" algn="just">
                        <a:lnSpc>
                          <a:spcPct val="100000"/>
                        </a:lnSpc>
                        <a:spcBef>
                          <a:spcPts val="0"/>
                        </a:spcBef>
                        <a:spcAft>
                          <a:spcPts val="0"/>
                        </a:spcAft>
                        <a:buFont typeface="Times New Roman" panose="02020603050405020304" pitchFamily="18" charset="0"/>
                        <a:buNone/>
                        <a:defRPr/>
                      </a:pPr>
                      <a:r>
                        <a:rPr kumimoji="0" lang="en-US"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1.</a:t>
                      </a:r>
                      <a:r>
                        <a:rPr kumimoji="0" lang="zh-CN" altLang="en-US"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配料、投加、混合、研磨、分散、调色、兑稀、灌装或包装过程应采用密闭设备或在密闭空间操作，废气应排至废气收集处理系统；无法密闭的，应采取局部气体收集措施，废气应排至废气收集处理系统。</a:t>
                      </a:r>
                      <a:endParaRPr kumimoji="0" lang="en-US"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endParaRPr>
                    </a:p>
                    <a:p>
                      <a:pPr marL="0" lvl="1" indent="-342900" algn="just">
                        <a:lnSpc>
                          <a:spcPct val="100000"/>
                        </a:lnSpc>
                        <a:spcBef>
                          <a:spcPts val="0"/>
                        </a:spcBef>
                        <a:spcAft>
                          <a:spcPts val="0"/>
                        </a:spcAft>
                        <a:buFont typeface="Times New Roman" panose="02020603050405020304" pitchFamily="18" charset="0"/>
                        <a:buNone/>
                        <a:defRPr/>
                      </a:pPr>
                      <a:r>
                        <a:rPr kumimoji="0" lang="en-US"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2</a:t>
                      </a:r>
                      <a:r>
                        <a:rPr kumimoji="0" lang="zh-CN" altLang="en-US"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a:t>
                      </a:r>
                      <a:r>
                        <a:rPr kumimoji="0" lang="zh-CN"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真空系统应采用干式真空泵，真空排气应排至</a:t>
                      </a:r>
                      <a:r>
                        <a:rPr kumimoji="0" lang="en-US"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VOCs</a:t>
                      </a:r>
                      <a:r>
                        <a:rPr kumimoji="0" lang="zh-CN"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废气收集处理系统。若使用液环（水环）真空泵、水（水蒸汽）喷射真空泵等，工作介质的循环槽（罐）应密闭，真空排气、循环槽（罐）排气应排至</a:t>
                      </a:r>
                      <a:r>
                        <a:rPr kumimoji="0" lang="en-US"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VOCs</a:t>
                      </a:r>
                      <a:r>
                        <a:rPr kumimoji="0" lang="zh-CN"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废气收集处理系统</a:t>
                      </a:r>
                      <a:r>
                        <a:rPr lang="zh-CN" altLang="zh-CN" sz="1800" kern="1200" dirty="0" smtClean="0">
                          <a:solidFill>
                            <a:schemeClr val="tx1"/>
                          </a:solidFill>
                          <a:effectLst/>
                          <a:latin typeface="+mn-lt"/>
                          <a:ea typeface="+mn-ea"/>
                          <a:cs typeface="+mn-cs"/>
                        </a:rPr>
                        <a:t>。</a:t>
                      </a:r>
                      <a:endParaRPr kumimoji="0" lang="zh-CN" altLang="en-US" sz="1600" b="0" i="0" u="none" strike="noStrike" kern="1200" cap="none" normalizeH="0" baseline="0" dirty="0" smtClean="0">
                        <a:ln>
                          <a:noFill/>
                        </a:ln>
                        <a:solidFill>
                          <a:srgbClr val="000000"/>
                        </a:solidFill>
                        <a:effectLst/>
                        <a:latin typeface="+mn-ea"/>
                        <a:ea typeface="+mn-ea"/>
                        <a:cs typeface="Times New Roman" panose="02020603050405020304" pitchFamily="18" charset="0"/>
                      </a:endParaRPr>
                    </a:p>
                    <a:p>
                      <a:pPr marL="0" lvl="1" indent="-342900" algn="just">
                        <a:lnSpc>
                          <a:spcPct val="100000"/>
                        </a:lnSpc>
                        <a:spcBef>
                          <a:spcPts val="0"/>
                        </a:spcBef>
                        <a:spcAft>
                          <a:spcPts val="0"/>
                        </a:spcAft>
                        <a:buFont typeface="Times New Roman" panose="02020603050405020304" pitchFamily="18" charset="0"/>
                        <a:buNone/>
                        <a:defRPr/>
                      </a:pPr>
                      <a:r>
                        <a:rPr kumimoji="0" lang="en-US"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3.</a:t>
                      </a:r>
                      <a:r>
                        <a:rPr kumimoji="0" lang="zh-CN" altLang="en-US" sz="1600" b="1" i="0" u="none" strike="noStrike" kern="1200" cap="none" normalizeH="0" baseline="0" dirty="0" smtClean="0">
                          <a:ln>
                            <a:noFill/>
                          </a:ln>
                          <a:solidFill>
                            <a:srgbClr val="FF0000"/>
                          </a:solidFill>
                          <a:effectLst/>
                          <a:latin typeface="+mn-ea"/>
                          <a:ea typeface="+mn-ea"/>
                          <a:cs typeface="Times New Roman" panose="02020603050405020304" pitchFamily="18" charset="0"/>
                        </a:rPr>
                        <a:t>移动缸及设备零件清洗时，应采取密闭过程或者在密闭空间中操作，废气应收集达标排放；无法密闭的，应采取局部气体收集处理措施后达标排放。</a:t>
                      </a:r>
                      <a:endParaRPr kumimoji="0" lang="zh-CN" altLang="en-US" sz="1600" b="1" i="0" u="none" strike="noStrike" kern="1200" cap="none" normalizeH="0" baseline="0" dirty="0" smtClean="0">
                        <a:ln>
                          <a:noFill/>
                        </a:ln>
                        <a:solidFill>
                          <a:srgbClr val="000000"/>
                        </a:solidFill>
                        <a:effectLst/>
                        <a:latin typeface="+mn-ea"/>
                        <a:ea typeface="+mn-ea"/>
                        <a:cs typeface="Times New Roman" panose="02020603050405020304" pitchFamily="18" charset="0"/>
                      </a:endParaRPr>
                    </a:p>
                    <a:p>
                      <a:pPr marL="0" lvl="1" indent="-342900" algn="just">
                        <a:lnSpc>
                          <a:spcPct val="100000"/>
                        </a:lnSpc>
                        <a:spcBef>
                          <a:spcPts val="0"/>
                        </a:spcBef>
                        <a:spcAft>
                          <a:spcPts val="0"/>
                        </a:spcAft>
                        <a:buFont typeface="Times New Roman" panose="02020603050405020304" pitchFamily="18" charset="0"/>
                        <a:buNone/>
                        <a:defRPr/>
                      </a:pPr>
                      <a:r>
                        <a:rPr kumimoji="0" lang="en-US"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4. </a:t>
                      </a:r>
                      <a:r>
                        <a:rPr kumimoji="0" lang="zh-CN" altLang="en-US"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载有VOCs物料的固定釜设备及其管道在开停工（车）、检维修和清洗时，应在退料阶段将残存物料退净，并用密闭容器盛装，退料过程废气应排至VOCs废气收集处理系统；清洗及吹扫过程排气应排至VOCs废气收集处理系统。</a:t>
                      </a:r>
                      <a:endParaRPr kumimoji="0" lang="en-US"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endParaRPr>
                    </a:p>
                    <a:p>
                      <a:pPr marL="0" lvl="1" indent="-342900" algn="just" defTabSz="914400" rtl="0" eaLnBrk="1" latinLnBrk="0" hangingPunct="1">
                        <a:lnSpc>
                          <a:spcPct val="100000"/>
                        </a:lnSpc>
                        <a:spcBef>
                          <a:spcPts val="0"/>
                        </a:spcBef>
                        <a:spcAft>
                          <a:spcPts val="0"/>
                        </a:spcAft>
                        <a:buFont typeface="Times New Roman" panose="02020603050405020304" pitchFamily="18" charset="0"/>
                        <a:buNone/>
                        <a:defRPr/>
                      </a:pPr>
                      <a:r>
                        <a:rPr kumimoji="0" lang="en-US"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5. </a:t>
                      </a:r>
                      <a:r>
                        <a:rPr kumimoji="0" lang="zh-CN"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工艺过程产生的</a:t>
                      </a:r>
                      <a:r>
                        <a:rPr kumimoji="0" lang="en-US"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VOCs</a:t>
                      </a:r>
                      <a:r>
                        <a:rPr kumimoji="0" lang="zh-CN"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废料（渣、液）应按照</a:t>
                      </a:r>
                      <a:r>
                        <a:rPr kumimoji="0" lang="en-US"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5.2</a:t>
                      </a:r>
                      <a:r>
                        <a:rPr kumimoji="0" lang="zh-CN"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条、</a:t>
                      </a:r>
                      <a:r>
                        <a:rPr kumimoji="0" lang="en-US"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5.3</a:t>
                      </a:r>
                      <a:r>
                        <a:rPr kumimoji="0" lang="zh-CN"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条要求进行储存、转移和输送。盛装过</a:t>
                      </a:r>
                      <a:r>
                        <a:rPr kumimoji="0" lang="en-US"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VOCs</a:t>
                      </a:r>
                      <a:r>
                        <a:rPr kumimoji="0" lang="zh-CN"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物料的废包装容器应加盖密闭</a:t>
                      </a:r>
                      <a:r>
                        <a:rPr kumimoji="0" lang="zh-CN" altLang="en-US"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a:t>
                      </a:r>
                      <a:endParaRPr kumimoji="0" lang="en-US"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endParaRPr>
                    </a:p>
                    <a:p>
                      <a:pPr marL="0" lvl="1" indent="-342900" algn="just" defTabSz="914400" rtl="0" eaLnBrk="1" latinLnBrk="0" hangingPunct="1">
                        <a:lnSpc>
                          <a:spcPct val="100000"/>
                        </a:lnSpc>
                        <a:spcBef>
                          <a:spcPts val="0"/>
                        </a:spcBef>
                        <a:spcAft>
                          <a:spcPts val="0"/>
                        </a:spcAft>
                        <a:buFont typeface="Times New Roman" panose="02020603050405020304" pitchFamily="18" charset="0"/>
                        <a:buNone/>
                        <a:defRPr/>
                      </a:pPr>
                      <a:r>
                        <a:rPr kumimoji="0" lang="en-US"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6. </a:t>
                      </a:r>
                      <a:r>
                        <a:rPr kumimoji="0" lang="zh-CN"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企业应按照</a:t>
                      </a:r>
                      <a:r>
                        <a:rPr kumimoji="0" lang="en-US"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HJ 944</a:t>
                      </a:r>
                      <a:r>
                        <a:rPr kumimoji="0" lang="zh-CN"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要求建立台帐，记录</a:t>
                      </a:r>
                      <a:r>
                        <a:rPr kumimoji="0" lang="en-US"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VOCs</a:t>
                      </a:r>
                      <a:r>
                        <a:rPr kumimoji="0" lang="zh-CN"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原（辅）材料名称、使用量、回收量、废弃量、去向以及</a:t>
                      </a:r>
                      <a:r>
                        <a:rPr kumimoji="0" lang="en-US"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VOCs</a:t>
                      </a:r>
                      <a:r>
                        <a:rPr kumimoji="0" lang="zh-CN" altLang="zh-CN" sz="1600" b="0" i="0" u="none" strike="noStrike" kern="1200" cap="none" normalizeH="0" baseline="0" dirty="0" smtClean="0">
                          <a:ln>
                            <a:noFill/>
                          </a:ln>
                          <a:solidFill>
                            <a:srgbClr val="000000"/>
                          </a:solidFill>
                          <a:effectLst/>
                          <a:latin typeface="+mn-ea"/>
                          <a:ea typeface="+mn-ea"/>
                          <a:cs typeface="Times New Roman" panose="02020603050405020304" pitchFamily="18" charset="0"/>
                        </a:rPr>
                        <a:t>含量等信息。台帐保存期限不少于三年</a:t>
                      </a:r>
                      <a:endParaRPr kumimoji="0" lang="zh-CN" altLang="en-US" sz="1600" b="0" i="0" u="none" strike="noStrike" kern="1200" cap="none" normalizeH="0" baseline="0" dirty="0" smtClean="0">
                        <a:ln>
                          <a:noFill/>
                        </a:ln>
                        <a:solidFill>
                          <a:srgbClr val="000000"/>
                        </a:solidFill>
                        <a:effectLst/>
                        <a:latin typeface="+mn-ea"/>
                        <a:ea typeface="+mn-ea"/>
                        <a:cs typeface="Times New Roman" panose="02020603050405020304" pitchFamily="18" charset="0"/>
                      </a:endParaRPr>
                    </a:p>
                  </a:txBody>
                  <a:tcPr marL="91433" marR="91433" marT="45705" marB="45705"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1" indent="-342900" algn="just" defTabSz="914400" rtl="0" eaLnBrk="1" fontAlgn="auto" latinLnBrk="0" hangingPunct="1">
                        <a:lnSpc>
                          <a:spcPct val="100000"/>
                        </a:lnSpc>
                        <a:spcBef>
                          <a:spcPts val="0"/>
                        </a:spcBef>
                        <a:spcAft>
                          <a:spcPts val="0"/>
                        </a:spcAft>
                        <a:buClrTx/>
                        <a:buSzTx/>
                        <a:buFont typeface="Times New Roman" panose="02020603050405020304" pitchFamily="18" charset="0"/>
                        <a:buNone/>
                        <a:defRPr/>
                      </a:pPr>
                      <a:r>
                        <a:rPr kumimoji="0" lang="en-US" altLang="zh-CN" sz="1600" b="0" i="0" u="none" strike="noStrike" cap="none" normalizeH="0" baseline="0" dirty="0" smtClean="0">
                          <a:solidFill>
                            <a:schemeClr val="tx1"/>
                          </a:solidFill>
                          <a:latin typeface="+mn-ea"/>
                        </a:rPr>
                        <a:t>a</a:t>
                      </a:r>
                      <a:r>
                        <a:rPr kumimoji="0" lang="zh-CN" altLang="en-US" sz="1600" b="0" i="0" u="none" strike="noStrike" cap="none" normalizeH="0" baseline="0" dirty="0" smtClean="0">
                          <a:solidFill>
                            <a:schemeClr val="tx1"/>
                          </a:solidFill>
                          <a:latin typeface="+mn-ea"/>
                        </a:rPr>
                        <a:t>） 高位槽（罐）进料时，所置换的废气应排至</a:t>
                      </a:r>
                      <a:r>
                        <a:rPr kumimoji="0" lang="en-US" altLang="zh-CN" sz="1600" b="0" i="0" u="none" strike="noStrike" cap="none" normalizeH="0" baseline="0" dirty="0" smtClean="0">
                          <a:solidFill>
                            <a:schemeClr val="tx1"/>
                          </a:solidFill>
                          <a:latin typeface="+mn-ea"/>
                        </a:rPr>
                        <a:t>VOCs</a:t>
                      </a:r>
                      <a:r>
                        <a:rPr kumimoji="0" lang="zh-CN" altLang="en-US" sz="1600" b="0" i="0" u="none" strike="noStrike" cap="none" normalizeH="0" baseline="0" dirty="0" smtClean="0">
                          <a:solidFill>
                            <a:schemeClr val="tx1"/>
                          </a:solidFill>
                          <a:latin typeface="+mn-ea"/>
                        </a:rPr>
                        <a:t>废气收集处理系统或气相平衡系统</a:t>
                      </a:r>
                      <a:endParaRPr kumimoji="0" lang="en-US" altLang="zh-CN" sz="1600" b="0" i="0" u="none" strike="noStrike" cap="none" normalizeH="0" baseline="0" dirty="0" smtClean="0">
                        <a:solidFill>
                          <a:schemeClr val="tx1"/>
                        </a:solidFill>
                        <a:latin typeface="+mn-ea"/>
                      </a:endParaRPr>
                    </a:p>
                    <a:p>
                      <a:pPr marL="0" marR="0" lvl="1" indent="-342900" algn="just" defTabSz="914400" rtl="0" eaLnBrk="1" fontAlgn="auto" latinLnBrk="0" hangingPunct="1">
                        <a:lnSpc>
                          <a:spcPct val="100000"/>
                        </a:lnSpc>
                        <a:spcBef>
                          <a:spcPts val="0"/>
                        </a:spcBef>
                        <a:spcAft>
                          <a:spcPts val="0"/>
                        </a:spcAft>
                        <a:buClrTx/>
                        <a:buSzTx/>
                        <a:buFont typeface="Times New Roman" panose="02020603050405020304" pitchFamily="18" charset="0"/>
                        <a:buNone/>
                        <a:defRPr/>
                      </a:pPr>
                      <a:r>
                        <a:rPr kumimoji="0" lang="en-US" altLang="zh-CN" sz="1600" b="0" i="0" u="none" strike="noStrike" cap="none" normalizeH="0" baseline="0" dirty="0" err="1" smtClean="0">
                          <a:solidFill>
                            <a:schemeClr val="tx1"/>
                          </a:solidFill>
                          <a:latin typeface="+mn-ea"/>
                        </a:rPr>
                        <a:t>b</a:t>
                      </a:r>
                      <a:r>
                        <a:rPr kumimoji="0" altLang="zh-CN" sz="1600" b="0" i="0" u="none" strike="noStrike" cap="none" normalizeH="0" baseline="0" dirty="0" err="1" smtClean="0">
                          <a:solidFill>
                            <a:schemeClr val="tx1"/>
                          </a:solidFill>
                          <a:latin typeface="+mn-ea"/>
                        </a:rPr>
                        <a:t>）</a:t>
                      </a:r>
                      <a:r>
                        <a:rPr kumimoji="0" altLang="zh-CN" sz="1600" b="1" i="0" u="none" strike="noStrike" cap="none" normalizeH="0" baseline="0" dirty="0" err="1" smtClean="0">
                          <a:solidFill>
                            <a:srgbClr val="FF0000"/>
                          </a:solidFill>
                          <a:latin typeface="+mn-ea"/>
                        </a:rPr>
                        <a:t>移动缸及设备零件清洗时，应采取密闭过程或者在密闭空间中操作，废气应收集达标排放</a:t>
                      </a:r>
                      <a:r>
                        <a:rPr kumimoji="0" altLang="zh-CN" sz="1600" b="1" i="0" u="none" strike="noStrike" cap="none" normalizeH="0" baseline="0" dirty="0" smtClean="0">
                          <a:solidFill>
                            <a:srgbClr val="FF0000"/>
                          </a:solidFill>
                          <a:latin typeface="+mn-ea"/>
                        </a:rPr>
                        <a:t>。</a:t>
                      </a:r>
                      <a:endParaRPr kumimoji="0" altLang="zh-CN" sz="1600" b="0" i="0" u="none" strike="noStrike" cap="none" normalizeH="0" baseline="0" dirty="0" smtClean="0">
                        <a:solidFill>
                          <a:schemeClr val="tx1"/>
                        </a:solidFill>
                        <a:latin typeface="+mn-ea"/>
                      </a:endParaRPr>
                    </a:p>
                    <a:p>
                      <a:pPr marL="0" marR="0" lvl="1" indent="-342900" algn="just" defTabSz="914400" rtl="0" eaLnBrk="1" fontAlgn="auto" latinLnBrk="0" hangingPunct="1">
                        <a:lnSpc>
                          <a:spcPct val="100000"/>
                        </a:lnSpc>
                        <a:spcBef>
                          <a:spcPts val="0"/>
                        </a:spcBef>
                        <a:spcAft>
                          <a:spcPts val="0"/>
                        </a:spcAft>
                        <a:buClrTx/>
                        <a:buSzTx/>
                        <a:buFont typeface="Times New Roman" panose="02020603050405020304" pitchFamily="18" charset="0"/>
                        <a:buNone/>
                        <a:defRPr/>
                      </a:pPr>
                      <a:r>
                        <a:rPr kumimoji="0" altLang="zh-CN" sz="1600" b="0" i="0" u="none" strike="noStrike" cap="none" normalizeH="0" baseline="0" dirty="0" smtClean="0">
                          <a:solidFill>
                            <a:schemeClr val="tx1"/>
                          </a:solidFill>
                          <a:latin typeface="+mn-ea"/>
                        </a:rPr>
                        <a:t>c）实验室若使用含VOCs的化学品进行实验，应使用通风橱（柜）或进行局部气体收集，废气应排至VOCs废气收集处理系统</a:t>
                      </a:r>
                      <a:r>
                        <a:rPr kumimoji="0" altLang="zh-CN" sz="1600" b="1" i="0" u="none" strike="noStrike" cap="none" normalizeH="0" baseline="0" dirty="0" smtClean="0">
                          <a:solidFill>
                            <a:schemeClr val="tx1"/>
                          </a:solidFill>
                          <a:latin typeface="+mn-ea"/>
                        </a:rPr>
                        <a:t>。</a:t>
                      </a:r>
                    </a:p>
                    <a:p>
                      <a:pPr marL="0" lvl="1" indent="-342900" algn="just">
                        <a:lnSpc>
                          <a:spcPct val="100000"/>
                        </a:lnSpc>
                        <a:spcBef>
                          <a:spcPts val="0"/>
                        </a:spcBef>
                        <a:spcAft>
                          <a:spcPts val="0"/>
                        </a:spcAft>
                        <a:buFont typeface="Times New Roman" panose="02020603050405020304" pitchFamily="18" charset="0"/>
                        <a:buNone/>
                        <a:defRPr/>
                      </a:pPr>
                      <a:endParaRPr kumimoji="0" lang="zh-CN" altLang="zh-CN" sz="1600" b="1" i="0" u="none" strike="noStrike" kern="1200" cap="none" normalizeH="0" baseline="0" dirty="0" smtClean="0">
                        <a:ln>
                          <a:noFill/>
                        </a:ln>
                        <a:solidFill>
                          <a:srgbClr val="000000"/>
                        </a:solidFill>
                        <a:effectLst/>
                        <a:latin typeface="+mn-ea"/>
                        <a:ea typeface="+mn-ea"/>
                        <a:cs typeface="Times New Roman" panose="02020603050405020304" pitchFamily="18" charset="0"/>
                      </a:endParaRPr>
                    </a:p>
                  </a:txBody>
                  <a:tcPr marL="91433" marR="91433" marT="45705" marB="45705" anchor="ctr" horzOverflow="overflow">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223741721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263352" y="105336"/>
            <a:ext cx="8229600" cy="709613"/>
          </a:xfrm>
        </p:spPr>
        <p:txBody>
          <a:bodyPr anchor="b"/>
          <a:lstStyle/>
          <a:p>
            <a:pPr algn="l" eaLnBrk="1" hangingPunct="1"/>
            <a:r>
              <a:rPr lang="zh-CN" altLang="en-US" sz="3200" b="1" dirty="0" smtClean="0">
                <a:solidFill>
                  <a:schemeClr val="tx2"/>
                </a:solidFill>
              </a:rPr>
              <a:t> 过程控制</a:t>
            </a:r>
            <a:r>
              <a:rPr lang="zh-CN" altLang="en-US" sz="3200" b="1" dirty="0">
                <a:solidFill>
                  <a:schemeClr val="tx2"/>
                </a:solidFill>
              </a:rPr>
              <a:t>示例</a:t>
            </a:r>
            <a:r>
              <a:rPr lang="zh-CN" altLang="en-US" sz="3200" b="1" dirty="0" smtClean="0">
                <a:solidFill>
                  <a:schemeClr val="tx2"/>
                </a:solidFill>
              </a:rPr>
              <a:t>：</a:t>
            </a:r>
            <a:r>
              <a:rPr lang="zh-CN" altLang="en-US" sz="3200" b="1" dirty="0">
                <a:solidFill>
                  <a:schemeClr val="tx2"/>
                </a:solidFill>
              </a:rPr>
              <a:t>投料环节</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89</a:t>
            </a:fld>
            <a:endParaRPr lang="en-US" altLang="zh-CN" sz="1200" b="1"/>
          </a:p>
        </p:txBody>
      </p:sp>
      <p:sp>
        <p:nvSpPr>
          <p:cNvPr id="15" name="矩形 1"/>
          <p:cNvSpPr>
            <a:spLocks noChangeArrowheads="1"/>
          </p:cNvSpPr>
          <p:nvPr/>
        </p:nvSpPr>
        <p:spPr bwMode="auto">
          <a:xfrm>
            <a:off x="479376" y="1065298"/>
            <a:ext cx="8233803" cy="506213"/>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nSpc>
                <a:spcPct val="150000"/>
              </a:lnSpc>
              <a:spcBef>
                <a:spcPct val="0"/>
              </a:spcBef>
              <a:buNone/>
            </a:pPr>
            <a:r>
              <a:rPr lang="zh-CN" altLang="en-US" sz="2400" b="1" noProof="1">
                <a:solidFill>
                  <a:srgbClr val="000000"/>
                </a:solidFill>
                <a:latin typeface="微软雅黑" panose="020B0503020204020204" pitchFamily="34" charset="-122"/>
              </a:rPr>
              <a:t>投料环节：密闭化</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07768" y="1463669"/>
            <a:ext cx="6906127" cy="326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408" y="3857662"/>
            <a:ext cx="5544616" cy="299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文本框 13"/>
          <p:cNvSpPr txBox="1"/>
          <p:nvPr/>
        </p:nvSpPr>
        <p:spPr>
          <a:xfrm>
            <a:off x="551384" y="1821860"/>
            <a:ext cx="3312368" cy="1264209"/>
          </a:xfrm>
          <a:prstGeom prst="rect">
            <a:avLst/>
          </a:prstGeom>
          <a:solidFill>
            <a:schemeClr val="accent3">
              <a:lumMod val="20000"/>
              <a:lumOff val="80000"/>
            </a:schemeClr>
          </a:solidFill>
          <a:ln>
            <a:noFill/>
          </a:ln>
          <a:effectLst/>
        </p:spPr>
        <p:style>
          <a:lnRef idx="1">
            <a:schemeClr val="accent5"/>
          </a:lnRef>
          <a:fillRef idx="2">
            <a:schemeClr val="accent5"/>
          </a:fillRef>
          <a:effectRef idx="1">
            <a:schemeClr val="accent5"/>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lnSpc>
                <a:spcPct val="150000"/>
              </a:lnSpc>
              <a:spcBef>
                <a:spcPct val="0"/>
              </a:spcBef>
              <a:spcAft>
                <a:spcPts val="1200"/>
              </a:spcAft>
              <a:buClr>
                <a:srgbClr val="C00000"/>
              </a:buClr>
              <a:buNone/>
            </a:pPr>
            <a:r>
              <a:rPr lang="zh-CN" altLang="en-US" sz="1800" b="1" dirty="0">
                <a:solidFill>
                  <a:srgbClr val="000000"/>
                </a:solidFill>
                <a:latin typeface="微软雅黑" panose="020B0503020204020204" pitchFamily="34" charset="-122"/>
              </a:rPr>
              <a:t>桶泵加料技术已经成熟并应用</a:t>
            </a:r>
            <a:r>
              <a:rPr lang="zh-CN" altLang="en-US" sz="1800" b="1" dirty="0" smtClean="0">
                <a:solidFill>
                  <a:srgbClr val="000000"/>
                </a:solidFill>
                <a:latin typeface="微软雅黑" panose="020B0503020204020204" pitchFamily="34" charset="-122"/>
              </a:rPr>
              <a:t>普遍（除了粘度达的物料）</a:t>
            </a:r>
            <a:endParaRPr lang="en-US" altLang="zh-CN" sz="1800" b="1" dirty="0">
              <a:solidFill>
                <a:srgbClr val="000000"/>
              </a:solidFill>
              <a:latin typeface="微软雅黑" panose="020B0503020204020204" pitchFamily="34" charset="-122"/>
            </a:endParaRPr>
          </a:p>
        </p:txBody>
      </p:sp>
      <p:sp>
        <p:nvSpPr>
          <p:cNvPr id="17" name="文本框 16"/>
          <p:cNvSpPr txBox="1"/>
          <p:nvPr/>
        </p:nvSpPr>
        <p:spPr>
          <a:xfrm>
            <a:off x="8112224" y="4977651"/>
            <a:ext cx="2592288" cy="1256251"/>
          </a:xfrm>
          <a:prstGeom prst="rect">
            <a:avLst/>
          </a:prstGeom>
          <a:solidFill>
            <a:schemeClr val="accent3">
              <a:lumMod val="20000"/>
              <a:lumOff val="80000"/>
            </a:schemeClr>
          </a:solidFill>
          <a:ln>
            <a:noFill/>
          </a:ln>
          <a:effectLst/>
        </p:spPr>
        <p:style>
          <a:lnRef idx="1">
            <a:schemeClr val="accent5"/>
          </a:lnRef>
          <a:fillRef idx="2">
            <a:schemeClr val="accent5"/>
          </a:fillRef>
          <a:effectRef idx="1">
            <a:schemeClr val="accent5"/>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lnSpc>
                <a:spcPct val="150000"/>
              </a:lnSpc>
              <a:spcBef>
                <a:spcPct val="0"/>
              </a:spcBef>
              <a:spcAft>
                <a:spcPts val="1200"/>
              </a:spcAft>
              <a:buClr>
                <a:srgbClr val="C00000"/>
              </a:buClr>
              <a:buNone/>
            </a:pPr>
            <a:r>
              <a:rPr lang="zh-CN" altLang="en-US" sz="1800" b="1" dirty="0">
                <a:solidFill>
                  <a:srgbClr val="000000"/>
                </a:solidFill>
                <a:latin typeface="微软雅黑" panose="020B0503020204020204" pitchFamily="34" charset="-122"/>
              </a:rPr>
              <a:t>粉料密闭投料也有成功的案例</a:t>
            </a:r>
            <a:endParaRPr lang="en-US" altLang="zh-CN" sz="1800" b="1" dirty="0">
              <a:solidFill>
                <a:srgbClr val="000000"/>
              </a:solidFill>
              <a:latin typeface="微软雅黑" panose="020B0503020204020204" pitchFamily="34" charset="-122"/>
            </a:endParaRPr>
          </a:p>
        </p:txBody>
      </p:sp>
      <p:sp>
        <p:nvSpPr>
          <p:cNvPr id="2" name="虚尾箭头 1"/>
          <p:cNvSpPr/>
          <p:nvPr/>
        </p:nvSpPr>
        <p:spPr>
          <a:xfrm>
            <a:off x="2810325" y="3086069"/>
            <a:ext cx="864395" cy="378793"/>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smtClean="0">
              <a:solidFill>
                <a:schemeClr val="tx1"/>
              </a:solidFill>
            </a:endParaRPr>
          </a:p>
        </p:txBody>
      </p:sp>
      <p:sp>
        <p:nvSpPr>
          <p:cNvPr id="18" name="虚尾箭头 17"/>
          <p:cNvSpPr/>
          <p:nvPr/>
        </p:nvSpPr>
        <p:spPr>
          <a:xfrm flipH="1">
            <a:off x="7198951" y="6027032"/>
            <a:ext cx="890198" cy="421394"/>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b="1" dirty="0" smtClean="0">
              <a:solidFill>
                <a:schemeClr val="tx1"/>
              </a:solidFill>
            </a:endParaRPr>
          </a:p>
        </p:txBody>
      </p:sp>
    </p:spTree>
    <p:extLst>
      <p:ext uri="{BB962C8B-B14F-4D97-AF65-F5344CB8AC3E}">
        <p14:creationId xmlns:p14="http://schemas.microsoft.com/office/powerpoint/2010/main" val="14632904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noChangeArrowheads="1"/>
          </p:cNvSpPr>
          <p:nvPr>
            <p:ph type="title"/>
          </p:nvPr>
        </p:nvSpPr>
        <p:spPr>
          <a:xfrm>
            <a:off x="1981200" y="127001"/>
            <a:ext cx="8229600" cy="709613"/>
          </a:xfrm>
        </p:spPr>
        <p:txBody>
          <a:bodyPr/>
          <a:lstStyle/>
          <a:p>
            <a:pPr algn="ctr" eaLnBrk="1" hangingPunct="1"/>
            <a:r>
              <a:rPr lang="zh-CN" altLang="zh-CN" sz="3600"/>
              <a:t>主</a:t>
            </a:r>
            <a:r>
              <a:rPr lang="en-US" altLang="zh-CN" sz="3600"/>
              <a:t> </a:t>
            </a:r>
            <a:r>
              <a:rPr lang="zh-CN" altLang="zh-CN" sz="3600"/>
              <a:t>要</a:t>
            </a:r>
            <a:r>
              <a:rPr lang="en-US" altLang="zh-CN" sz="3600"/>
              <a:t> </a:t>
            </a:r>
            <a:r>
              <a:rPr lang="zh-CN" altLang="zh-CN" sz="3600"/>
              <a:t>内</a:t>
            </a:r>
            <a:r>
              <a:rPr lang="en-US" altLang="zh-CN" sz="3600"/>
              <a:t> </a:t>
            </a:r>
            <a:r>
              <a:rPr lang="zh-CN" altLang="zh-CN" sz="3600"/>
              <a:t>容</a:t>
            </a:r>
            <a:endParaRPr lang="zh-CN" altLang="en-US" sz="3600"/>
          </a:p>
        </p:txBody>
      </p:sp>
      <p:sp>
        <p:nvSpPr>
          <p:cNvPr id="11270" name="幻灯片编号占位符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spcBef>
                <a:spcPct val="0"/>
              </a:spcBef>
              <a:buNone/>
              <a:defRPr/>
            </a:pPr>
            <a:fld id="{821AF9DB-AFE8-474A-A99B-2B5FFB6F7E8E}" type="slidenum">
              <a:rPr lang="zh-CN" altLang="en-US" sz="1200">
                <a:solidFill>
                  <a:prstClr val="black"/>
                </a:solidFill>
                <a:cs typeface="+mn-cs"/>
              </a:rPr>
              <a:pPr>
                <a:spcBef>
                  <a:spcPct val="0"/>
                </a:spcBef>
                <a:buNone/>
                <a:defRPr/>
              </a:pPr>
              <a:t>9</a:t>
            </a:fld>
            <a:endParaRPr lang="en-US" altLang="zh-CN" sz="1200">
              <a:solidFill>
                <a:prstClr val="black"/>
              </a:solidFill>
              <a:cs typeface="+mn-cs"/>
            </a:endParaRPr>
          </a:p>
        </p:txBody>
      </p:sp>
      <p:sp>
        <p:nvSpPr>
          <p:cNvPr id="15" name="矩形 14"/>
          <p:cNvSpPr/>
          <p:nvPr/>
        </p:nvSpPr>
        <p:spPr>
          <a:xfrm>
            <a:off x="3359696" y="3284985"/>
            <a:ext cx="6048672" cy="720079"/>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b="1" noProof="1" smtClean="0">
                <a:solidFill>
                  <a:prstClr val="black"/>
                </a:solidFill>
                <a:latin typeface="微软雅黑" panose="020B0503020204020204" pitchFamily="34" charset="-122"/>
                <a:cs typeface="+mn-cs"/>
              </a:rPr>
              <a:t>   </a:t>
            </a:r>
            <a:r>
              <a:rPr lang="zh-CN" altLang="en-US" b="1" noProof="1" smtClean="0">
                <a:solidFill>
                  <a:schemeClr val="bg2"/>
                </a:solidFill>
                <a:latin typeface="微软雅黑" panose="020B0503020204020204" pitchFamily="34" charset="-122"/>
                <a:cs typeface="+mn-cs"/>
              </a:rPr>
              <a:t>油墨及类似品制造</a:t>
            </a:r>
            <a:endParaRPr kumimoji="0" lang="zh-CN" altLang="en-US" sz="3200" b="1" i="0" u="none" strike="noStrike" kern="1200" cap="none" spc="0" normalizeH="0" baseline="0" noProof="1" smtClean="0">
              <a:ln>
                <a:noFill/>
              </a:ln>
              <a:solidFill>
                <a:schemeClr val="bg2"/>
              </a:solidFill>
              <a:effectLst/>
              <a:uLnTx/>
              <a:uFillTx/>
              <a:latin typeface="微软雅黑" panose="020B0503020204020204" pitchFamily="34" charset="-122"/>
              <a:cs typeface="+mn-cs"/>
            </a:endParaRPr>
          </a:p>
        </p:txBody>
      </p:sp>
      <p:sp>
        <p:nvSpPr>
          <p:cNvPr id="16" name="矩形 15"/>
          <p:cNvSpPr/>
          <p:nvPr/>
        </p:nvSpPr>
        <p:spPr>
          <a:xfrm>
            <a:off x="3359696" y="1494855"/>
            <a:ext cx="6048672" cy="710009"/>
          </a:xfrm>
          <a:prstGeom prst="rect">
            <a:avLst/>
          </a:prstGeom>
          <a:solidFill>
            <a:schemeClr val="accent6">
              <a:lumMod val="40000"/>
              <a:lumOff val="6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3200" b="1" i="0" u="none" strike="noStrike" kern="1200" cap="none" spc="0" normalizeH="0" baseline="0" noProof="1" smtClean="0">
                <a:ln>
                  <a:noFill/>
                </a:ln>
                <a:solidFill>
                  <a:srgbClr val="C00000"/>
                </a:solidFill>
                <a:effectLst/>
                <a:uLnTx/>
                <a:uFillTx/>
                <a:latin typeface="微软雅黑" panose="020B0503020204020204" pitchFamily="34" charset="-122"/>
                <a:ea typeface="微软雅黑" panose="020B0503020204020204" pitchFamily="34" charset="-122"/>
                <a:cs typeface="+mn-cs"/>
              </a:rPr>
              <a:t>1</a:t>
            </a:r>
            <a:r>
              <a:rPr kumimoji="0" lang="zh-CN" altLang="en-US" sz="3200" b="1" i="0" u="none" strike="noStrike" kern="1200" cap="none" spc="0" normalizeH="0" baseline="0" noProof="1" smtClean="0">
                <a:ln>
                  <a:noFill/>
                </a:ln>
                <a:solidFill>
                  <a:srgbClr val="C00000"/>
                </a:solidFill>
                <a:effectLst/>
                <a:uLnTx/>
                <a:uFillTx/>
                <a:latin typeface="微软雅黑" panose="020B0503020204020204" pitchFamily="34" charset="-122"/>
                <a:ea typeface="微软雅黑" panose="020B0503020204020204" pitchFamily="34" charset="-122"/>
                <a:cs typeface="+mn-cs"/>
              </a:rPr>
              <a:t>、行业概况</a:t>
            </a:r>
            <a:endParaRPr kumimoji="0" lang="zh-CN" altLang="en-US" sz="3200" b="0" i="0" u="none" strike="noStrike" kern="1200" cap="none" spc="0" normalizeH="0" baseline="0" noProof="1" smtClean="0">
              <a:ln>
                <a:noFill/>
              </a:ln>
              <a:solidFill>
                <a:srgbClr val="C00000"/>
              </a:solidFill>
              <a:effectLst/>
              <a:uLnTx/>
              <a:uFillTx/>
              <a:latin typeface="Arial" panose="020B0604020202020204" pitchFamily="34" charset="0"/>
              <a:ea typeface="微软雅黑" panose="020B0503020204020204" pitchFamily="34" charset="-122"/>
              <a:cs typeface="+mn-cs"/>
            </a:endParaRPr>
          </a:p>
        </p:txBody>
      </p:sp>
      <p:sp>
        <p:nvSpPr>
          <p:cNvPr id="17" name="矩形 16"/>
          <p:cNvSpPr/>
          <p:nvPr/>
        </p:nvSpPr>
        <p:spPr>
          <a:xfrm>
            <a:off x="3359696" y="2399764"/>
            <a:ext cx="6048672" cy="648071"/>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smtClean="0">
                <a:ln>
                  <a:noFill/>
                </a:ln>
                <a:solidFill>
                  <a:prstClr val="black"/>
                </a:solidFill>
                <a:effectLst/>
                <a:uLnTx/>
                <a:uFillTx/>
                <a:latin typeface="Times New Roman" panose="02020603050405020304" pitchFamily="18" charset="0"/>
                <a:ea typeface="微软雅黑" panose="020B0503020204020204" pitchFamily="34" charset="-122"/>
                <a:cs typeface="+mn-cs"/>
              </a:rPr>
              <a:t>   涂料制造</a:t>
            </a:r>
            <a:endParaRPr kumimoji="0" lang="zh-CN" altLang="en-US" sz="3200" b="0" i="0" u="none" strike="noStrike" kern="1200" cap="none" spc="0" normalizeH="0" baseline="0" noProof="1" smtClean="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18" name="矩形 17"/>
          <p:cNvSpPr/>
          <p:nvPr/>
        </p:nvSpPr>
        <p:spPr>
          <a:xfrm>
            <a:off x="3359696" y="4242215"/>
            <a:ext cx="6048672" cy="698953"/>
          </a:xfrm>
          <a:prstGeom prst="rect">
            <a:avLst/>
          </a:prstGeom>
          <a:solidFill>
            <a:schemeClr val="accent4">
              <a:lumMod val="20000"/>
              <a:lumOff val="80000"/>
            </a:schemeClr>
          </a:solidFill>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3200" b="1" i="0" u="none" strike="noStrike" kern="1200" cap="none" spc="0" normalizeH="0" noProof="1"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3200" b="1" i="0" u="none" strike="noStrike" kern="1200" cap="none" spc="0" normalizeH="0" noProof="1" smtClean="0">
                <a:ln>
                  <a:noFill/>
                </a:ln>
                <a:solidFill>
                  <a:schemeClr val="bg2"/>
                </a:solidFill>
                <a:effectLst/>
                <a:uLnTx/>
                <a:uFillTx/>
                <a:latin typeface="微软雅黑" panose="020B0503020204020204" pitchFamily="34" charset="-122"/>
                <a:ea typeface="微软雅黑" panose="020B0503020204020204" pitchFamily="34" charset="-122"/>
                <a:cs typeface="+mn-cs"/>
              </a:rPr>
              <a:t>胶粘剂制造</a:t>
            </a:r>
            <a:endParaRPr kumimoji="0" lang="zh-CN" altLang="en-US" sz="3200" b="1" i="0" u="none" strike="noStrike" kern="1200" cap="none" spc="0" normalizeH="0" baseline="0" noProof="1" smtClean="0">
              <a:ln>
                <a:noFill/>
              </a:ln>
              <a:solidFill>
                <a:schemeClr val="bg2"/>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0727367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263352" y="105336"/>
            <a:ext cx="8229600" cy="709613"/>
          </a:xfrm>
        </p:spPr>
        <p:txBody>
          <a:bodyPr anchor="b"/>
          <a:lstStyle/>
          <a:p>
            <a:pPr algn="l" eaLnBrk="1" hangingPunct="1"/>
            <a:r>
              <a:rPr lang="zh-CN" altLang="en-US" sz="3200" b="1" dirty="0" smtClean="0">
                <a:solidFill>
                  <a:schemeClr val="tx2"/>
                </a:solidFill>
              </a:rPr>
              <a:t> 过程控制</a:t>
            </a:r>
            <a:r>
              <a:rPr lang="zh-CN" altLang="en-US" sz="3200" b="1" dirty="0">
                <a:solidFill>
                  <a:schemeClr val="tx2"/>
                </a:solidFill>
              </a:rPr>
              <a:t>示例</a:t>
            </a:r>
            <a:r>
              <a:rPr lang="zh-CN" altLang="en-US" sz="3200" b="1" dirty="0" smtClean="0">
                <a:solidFill>
                  <a:schemeClr val="tx2"/>
                </a:solidFill>
              </a:rPr>
              <a:t>：</a:t>
            </a:r>
            <a:r>
              <a:rPr lang="zh-CN" altLang="en-US" sz="3200" b="1" dirty="0">
                <a:solidFill>
                  <a:schemeClr val="tx2"/>
                </a:solidFill>
              </a:rPr>
              <a:t>投料环节</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90</a:t>
            </a:fld>
            <a:endParaRPr lang="en-US" altLang="zh-CN" sz="1200" b="1"/>
          </a:p>
        </p:txBody>
      </p:sp>
      <p:sp>
        <p:nvSpPr>
          <p:cNvPr id="15" name="矩形 1"/>
          <p:cNvSpPr>
            <a:spLocks noChangeArrowheads="1"/>
          </p:cNvSpPr>
          <p:nvPr/>
        </p:nvSpPr>
        <p:spPr bwMode="auto">
          <a:xfrm>
            <a:off x="479376" y="1065298"/>
            <a:ext cx="8233803" cy="506213"/>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nSpc>
                <a:spcPct val="150000"/>
              </a:lnSpc>
              <a:spcBef>
                <a:spcPct val="0"/>
              </a:spcBef>
              <a:buNone/>
            </a:pPr>
            <a:r>
              <a:rPr lang="zh-CN" altLang="en-US" sz="2400" b="1" noProof="1">
                <a:solidFill>
                  <a:srgbClr val="000000"/>
                </a:solidFill>
                <a:latin typeface="微软雅黑" panose="020B0503020204020204" pitchFamily="34" charset="-122"/>
              </a:rPr>
              <a:t>投料环节</a:t>
            </a:r>
            <a:r>
              <a:rPr lang="zh-CN" altLang="en-US" sz="2400" b="1" noProof="1" smtClean="0">
                <a:solidFill>
                  <a:srgbClr val="000000"/>
                </a:solidFill>
                <a:latin typeface="微软雅黑" panose="020B0503020204020204" pitchFamily="34" charset="-122"/>
              </a:rPr>
              <a:t>：密闭投料</a:t>
            </a:r>
            <a:endParaRPr lang="zh-CN" altLang="en-US" sz="2400" b="1" noProof="1">
              <a:solidFill>
                <a:srgbClr val="000000"/>
              </a:solidFill>
              <a:latin typeface="微软雅黑" panose="020B0503020204020204" pitchFamily="34" charset="-122"/>
            </a:endParaRPr>
          </a:p>
        </p:txBody>
      </p:sp>
    </p:spTree>
    <p:extLst>
      <p:ext uri="{BB962C8B-B14F-4D97-AF65-F5344CB8AC3E}">
        <p14:creationId xmlns:p14="http://schemas.microsoft.com/office/powerpoint/2010/main" val="161220318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263352" y="105336"/>
            <a:ext cx="8229600" cy="709613"/>
          </a:xfrm>
        </p:spPr>
        <p:txBody>
          <a:bodyPr anchor="b"/>
          <a:lstStyle/>
          <a:p>
            <a:pPr algn="l" eaLnBrk="1" hangingPunct="1"/>
            <a:r>
              <a:rPr lang="zh-CN" altLang="en-US" sz="3200" b="1" dirty="0" smtClean="0">
                <a:solidFill>
                  <a:schemeClr val="tx2"/>
                </a:solidFill>
              </a:rPr>
              <a:t> 过程控制</a:t>
            </a:r>
            <a:r>
              <a:rPr lang="zh-CN" altLang="en-US" sz="3200" b="1" dirty="0">
                <a:solidFill>
                  <a:schemeClr val="tx2"/>
                </a:solidFill>
              </a:rPr>
              <a:t>示例</a:t>
            </a:r>
            <a:r>
              <a:rPr lang="zh-CN" altLang="en-US" sz="3200" b="1" dirty="0" smtClean="0">
                <a:solidFill>
                  <a:schemeClr val="tx2"/>
                </a:solidFill>
              </a:rPr>
              <a:t>：</a:t>
            </a:r>
            <a:r>
              <a:rPr lang="zh-CN" altLang="en-US" sz="3200" b="1" dirty="0">
                <a:solidFill>
                  <a:schemeClr val="tx2"/>
                </a:solidFill>
              </a:rPr>
              <a:t>投料环节</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8426450" y="644842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91</a:t>
            </a:fld>
            <a:endParaRPr lang="en-US" altLang="zh-CN" sz="1200" b="1"/>
          </a:p>
        </p:txBody>
      </p:sp>
      <p:sp>
        <p:nvSpPr>
          <p:cNvPr id="15" name="矩形 1"/>
          <p:cNvSpPr>
            <a:spLocks noChangeArrowheads="1"/>
          </p:cNvSpPr>
          <p:nvPr/>
        </p:nvSpPr>
        <p:spPr bwMode="auto">
          <a:xfrm>
            <a:off x="479376" y="1065298"/>
            <a:ext cx="8233803" cy="506213"/>
          </a:xfrm>
          <a:prstGeom prst="rect">
            <a:avLst/>
          </a:prstGeom>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nSpc>
                <a:spcPct val="150000"/>
              </a:lnSpc>
              <a:spcBef>
                <a:spcPct val="0"/>
              </a:spcBef>
              <a:buNone/>
            </a:pPr>
            <a:r>
              <a:rPr lang="zh-CN" altLang="en-US" sz="2400" b="1" noProof="1">
                <a:solidFill>
                  <a:srgbClr val="000000"/>
                </a:solidFill>
                <a:latin typeface="微软雅黑" panose="020B0503020204020204" pitchFamily="34" charset="-122"/>
              </a:rPr>
              <a:t>投料环节</a:t>
            </a:r>
            <a:r>
              <a:rPr lang="zh-CN" altLang="en-US" sz="2400" b="1" noProof="1" smtClean="0">
                <a:solidFill>
                  <a:srgbClr val="000000"/>
                </a:solidFill>
                <a:latin typeface="微软雅黑" panose="020B0503020204020204" pitchFamily="34" charset="-122"/>
              </a:rPr>
              <a:t>：有效收集</a:t>
            </a:r>
            <a:endParaRPr lang="zh-CN" altLang="en-US" sz="2400" b="1" noProof="1">
              <a:solidFill>
                <a:srgbClr val="000000"/>
              </a:solidFill>
              <a:latin typeface="微软雅黑" panose="020B0503020204020204" pitchFamily="34"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440" y="2348880"/>
            <a:ext cx="5904656" cy="332860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2184" y="1675771"/>
            <a:ext cx="2592288" cy="4598494"/>
          </a:xfrm>
          <a:prstGeom prst="rect">
            <a:avLst/>
          </a:prstGeom>
        </p:spPr>
      </p:pic>
    </p:spTree>
    <p:extLst>
      <p:ext uri="{BB962C8B-B14F-4D97-AF65-F5344CB8AC3E}">
        <p14:creationId xmlns:p14="http://schemas.microsoft.com/office/powerpoint/2010/main" val="314255281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213639" y="104802"/>
            <a:ext cx="8229600" cy="709613"/>
          </a:xfrm>
        </p:spPr>
        <p:txBody>
          <a:bodyPr anchor="b"/>
          <a:lstStyle/>
          <a:p>
            <a:pPr algn="l" eaLnBrk="1" hangingPunct="1"/>
            <a:r>
              <a:rPr lang="zh-CN" altLang="en-US" sz="3200" b="1" dirty="0" smtClean="0">
                <a:solidFill>
                  <a:schemeClr val="tx2"/>
                </a:solidFill>
              </a:rPr>
              <a:t>过程控制技术示例：密闭输送</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9480376" y="642573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92</a:t>
            </a:fld>
            <a:endParaRPr lang="en-US" altLang="zh-CN" sz="1200" b="1"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344" y="1026145"/>
            <a:ext cx="4104456" cy="2515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文本框 16"/>
          <p:cNvSpPr txBox="1"/>
          <p:nvPr/>
        </p:nvSpPr>
        <p:spPr>
          <a:xfrm>
            <a:off x="1055440" y="3588799"/>
            <a:ext cx="3528392" cy="329290"/>
          </a:xfrm>
          <a:prstGeom prst="rect">
            <a:avLst/>
          </a:prstGeom>
          <a:ln>
            <a:noFill/>
          </a:ln>
          <a:effectLst/>
        </p:spPr>
        <p:style>
          <a:lnRef idx="1">
            <a:schemeClr val="accent5"/>
          </a:lnRef>
          <a:fillRef idx="2">
            <a:schemeClr val="accent5"/>
          </a:fillRef>
          <a:effectRef idx="1">
            <a:schemeClr val="accent5"/>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lnSpc>
                <a:spcPct val="150000"/>
              </a:lnSpc>
              <a:spcBef>
                <a:spcPct val="0"/>
              </a:spcBef>
              <a:spcAft>
                <a:spcPts val="1200"/>
              </a:spcAft>
              <a:buClr>
                <a:srgbClr val="C00000"/>
              </a:buClr>
              <a:buNone/>
            </a:pPr>
            <a:r>
              <a:rPr lang="zh-CN" altLang="en-US" sz="1600" b="1" dirty="0">
                <a:solidFill>
                  <a:srgbClr val="000000"/>
                </a:solidFill>
                <a:latin typeface="微软雅黑" panose="020B0503020204020204" pitchFamily="34" charset="-122"/>
              </a:rPr>
              <a:t>密闭式管道输送与</a:t>
            </a:r>
            <a:r>
              <a:rPr lang="zh-CN" altLang="en-US" sz="1600" b="1" dirty="0" smtClean="0">
                <a:solidFill>
                  <a:srgbClr val="000000"/>
                </a:solidFill>
                <a:latin typeface="微软雅黑" panose="020B0503020204020204" pitchFamily="34" charset="-122"/>
              </a:rPr>
              <a:t>配料</a:t>
            </a:r>
            <a:endParaRPr lang="en-US" altLang="zh-CN" sz="1600" b="1" dirty="0">
              <a:solidFill>
                <a:srgbClr val="000000"/>
              </a:solidFill>
              <a:latin typeface="微软雅黑" panose="020B0503020204020204" pitchFamily="34" charset="-122"/>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224" y="4035818"/>
            <a:ext cx="4499948" cy="2272277"/>
          </a:xfrm>
          <a:prstGeom prst="rect">
            <a:avLst/>
          </a:prstGeom>
        </p:spPr>
      </p:pic>
      <p:sp>
        <p:nvSpPr>
          <p:cNvPr id="19" name="文本框 18"/>
          <p:cNvSpPr txBox="1"/>
          <p:nvPr/>
        </p:nvSpPr>
        <p:spPr>
          <a:xfrm>
            <a:off x="723792" y="6402984"/>
            <a:ext cx="4508112" cy="401388"/>
          </a:xfrm>
          <a:prstGeom prst="rect">
            <a:avLst/>
          </a:prstGeom>
          <a:ln>
            <a:noFill/>
          </a:ln>
          <a:effectLst/>
        </p:spPr>
        <p:style>
          <a:lnRef idx="1">
            <a:schemeClr val="accent5"/>
          </a:lnRef>
          <a:fillRef idx="2">
            <a:schemeClr val="accent5"/>
          </a:fillRef>
          <a:effectRef idx="1">
            <a:schemeClr val="accent5"/>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lnSpc>
                <a:spcPct val="150000"/>
              </a:lnSpc>
              <a:spcBef>
                <a:spcPct val="0"/>
              </a:spcBef>
              <a:spcAft>
                <a:spcPts val="1200"/>
              </a:spcAft>
              <a:buClr>
                <a:srgbClr val="C00000"/>
              </a:buClr>
              <a:buNone/>
            </a:pPr>
            <a:r>
              <a:rPr lang="zh-CN" altLang="en-US" sz="1800" b="1" dirty="0">
                <a:solidFill>
                  <a:srgbClr val="000000"/>
                </a:solidFill>
                <a:latin typeface="微软雅黑" panose="020B0503020204020204" pitchFamily="34" charset="-122"/>
              </a:rPr>
              <a:t>第三代全自动</a:t>
            </a:r>
            <a:r>
              <a:rPr lang="zh-CN" altLang="en-US" sz="1800" b="1" dirty="0" smtClean="0">
                <a:solidFill>
                  <a:srgbClr val="000000"/>
                </a:solidFill>
                <a:latin typeface="微软雅黑" panose="020B0503020204020204" pitchFamily="34" charset="-122"/>
              </a:rPr>
              <a:t>化工厂</a:t>
            </a:r>
            <a:endParaRPr lang="en-US" altLang="zh-CN" sz="1800" b="1" dirty="0">
              <a:solidFill>
                <a:srgbClr val="000000"/>
              </a:solidFill>
              <a:latin typeface="微软雅黑" panose="020B0503020204020204" pitchFamily="34" charset="-122"/>
            </a:endParaRPr>
          </a:p>
        </p:txBody>
      </p:sp>
      <p:sp>
        <p:nvSpPr>
          <p:cNvPr id="25" name="文本框 24"/>
          <p:cNvSpPr txBox="1"/>
          <p:nvPr/>
        </p:nvSpPr>
        <p:spPr>
          <a:xfrm>
            <a:off x="5807968" y="5301208"/>
            <a:ext cx="5688632" cy="1124530"/>
          </a:xfrm>
          <a:prstGeom prst="rect">
            <a:avLst/>
          </a:prstGeom>
          <a:solidFill>
            <a:schemeClr val="accent3">
              <a:lumMod val="20000"/>
              <a:lumOff val="80000"/>
            </a:schemeClr>
          </a:solidFill>
          <a:ln>
            <a:noFill/>
          </a:ln>
          <a:effectLst/>
        </p:spPr>
        <p:style>
          <a:lnRef idx="1">
            <a:schemeClr val="accent5"/>
          </a:lnRef>
          <a:fillRef idx="2">
            <a:schemeClr val="accent5"/>
          </a:fillRef>
          <a:effectRef idx="1">
            <a:schemeClr val="accent5"/>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lnSpc>
                <a:spcPct val="150000"/>
              </a:lnSpc>
              <a:spcBef>
                <a:spcPct val="0"/>
              </a:spcBef>
              <a:spcAft>
                <a:spcPts val="1200"/>
              </a:spcAft>
              <a:buClr>
                <a:srgbClr val="C00000"/>
              </a:buClr>
              <a:buNone/>
            </a:pPr>
            <a:r>
              <a:rPr lang="zh-CN" altLang="en-US" sz="2400" b="1" dirty="0" smtClean="0">
                <a:solidFill>
                  <a:srgbClr val="000000"/>
                </a:solidFill>
                <a:latin typeface="微软雅黑" panose="020B0503020204020204" pitchFamily="34" charset="-122"/>
              </a:rPr>
              <a:t>固定釜的操作比较适合；移动缸的操作仍以人工为主。</a:t>
            </a:r>
            <a:endParaRPr lang="en-US" altLang="zh-CN" sz="2400" b="1" dirty="0">
              <a:solidFill>
                <a:srgbClr val="000000"/>
              </a:solidFill>
              <a:latin typeface="微软雅黑" panose="020B0503020204020204" pitchFamily="34" charset="-122"/>
            </a:endParaRPr>
          </a:p>
        </p:txBody>
      </p:sp>
      <p:pic>
        <p:nvPicPr>
          <p:cNvPr id="2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5544" y="1026145"/>
            <a:ext cx="3211712" cy="2419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本框 26"/>
          <p:cNvSpPr txBox="1"/>
          <p:nvPr/>
        </p:nvSpPr>
        <p:spPr>
          <a:xfrm>
            <a:off x="8338752" y="3588799"/>
            <a:ext cx="3157848" cy="275988"/>
          </a:xfrm>
          <a:prstGeom prst="rect">
            <a:avLst/>
          </a:prstGeom>
          <a:ln>
            <a:noFill/>
          </a:ln>
          <a:effectLst/>
        </p:spPr>
        <p:style>
          <a:lnRef idx="1">
            <a:schemeClr val="accent5"/>
          </a:lnRef>
          <a:fillRef idx="2">
            <a:schemeClr val="accent5"/>
          </a:fillRef>
          <a:effectRef idx="1">
            <a:schemeClr val="accent5"/>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lnSpc>
                <a:spcPct val="150000"/>
              </a:lnSpc>
              <a:spcBef>
                <a:spcPct val="0"/>
              </a:spcBef>
              <a:spcAft>
                <a:spcPts val="1200"/>
              </a:spcAft>
              <a:buClr>
                <a:srgbClr val="C00000"/>
              </a:buClr>
              <a:buNone/>
            </a:pPr>
            <a:r>
              <a:rPr lang="zh-CN" altLang="en-US" sz="1600" b="1" dirty="0" smtClean="0">
                <a:solidFill>
                  <a:srgbClr val="000000"/>
                </a:solidFill>
                <a:latin typeface="微软雅黑" panose="020B0503020204020204" pitchFamily="34" charset="-122"/>
              </a:rPr>
              <a:t>釜之间的物料转移</a:t>
            </a:r>
            <a:endParaRPr lang="en-US" altLang="zh-CN" sz="1600" b="1" dirty="0">
              <a:solidFill>
                <a:srgbClr val="000000"/>
              </a:solidFill>
              <a:latin typeface="微软雅黑" panose="020B0503020204020204" pitchFamily="34" charset="-122"/>
            </a:endParaRPr>
          </a:p>
        </p:txBody>
      </p:sp>
    </p:spTree>
    <p:extLst>
      <p:ext uri="{BB962C8B-B14F-4D97-AF65-F5344CB8AC3E}">
        <p14:creationId xmlns:p14="http://schemas.microsoft.com/office/powerpoint/2010/main" val="264248776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213639" y="104802"/>
            <a:ext cx="8229600" cy="709613"/>
          </a:xfrm>
        </p:spPr>
        <p:txBody>
          <a:bodyPr anchor="b"/>
          <a:lstStyle/>
          <a:p>
            <a:pPr algn="l" eaLnBrk="1" hangingPunct="1"/>
            <a:r>
              <a:rPr lang="zh-CN" altLang="en-US" sz="3200" b="1" dirty="0" smtClean="0">
                <a:solidFill>
                  <a:schemeClr val="tx2"/>
                </a:solidFill>
              </a:rPr>
              <a:t>过程控制技术示例：研磨的设备</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9480376" y="642573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93</a:t>
            </a:fld>
            <a:endParaRPr lang="en-US" altLang="zh-CN" sz="1200" b="1" dirty="0"/>
          </a:p>
        </p:txBody>
      </p:sp>
      <p:pic>
        <p:nvPicPr>
          <p:cNvPr id="13" name="图片 33"/>
          <p:cNvPicPr>
            <a:picLocks noChangeAspect="1" noChangeArrowheads="1"/>
          </p:cNvPicPr>
          <p:nvPr/>
        </p:nvPicPr>
        <p:blipFill>
          <a:blip r:embed="rId3">
            <a:extLst>
              <a:ext uri="{28A0092B-C50C-407E-A947-70E740481C1C}">
                <a14:useLocalDpi xmlns:a14="http://schemas.microsoft.com/office/drawing/2010/main" val="0"/>
              </a:ext>
            </a:extLst>
          </a:blip>
          <a:srcRect l="10265" r="11890"/>
          <a:stretch>
            <a:fillRect/>
          </a:stretch>
        </p:blipFill>
        <p:spPr bwMode="auto">
          <a:xfrm>
            <a:off x="263351" y="2662226"/>
            <a:ext cx="3227881" cy="2927013"/>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pic>
      <p:pic>
        <p:nvPicPr>
          <p:cNvPr id="14" name="Picture 5" descr="E:\research 2015\国家涂料油墨标准\新建文件夹 (2)\IMG_07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0216" y="2649721"/>
            <a:ext cx="3053961" cy="282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23392" y="5783389"/>
            <a:ext cx="2736304" cy="461665"/>
          </a:xfrm>
          <a:prstGeom prst="rect">
            <a:avLst/>
          </a:prstGeom>
        </p:spPr>
        <p:txBody>
          <a:bodyPr wrap="square">
            <a:spAutoFit/>
          </a:bodyPr>
          <a:lstStyle/>
          <a:p>
            <a:r>
              <a:rPr lang="zh-CN" altLang="en-US" sz="2400" dirty="0" smtClean="0">
                <a:latin typeface="微软雅黑" panose="020B0503020204020204" pitchFamily="34" charset="-122"/>
                <a:ea typeface="微软雅黑" panose="020B0503020204020204" pitchFamily="34" charset="-122"/>
              </a:rPr>
              <a:t>密闭式卧式砂磨机</a:t>
            </a:r>
            <a:endParaRPr lang="zh-CN" altLang="en-US" sz="2400" dirty="0">
              <a:latin typeface="微软雅黑" panose="020B0503020204020204" pitchFamily="34" charset="-122"/>
              <a:ea typeface="微软雅黑" panose="020B0503020204020204" pitchFamily="34" charset="-122"/>
            </a:endParaRPr>
          </a:p>
        </p:txBody>
      </p:sp>
      <p:sp>
        <p:nvSpPr>
          <p:cNvPr id="15" name="矩形 14"/>
          <p:cNvSpPr/>
          <p:nvPr/>
        </p:nvSpPr>
        <p:spPr>
          <a:xfrm>
            <a:off x="623392" y="1276655"/>
            <a:ext cx="9505056" cy="492443"/>
          </a:xfrm>
          <a:prstGeom prst="rect">
            <a:avLst/>
          </a:prstGeom>
        </p:spPr>
        <p:txBody>
          <a:bodyPr wrap="square">
            <a:spAutoFit/>
          </a:bodyPr>
          <a:lstStyle/>
          <a:p>
            <a:r>
              <a:rPr lang="zh-CN" altLang="en-US" sz="2600" dirty="0" smtClean="0">
                <a:latin typeface="微软雅黑" panose="020B0503020204020204" pitchFamily="34" charset="-122"/>
                <a:ea typeface="微软雅黑" panose="020B0503020204020204" pitchFamily="34" charset="-122"/>
              </a:rPr>
              <a:t>砂磨机：立式砂磨机、卧式砂磨机、篮式砂磨机、三辊式研磨机</a:t>
            </a:r>
            <a:endParaRPr lang="zh-CN" altLang="en-US" sz="2600" dirty="0">
              <a:latin typeface="微软雅黑" panose="020B0503020204020204" pitchFamily="34" charset="-122"/>
              <a:ea typeface="微软雅黑" panose="020B0503020204020204" pitchFamily="34" charset="-122"/>
            </a:endParaRPr>
          </a:p>
        </p:txBody>
      </p:sp>
      <p:sp>
        <p:nvSpPr>
          <p:cNvPr id="18" name="矩形 17"/>
          <p:cNvSpPr/>
          <p:nvPr/>
        </p:nvSpPr>
        <p:spPr>
          <a:xfrm>
            <a:off x="5807968" y="5791357"/>
            <a:ext cx="2736304" cy="461665"/>
          </a:xfrm>
          <a:prstGeom prst="rect">
            <a:avLst/>
          </a:prstGeom>
        </p:spPr>
        <p:txBody>
          <a:bodyPr wrap="square">
            <a:spAutoFit/>
          </a:bodyPr>
          <a:lstStyle/>
          <a:p>
            <a:r>
              <a:rPr lang="zh-CN" altLang="en-US" sz="2400" dirty="0" smtClean="0">
                <a:latin typeface="微软雅黑" panose="020B0503020204020204" pitchFamily="34" charset="-122"/>
                <a:ea typeface="微软雅黑" panose="020B0503020204020204" pitchFamily="34" charset="-122"/>
              </a:rPr>
              <a:t>三辊式研磨机</a:t>
            </a:r>
            <a:endParaRPr lang="zh-CN" altLang="en-US" sz="2400" dirty="0">
              <a:latin typeface="微软雅黑" panose="020B0503020204020204" pitchFamily="34" charset="-122"/>
              <a:ea typeface="微软雅黑" panose="020B0503020204020204" pitchFamily="34" charset="-122"/>
            </a:endParaRPr>
          </a:p>
        </p:txBody>
      </p:sp>
      <p:pic>
        <p:nvPicPr>
          <p:cNvPr id="20" name="Picture 9" descr="IMG_1225"/>
          <p:cNvPicPr>
            <a:picLocks noChangeAspect="1"/>
          </p:cNvPicPr>
          <p:nvPr/>
        </p:nvPicPr>
        <p:blipFill rotWithShape="1">
          <a:blip r:embed="rId5"/>
          <a:srcRect l="34552" b="3644"/>
          <a:stretch>
            <a:fillRect/>
          </a:stretch>
        </p:blipFill>
        <p:spPr>
          <a:xfrm>
            <a:off x="3719736" y="2662226"/>
            <a:ext cx="3992693" cy="2880495"/>
          </a:xfrm>
          <a:prstGeom prst="rect">
            <a:avLst/>
          </a:prstGeom>
          <a:noFill/>
          <a:ln w="9525">
            <a:noFill/>
          </a:ln>
        </p:spPr>
      </p:pic>
    </p:spTree>
    <p:extLst>
      <p:ext uri="{BB962C8B-B14F-4D97-AF65-F5344CB8AC3E}">
        <p14:creationId xmlns:p14="http://schemas.microsoft.com/office/powerpoint/2010/main" val="190282869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213639" y="104802"/>
            <a:ext cx="8229600" cy="709613"/>
          </a:xfrm>
        </p:spPr>
        <p:txBody>
          <a:bodyPr anchor="b"/>
          <a:lstStyle/>
          <a:p>
            <a:pPr algn="l" eaLnBrk="1" hangingPunct="1"/>
            <a:r>
              <a:rPr lang="zh-CN" altLang="en-US" sz="3200" b="1" dirty="0" smtClean="0">
                <a:solidFill>
                  <a:schemeClr val="tx2"/>
                </a:solidFill>
              </a:rPr>
              <a:t>过程控制技术示例：</a:t>
            </a:r>
            <a:r>
              <a:rPr lang="zh-CN" altLang="en-US" sz="3200" b="1" dirty="0">
                <a:solidFill>
                  <a:schemeClr val="tx2"/>
                </a:solidFill>
              </a:rPr>
              <a:t>包装</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9480376" y="642573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94</a:t>
            </a:fld>
            <a:endParaRPr lang="en-US" altLang="zh-CN" sz="1200" b="1" dirty="0"/>
          </a:p>
        </p:txBody>
      </p:sp>
      <p:sp>
        <p:nvSpPr>
          <p:cNvPr id="15" name="矩形 14"/>
          <p:cNvSpPr/>
          <p:nvPr/>
        </p:nvSpPr>
        <p:spPr>
          <a:xfrm>
            <a:off x="623392" y="1276655"/>
            <a:ext cx="9505056" cy="492443"/>
          </a:xfrm>
          <a:prstGeom prst="rect">
            <a:avLst/>
          </a:prstGeom>
        </p:spPr>
        <p:txBody>
          <a:bodyPr wrap="square">
            <a:spAutoFit/>
          </a:bodyPr>
          <a:lstStyle/>
          <a:p>
            <a:r>
              <a:rPr lang="zh-CN" altLang="en-US" sz="2600" dirty="0" smtClean="0">
                <a:latin typeface="微软雅黑" panose="020B0503020204020204" pitchFamily="34" charset="-122"/>
                <a:ea typeface="微软雅黑" panose="020B0503020204020204" pitchFamily="34" charset="-122"/>
              </a:rPr>
              <a:t>包装机：全自动包装机、半自动包装机、人工包装机</a:t>
            </a:r>
            <a:endParaRPr lang="zh-CN" altLang="en-US" sz="26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6652" y="2231338"/>
            <a:ext cx="2321396" cy="411795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466" y="2348880"/>
            <a:ext cx="5192490" cy="2927139"/>
          </a:xfrm>
          <a:prstGeom prst="rect">
            <a:avLst/>
          </a:prstGeom>
        </p:spPr>
      </p:pic>
    </p:spTree>
    <p:extLst>
      <p:ext uri="{BB962C8B-B14F-4D97-AF65-F5344CB8AC3E}">
        <p14:creationId xmlns:p14="http://schemas.microsoft.com/office/powerpoint/2010/main" val="99091347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213639" y="104802"/>
            <a:ext cx="8229600" cy="709613"/>
          </a:xfrm>
        </p:spPr>
        <p:txBody>
          <a:bodyPr anchor="b"/>
          <a:lstStyle/>
          <a:p>
            <a:pPr algn="l" eaLnBrk="1" hangingPunct="1"/>
            <a:r>
              <a:rPr lang="zh-CN" altLang="en-US" sz="3200" b="1" dirty="0" smtClean="0">
                <a:solidFill>
                  <a:schemeClr val="tx2"/>
                </a:solidFill>
              </a:rPr>
              <a:t>过程控制技术示例：清洗</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9480376" y="642573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95</a:t>
            </a:fld>
            <a:endParaRPr lang="en-US" altLang="zh-CN" sz="1200" b="1" dirty="0"/>
          </a:p>
        </p:txBody>
      </p:sp>
      <p:sp>
        <p:nvSpPr>
          <p:cNvPr id="15" name="矩形 14"/>
          <p:cNvSpPr/>
          <p:nvPr/>
        </p:nvSpPr>
        <p:spPr>
          <a:xfrm>
            <a:off x="479376" y="1076301"/>
            <a:ext cx="9505056" cy="492443"/>
          </a:xfrm>
          <a:prstGeom prst="rect">
            <a:avLst/>
          </a:prstGeom>
        </p:spPr>
        <p:txBody>
          <a:bodyPr wrap="square">
            <a:spAutoFit/>
          </a:bodyPr>
          <a:lstStyle/>
          <a:p>
            <a:r>
              <a:rPr lang="zh-CN" altLang="en-US" sz="2600" dirty="0" smtClean="0">
                <a:latin typeface="微软雅黑" panose="020B0503020204020204" pitchFamily="34" charset="-122"/>
                <a:ea typeface="微软雅黑" panose="020B0503020204020204" pitchFamily="34" charset="-122"/>
              </a:rPr>
              <a:t>清洗环节排放量比较大：是否一定要在固定场所进行？</a:t>
            </a:r>
            <a:endParaRPr lang="zh-CN" altLang="en-US" sz="2600" dirty="0">
              <a:latin typeface="微软雅黑" panose="020B0503020204020204" pitchFamily="34" charset="-122"/>
              <a:ea typeface="微软雅黑" panose="020B0503020204020204" pitchFamily="34" charset="-122"/>
            </a:endParaRPr>
          </a:p>
        </p:txBody>
      </p:sp>
      <p:grpSp>
        <p:nvGrpSpPr>
          <p:cNvPr id="10" name="Group 4"/>
          <p:cNvGrpSpPr>
            <a:grpSpLocks/>
          </p:cNvGrpSpPr>
          <p:nvPr/>
        </p:nvGrpSpPr>
        <p:grpSpPr bwMode="auto">
          <a:xfrm>
            <a:off x="213639" y="4437112"/>
            <a:ext cx="8402641" cy="1800200"/>
            <a:chOff x="1958" y="1652"/>
            <a:chExt cx="8460" cy="1872"/>
          </a:xfrm>
        </p:grpSpPr>
        <p:sp>
          <p:nvSpPr>
            <p:cNvPr id="11" name="Text Box 5"/>
            <p:cNvSpPr txBox="1">
              <a:spLocks noChangeArrowheads="1"/>
            </p:cNvSpPr>
            <p:nvPr/>
          </p:nvSpPr>
          <p:spPr bwMode="auto">
            <a:xfrm>
              <a:off x="1958" y="2900"/>
              <a:ext cx="1620" cy="624"/>
            </a:xfrm>
            <a:prstGeom prst="rect">
              <a:avLst/>
            </a:prstGeom>
            <a:gradFill rotWithShape="0">
              <a:gsLst>
                <a:gs pos="0">
                  <a:srgbClr val="BBD5F0"/>
                </a:gs>
                <a:gs pos="100000">
                  <a:srgbClr val="9CBEE0"/>
                </a:gs>
              </a:gsLst>
              <a:lin ang="5400000"/>
            </a:gradFill>
            <a:ln w="15875">
              <a:solidFill>
                <a:srgbClr val="739CC3"/>
              </a:solidFill>
              <a:miter lim="800000"/>
              <a:headEnd/>
              <a:tailEnd/>
            </a:ln>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r>
                <a:rPr lang="zh-CN" altLang="en-US" sz="2000">
                  <a:latin typeface="Times New Roman" panose="02020603050405020304" pitchFamily="18" charset="0"/>
                  <a:ea typeface="宋体" panose="02010600030101010101" pitchFamily="2" charset="-122"/>
                </a:rPr>
                <a:t>溶剂容器</a:t>
              </a:r>
              <a:endParaRPr lang="zh-CN" altLang="en-US" sz="2000"/>
            </a:p>
          </p:txBody>
        </p:sp>
        <p:sp>
          <p:nvSpPr>
            <p:cNvPr id="12" name="Text Box 6"/>
            <p:cNvSpPr txBox="1">
              <a:spLocks noChangeArrowheads="1"/>
            </p:cNvSpPr>
            <p:nvPr/>
          </p:nvSpPr>
          <p:spPr bwMode="auto">
            <a:xfrm>
              <a:off x="3938" y="2900"/>
              <a:ext cx="1620" cy="624"/>
            </a:xfrm>
            <a:prstGeom prst="rect">
              <a:avLst/>
            </a:prstGeom>
            <a:gradFill rotWithShape="0">
              <a:gsLst>
                <a:gs pos="0">
                  <a:srgbClr val="BBD5F0"/>
                </a:gs>
                <a:gs pos="100000">
                  <a:srgbClr val="9CBEE0"/>
                </a:gs>
              </a:gsLst>
              <a:lin ang="5400000"/>
            </a:gradFill>
            <a:ln w="15875">
              <a:solidFill>
                <a:srgbClr val="739CC3"/>
              </a:solidFill>
              <a:miter lim="800000"/>
              <a:headEnd/>
              <a:tailEnd/>
            </a:ln>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r>
                <a:rPr lang="zh-CN" altLang="en-US" sz="2000">
                  <a:latin typeface="Times New Roman" panose="02020603050405020304" pitchFamily="18" charset="0"/>
                  <a:ea typeface="宋体" panose="02010600030101010101" pitchFamily="2" charset="-122"/>
                </a:rPr>
                <a:t>待洗拉缸</a:t>
              </a:r>
              <a:endParaRPr lang="zh-CN" altLang="en-US" sz="2000"/>
            </a:p>
          </p:txBody>
        </p:sp>
        <p:sp>
          <p:nvSpPr>
            <p:cNvPr id="17" name="Text Box 7"/>
            <p:cNvSpPr txBox="1">
              <a:spLocks noChangeArrowheads="1"/>
            </p:cNvSpPr>
            <p:nvPr/>
          </p:nvSpPr>
          <p:spPr bwMode="auto">
            <a:xfrm>
              <a:off x="6278" y="2900"/>
              <a:ext cx="1620" cy="624"/>
            </a:xfrm>
            <a:prstGeom prst="rect">
              <a:avLst/>
            </a:prstGeom>
            <a:gradFill rotWithShape="0">
              <a:gsLst>
                <a:gs pos="0">
                  <a:srgbClr val="BBD5F0"/>
                </a:gs>
                <a:gs pos="100000">
                  <a:srgbClr val="9CBEE0"/>
                </a:gs>
              </a:gsLst>
              <a:lin ang="5400000"/>
            </a:gradFill>
            <a:ln w="15875">
              <a:solidFill>
                <a:srgbClr val="739CC3"/>
              </a:solidFill>
              <a:miter lim="800000"/>
              <a:headEnd/>
              <a:tailEnd/>
            </a:ln>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r>
                <a:rPr lang="zh-CN" altLang="en-US" sz="2000">
                  <a:latin typeface="Times New Roman" panose="02020603050405020304" pitchFamily="18" charset="0"/>
                  <a:ea typeface="宋体" panose="02010600030101010101" pitchFamily="2" charset="-122"/>
                </a:rPr>
                <a:t>废溶剂桶</a:t>
              </a:r>
              <a:endParaRPr lang="zh-CN" altLang="en-US" sz="2000"/>
            </a:p>
          </p:txBody>
        </p:sp>
        <p:sp>
          <p:nvSpPr>
            <p:cNvPr id="19" name="Line 8"/>
            <p:cNvSpPr>
              <a:spLocks noChangeShapeType="1"/>
            </p:cNvSpPr>
            <p:nvPr/>
          </p:nvSpPr>
          <p:spPr bwMode="auto">
            <a:xfrm flipV="1">
              <a:off x="2498" y="2276"/>
              <a:ext cx="0" cy="624"/>
            </a:xfrm>
            <a:prstGeom prst="line">
              <a:avLst/>
            </a:prstGeom>
            <a:noFill/>
            <a:ln w="15875">
              <a:solidFill>
                <a:srgbClr val="739CC3"/>
              </a:solidFill>
              <a:round/>
              <a:headEnd/>
              <a:tailEnd/>
            </a:ln>
            <a:extLst>
              <a:ext uri="{909E8E84-426E-40DD-AFC4-6F175D3DCCD1}">
                <a14:hiddenFill xmlns:a14="http://schemas.microsoft.com/office/drawing/2010/main">
                  <a:noFill/>
                </a14:hiddenFill>
              </a:ext>
            </a:extLst>
          </p:spPr>
          <p:txBody>
            <a:bodyPr/>
            <a:lstStyle/>
            <a:p>
              <a:endParaRPr lang="zh-CN" altLang="en-US" sz="2000"/>
            </a:p>
          </p:txBody>
        </p:sp>
        <p:sp>
          <p:nvSpPr>
            <p:cNvPr id="20" name="Line 9"/>
            <p:cNvSpPr>
              <a:spLocks noChangeShapeType="1"/>
            </p:cNvSpPr>
            <p:nvPr/>
          </p:nvSpPr>
          <p:spPr bwMode="auto">
            <a:xfrm>
              <a:off x="2498" y="2276"/>
              <a:ext cx="2160" cy="0"/>
            </a:xfrm>
            <a:prstGeom prst="line">
              <a:avLst/>
            </a:prstGeom>
            <a:noFill/>
            <a:ln w="15875">
              <a:solidFill>
                <a:srgbClr val="739CC3"/>
              </a:solidFill>
              <a:round/>
              <a:headEnd/>
              <a:tailEnd/>
            </a:ln>
            <a:extLst>
              <a:ext uri="{909E8E84-426E-40DD-AFC4-6F175D3DCCD1}">
                <a14:hiddenFill xmlns:a14="http://schemas.microsoft.com/office/drawing/2010/main">
                  <a:noFill/>
                </a14:hiddenFill>
              </a:ext>
            </a:extLst>
          </p:spPr>
          <p:txBody>
            <a:bodyPr/>
            <a:lstStyle/>
            <a:p>
              <a:endParaRPr lang="zh-CN" altLang="en-US" sz="2000"/>
            </a:p>
          </p:txBody>
        </p:sp>
        <p:sp>
          <p:nvSpPr>
            <p:cNvPr id="21" name="Line 10"/>
            <p:cNvSpPr>
              <a:spLocks noChangeShapeType="1"/>
            </p:cNvSpPr>
            <p:nvPr/>
          </p:nvSpPr>
          <p:spPr bwMode="auto">
            <a:xfrm>
              <a:off x="4658" y="2276"/>
              <a:ext cx="0" cy="624"/>
            </a:xfrm>
            <a:prstGeom prst="line">
              <a:avLst/>
            </a:prstGeom>
            <a:noFill/>
            <a:ln w="15875">
              <a:solidFill>
                <a:srgbClr val="739CC3"/>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p>
          </p:txBody>
        </p:sp>
        <p:sp>
          <p:nvSpPr>
            <p:cNvPr id="22" name="Line 11"/>
            <p:cNvSpPr>
              <a:spLocks noChangeShapeType="1"/>
            </p:cNvSpPr>
            <p:nvPr/>
          </p:nvSpPr>
          <p:spPr bwMode="auto">
            <a:xfrm>
              <a:off x="5558" y="3212"/>
              <a:ext cx="720" cy="0"/>
            </a:xfrm>
            <a:prstGeom prst="line">
              <a:avLst/>
            </a:prstGeom>
            <a:noFill/>
            <a:ln w="15875">
              <a:solidFill>
                <a:srgbClr val="739CC3"/>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p>
          </p:txBody>
        </p:sp>
        <p:sp>
          <p:nvSpPr>
            <p:cNvPr id="23" name="Line 12"/>
            <p:cNvSpPr>
              <a:spLocks noChangeShapeType="1"/>
            </p:cNvSpPr>
            <p:nvPr/>
          </p:nvSpPr>
          <p:spPr bwMode="auto">
            <a:xfrm flipV="1">
              <a:off x="7538" y="2276"/>
              <a:ext cx="0" cy="624"/>
            </a:xfrm>
            <a:prstGeom prst="line">
              <a:avLst/>
            </a:prstGeom>
            <a:noFill/>
            <a:ln w="15875">
              <a:solidFill>
                <a:srgbClr val="739CC3"/>
              </a:solidFill>
              <a:round/>
              <a:headEnd/>
              <a:tailEnd/>
            </a:ln>
            <a:extLst>
              <a:ext uri="{909E8E84-426E-40DD-AFC4-6F175D3DCCD1}">
                <a14:hiddenFill xmlns:a14="http://schemas.microsoft.com/office/drawing/2010/main">
                  <a:noFill/>
                </a14:hiddenFill>
              </a:ext>
            </a:extLst>
          </p:spPr>
          <p:txBody>
            <a:bodyPr/>
            <a:lstStyle/>
            <a:p>
              <a:endParaRPr lang="zh-CN" altLang="en-US" sz="2000"/>
            </a:p>
          </p:txBody>
        </p:sp>
        <p:sp>
          <p:nvSpPr>
            <p:cNvPr id="24" name="Line 13"/>
            <p:cNvSpPr>
              <a:spLocks noChangeShapeType="1"/>
            </p:cNvSpPr>
            <p:nvPr/>
          </p:nvSpPr>
          <p:spPr bwMode="auto">
            <a:xfrm>
              <a:off x="7538" y="2276"/>
              <a:ext cx="1080" cy="0"/>
            </a:xfrm>
            <a:prstGeom prst="line">
              <a:avLst/>
            </a:prstGeom>
            <a:noFill/>
            <a:ln w="15875">
              <a:solidFill>
                <a:srgbClr val="739CC3"/>
              </a:solidFill>
              <a:round/>
              <a:headEnd/>
              <a:tailEnd/>
            </a:ln>
            <a:extLst>
              <a:ext uri="{909E8E84-426E-40DD-AFC4-6F175D3DCCD1}">
                <a14:hiddenFill xmlns:a14="http://schemas.microsoft.com/office/drawing/2010/main">
                  <a:noFill/>
                </a14:hiddenFill>
              </a:ext>
            </a:extLst>
          </p:spPr>
          <p:txBody>
            <a:bodyPr/>
            <a:lstStyle/>
            <a:p>
              <a:endParaRPr lang="zh-CN" altLang="en-US" sz="2000"/>
            </a:p>
          </p:txBody>
        </p:sp>
        <p:sp>
          <p:nvSpPr>
            <p:cNvPr id="25" name="Line 14"/>
            <p:cNvSpPr>
              <a:spLocks noChangeShapeType="1"/>
            </p:cNvSpPr>
            <p:nvPr/>
          </p:nvSpPr>
          <p:spPr bwMode="auto">
            <a:xfrm>
              <a:off x="8618" y="2276"/>
              <a:ext cx="0" cy="0"/>
            </a:xfrm>
            <a:prstGeom prst="line">
              <a:avLst/>
            </a:prstGeom>
            <a:noFill/>
            <a:ln w="15875">
              <a:solidFill>
                <a:srgbClr val="739CC3"/>
              </a:solidFill>
              <a:round/>
              <a:headEnd/>
              <a:tailEnd/>
            </a:ln>
            <a:extLst>
              <a:ext uri="{909E8E84-426E-40DD-AFC4-6F175D3DCCD1}">
                <a14:hiddenFill xmlns:a14="http://schemas.microsoft.com/office/drawing/2010/main">
                  <a:noFill/>
                </a14:hiddenFill>
              </a:ext>
            </a:extLst>
          </p:spPr>
          <p:txBody>
            <a:bodyPr/>
            <a:lstStyle/>
            <a:p>
              <a:endParaRPr lang="zh-CN" altLang="en-US" sz="2000"/>
            </a:p>
          </p:txBody>
        </p:sp>
        <p:sp>
          <p:nvSpPr>
            <p:cNvPr id="26" name="Line 15"/>
            <p:cNvSpPr>
              <a:spLocks noChangeShapeType="1"/>
            </p:cNvSpPr>
            <p:nvPr/>
          </p:nvSpPr>
          <p:spPr bwMode="auto">
            <a:xfrm>
              <a:off x="8618" y="2276"/>
              <a:ext cx="0" cy="624"/>
            </a:xfrm>
            <a:prstGeom prst="line">
              <a:avLst/>
            </a:prstGeom>
            <a:noFill/>
            <a:ln w="15875">
              <a:solidFill>
                <a:srgbClr val="739CC3"/>
              </a:solidFill>
              <a:round/>
              <a:headEnd/>
              <a:tailEnd/>
            </a:ln>
            <a:extLst>
              <a:ext uri="{909E8E84-426E-40DD-AFC4-6F175D3DCCD1}">
                <a14:hiddenFill xmlns:a14="http://schemas.microsoft.com/office/drawing/2010/main">
                  <a:noFill/>
                </a14:hiddenFill>
              </a:ext>
            </a:extLst>
          </p:spPr>
          <p:txBody>
            <a:bodyPr/>
            <a:lstStyle/>
            <a:p>
              <a:endParaRPr lang="zh-CN" altLang="en-US" sz="2000"/>
            </a:p>
          </p:txBody>
        </p:sp>
        <p:sp>
          <p:nvSpPr>
            <p:cNvPr id="27" name="Text Box 16"/>
            <p:cNvSpPr txBox="1">
              <a:spLocks noChangeArrowheads="1"/>
            </p:cNvSpPr>
            <p:nvPr/>
          </p:nvSpPr>
          <p:spPr bwMode="auto">
            <a:xfrm>
              <a:off x="8258" y="2900"/>
              <a:ext cx="720" cy="624"/>
            </a:xfrm>
            <a:prstGeom prst="rect">
              <a:avLst/>
            </a:prstGeom>
            <a:gradFill rotWithShape="0">
              <a:gsLst>
                <a:gs pos="0">
                  <a:srgbClr val="BBD5F0"/>
                </a:gs>
                <a:gs pos="100000">
                  <a:srgbClr val="9CBEE0"/>
                </a:gs>
              </a:gsLst>
              <a:lin ang="5400000"/>
            </a:gradFill>
            <a:ln w="15875">
              <a:solidFill>
                <a:srgbClr val="739CC3"/>
              </a:solidFill>
              <a:miter lim="800000"/>
              <a:headEnd/>
              <a:tailEnd/>
            </a:ln>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r>
                <a:rPr lang="zh-CN" altLang="en-US" sz="2000">
                  <a:latin typeface="Times New Roman" panose="02020603050405020304" pitchFamily="18" charset="0"/>
                  <a:ea typeface="宋体" panose="02010600030101010101" pitchFamily="2" charset="-122"/>
                </a:rPr>
                <a:t>泵</a:t>
              </a:r>
              <a:endParaRPr lang="zh-CN" altLang="en-US" sz="2000"/>
            </a:p>
          </p:txBody>
        </p:sp>
        <p:sp>
          <p:nvSpPr>
            <p:cNvPr id="28" name="Line 17"/>
            <p:cNvSpPr>
              <a:spLocks noChangeShapeType="1"/>
            </p:cNvSpPr>
            <p:nvPr/>
          </p:nvSpPr>
          <p:spPr bwMode="auto">
            <a:xfrm>
              <a:off x="8978" y="3212"/>
              <a:ext cx="360" cy="0"/>
            </a:xfrm>
            <a:prstGeom prst="line">
              <a:avLst/>
            </a:prstGeom>
            <a:noFill/>
            <a:ln w="15875">
              <a:solidFill>
                <a:srgbClr val="739CC3"/>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p>
          </p:txBody>
        </p:sp>
        <p:sp>
          <p:nvSpPr>
            <p:cNvPr id="29" name="Text Box 18"/>
            <p:cNvSpPr txBox="1">
              <a:spLocks noChangeArrowheads="1"/>
            </p:cNvSpPr>
            <p:nvPr/>
          </p:nvSpPr>
          <p:spPr bwMode="auto">
            <a:xfrm>
              <a:off x="9338" y="2588"/>
              <a:ext cx="1080" cy="936"/>
            </a:xfrm>
            <a:prstGeom prst="rect">
              <a:avLst/>
            </a:prstGeom>
            <a:gradFill rotWithShape="0">
              <a:gsLst>
                <a:gs pos="0">
                  <a:srgbClr val="BBD5F0"/>
                </a:gs>
                <a:gs pos="100000">
                  <a:srgbClr val="9CBEE0"/>
                </a:gs>
              </a:gsLst>
              <a:lin ang="5400000"/>
            </a:gradFill>
            <a:ln w="15875">
              <a:solidFill>
                <a:srgbClr val="739CC3"/>
              </a:solidFill>
              <a:miter lim="800000"/>
              <a:headEnd/>
              <a:tailEnd/>
            </a:ln>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r>
                <a:rPr lang="zh-CN" altLang="en-US" sz="2000" dirty="0">
                  <a:latin typeface="Times New Roman" panose="02020603050405020304" pitchFamily="18" charset="0"/>
                  <a:ea typeface="宋体" panose="02010600030101010101" pitchFamily="2" charset="-122"/>
                </a:rPr>
                <a:t>处理系统</a:t>
              </a:r>
              <a:endParaRPr lang="zh-CN" altLang="en-US" sz="2000" dirty="0"/>
            </a:p>
          </p:txBody>
        </p:sp>
        <p:sp>
          <p:nvSpPr>
            <p:cNvPr id="30" name="Line 19"/>
            <p:cNvSpPr>
              <a:spLocks noChangeShapeType="1"/>
            </p:cNvSpPr>
            <p:nvPr/>
          </p:nvSpPr>
          <p:spPr bwMode="auto">
            <a:xfrm flipV="1">
              <a:off x="9878" y="2120"/>
              <a:ext cx="0" cy="468"/>
            </a:xfrm>
            <a:prstGeom prst="line">
              <a:avLst/>
            </a:prstGeom>
            <a:noFill/>
            <a:ln w="15875">
              <a:solidFill>
                <a:srgbClr val="739CC3"/>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p>
          </p:txBody>
        </p:sp>
        <p:sp>
          <p:nvSpPr>
            <p:cNvPr id="31" name="Text Box 20"/>
            <p:cNvSpPr txBox="1">
              <a:spLocks noChangeArrowheads="1"/>
            </p:cNvSpPr>
            <p:nvPr/>
          </p:nvSpPr>
          <p:spPr bwMode="auto">
            <a:xfrm>
              <a:off x="9158" y="1652"/>
              <a:ext cx="1260" cy="468"/>
            </a:xfrm>
            <a:prstGeom prst="rect">
              <a:avLst/>
            </a:prstGeom>
            <a:gradFill rotWithShape="0">
              <a:gsLst>
                <a:gs pos="0">
                  <a:srgbClr val="BBD5F0"/>
                </a:gs>
                <a:gs pos="100000">
                  <a:srgbClr val="9CBEE0"/>
                </a:gs>
              </a:gsLst>
              <a:lin ang="5400000"/>
            </a:gradFill>
            <a:ln w="15875">
              <a:solidFill>
                <a:srgbClr val="739CC3"/>
              </a:solidFill>
              <a:miter lim="800000"/>
              <a:headEnd/>
              <a:tailEnd/>
            </a:ln>
          </p:spPr>
          <p:txBody>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eaLnBrk="1" hangingPunct="1"/>
              <a:r>
                <a:rPr lang="zh-CN" altLang="en-US" sz="2000">
                  <a:latin typeface="Times New Roman" panose="02020603050405020304" pitchFamily="18" charset="0"/>
                  <a:ea typeface="宋体" panose="02010600030101010101" pitchFamily="2" charset="-122"/>
                </a:rPr>
                <a:t>排放</a:t>
              </a:r>
              <a:endParaRPr lang="zh-CN" altLang="en-US" sz="2000"/>
            </a:p>
          </p:txBody>
        </p:sp>
      </p:grpSp>
      <p:pic>
        <p:nvPicPr>
          <p:cNvPr id="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122" y="1534440"/>
            <a:ext cx="3144446" cy="307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矩形 32"/>
          <p:cNvSpPr/>
          <p:nvPr/>
        </p:nvSpPr>
        <p:spPr>
          <a:xfrm>
            <a:off x="9152617" y="5205260"/>
            <a:ext cx="2736304" cy="461665"/>
          </a:xfrm>
          <a:prstGeom prst="rect">
            <a:avLst/>
          </a:prstGeom>
        </p:spPr>
        <p:txBody>
          <a:bodyPr wrap="square">
            <a:spAutoFit/>
          </a:bodyPr>
          <a:lstStyle/>
          <a:p>
            <a:pPr algn="ctr"/>
            <a:r>
              <a:rPr lang="zh-CN" altLang="en-US" sz="2400" dirty="0" smtClean="0">
                <a:latin typeface="微软雅黑" panose="020B0503020204020204" pitchFamily="34" charset="-122"/>
                <a:ea typeface="微软雅黑" panose="020B0503020204020204" pitchFamily="34" charset="-122"/>
              </a:rPr>
              <a:t>固定釜清洗</a:t>
            </a:r>
            <a:endParaRPr lang="zh-CN" altLang="en-US" sz="2400" dirty="0">
              <a:latin typeface="微软雅黑" panose="020B0503020204020204" pitchFamily="34" charset="-122"/>
              <a:ea typeface="微软雅黑" panose="020B0503020204020204" pitchFamily="34" charset="-122"/>
            </a:endParaRPr>
          </a:p>
        </p:txBody>
      </p:sp>
      <p:pic>
        <p:nvPicPr>
          <p:cNvPr id="34" name="图片 33" descr="SAM_1173"/>
          <p:cNvPicPr/>
          <p:nvPr/>
        </p:nvPicPr>
        <p:blipFill>
          <a:blip r:embed="rId4"/>
          <a:stretch>
            <a:fillRect/>
          </a:stretch>
        </p:blipFill>
        <p:spPr>
          <a:xfrm>
            <a:off x="623392" y="1778143"/>
            <a:ext cx="2520280" cy="2442945"/>
          </a:xfrm>
          <a:prstGeom prst="rect">
            <a:avLst/>
          </a:prstGeom>
          <a:noFill/>
          <a:ln w="9525">
            <a:noFill/>
          </a:ln>
        </p:spPr>
      </p:pic>
    </p:spTree>
    <p:extLst>
      <p:ext uri="{BB962C8B-B14F-4D97-AF65-F5344CB8AC3E}">
        <p14:creationId xmlns:p14="http://schemas.microsoft.com/office/powerpoint/2010/main" val="246450801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idx="4294967295"/>
          </p:nvPr>
        </p:nvSpPr>
        <p:spPr>
          <a:xfrm>
            <a:off x="213638" y="104802"/>
            <a:ext cx="9842801" cy="709613"/>
          </a:xfrm>
        </p:spPr>
        <p:txBody>
          <a:bodyPr anchor="b">
            <a:normAutofit/>
          </a:bodyPr>
          <a:lstStyle/>
          <a:p>
            <a:pPr algn="l" eaLnBrk="1" hangingPunct="1"/>
            <a:r>
              <a:rPr lang="zh-CN" altLang="en-US" sz="3200" b="1" dirty="0" smtClean="0">
                <a:solidFill>
                  <a:schemeClr val="tx2"/>
                </a:solidFill>
              </a:rPr>
              <a:t>过程控制技术示例：由移动缸操作向固定釜操作转变</a:t>
            </a:r>
            <a:endParaRPr lang="zh-CN" altLang="en-US" sz="3200" b="1" dirty="0">
              <a:solidFill>
                <a:srgbClr val="FF0000"/>
              </a:solidFill>
            </a:endParaRPr>
          </a:p>
        </p:txBody>
      </p:sp>
      <p:sp>
        <p:nvSpPr>
          <p:cNvPr id="18434" name="幻灯片编号占位符 6"/>
          <p:cNvSpPr txBox="1">
            <a:spLocks noGrp="1" noChangeArrowheads="1"/>
          </p:cNvSpPr>
          <p:nvPr/>
        </p:nvSpPr>
        <p:spPr bwMode="auto">
          <a:xfrm>
            <a:off x="9480376" y="642573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1200" b="1"/>
              <a:t>96</a:t>
            </a:fld>
            <a:endParaRPr lang="en-US" altLang="zh-CN" sz="1200" b="1" dirty="0"/>
          </a:p>
        </p:txBody>
      </p:sp>
      <p:sp>
        <p:nvSpPr>
          <p:cNvPr id="10" name="内容占位符 2"/>
          <p:cNvSpPr txBox="1">
            <a:spLocks/>
          </p:cNvSpPr>
          <p:nvPr/>
        </p:nvSpPr>
        <p:spPr>
          <a:xfrm>
            <a:off x="1981200" y="1600201"/>
            <a:ext cx="8075240" cy="110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zh-CN" altLang="en-US" dirty="0" smtClean="0"/>
              <a:t>自动化控制。</a:t>
            </a:r>
            <a:endParaRPr lang="en-US" altLang="zh-CN" dirty="0" smtClean="0"/>
          </a:p>
          <a:p>
            <a:pPr fontAlgn="auto">
              <a:spcAft>
                <a:spcPts val="0"/>
              </a:spcAft>
            </a:pPr>
            <a:r>
              <a:rPr lang="zh-CN" altLang="en-US" dirty="0" smtClean="0"/>
              <a:t>固定釜：</a:t>
            </a:r>
            <a:r>
              <a:rPr lang="en-US" altLang="zh-CN" dirty="0" smtClean="0"/>
              <a:t>DCS</a:t>
            </a:r>
            <a:r>
              <a:rPr lang="zh-CN" altLang="en-US" dirty="0" smtClean="0"/>
              <a:t>控制系统。</a:t>
            </a:r>
            <a:endParaRPr lang="zh-CN" altLang="en-US" dirty="0"/>
          </a:p>
        </p:txBody>
      </p:sp>
      <p:pic>
        <p:nvPicPr>
          <p:cNvPr id="11" name="Picture 2" descr="E:\research 2015\国家涂料油墨标准\新建文件夹 (2)\IMG_07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3352801"/>
            <a:ext cx="3421062"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0" y="3228976"/>
            <a:ext cx="2878138"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22304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p:nvPr>
        </p:nvSpPr>
        <p:spPr>
          <a:xfrm>
            <a:off x="407368" y="419656"/>
            <a:ext cx="8640960" cy="431975"/>
          </a:xfrm>
        </p:spPr>
        <p:txBody>
          <a:bodyPr anchor="b">
            <a:normAutofit/>
          </a:bodyPr>
          <a:lstStyle/>
          <a:p>
            <a:r>
              <a:rPr lang="en-US" altLang="zh-CN" sz="2400" dirty="0" smtClean="0">
                <a:latin typeface="+mj-ea"/>
                <a:sym typeface="Arial" panose="020B0604020202020204" pitchFamily="34" charset="0"/>
              </a:rPr>
              <a:t>5.5 </a:t>
            </a:r>
            <a:r>
              <a:rPr lang="zh-CN" altLang="en-US" sz="2400" dirty="0" smtClean="0">
                <a:latin typeface="+mj-ea"/>
                <a:sym typeface="Arial" panose="020B0604020202020204" pitchFamily="34" charset="0"/>
              </a:rPr>
              <a:t>、</a:t>
            </a:r>
            <a:r>
              <a:rPr lang="zh-CN" altLang="zh-CN" sz="2400" dirty="0" smtClean="0"/>
              <a:t>设备</a:t>
            </a:r>
            <a:r>
              <a:rPr lang="zh-CN" altLang="zh-CN" sz="2400" dirty="0"/>
              <a:t>与管线组件</a:t>
            </a:r>
            <a:r>
              <a:rPr lang="en-US" altLang="zh-CN" sz="2400" dirty="0"/>
              <a:t>VOCs</a:t>
            </a:r>
            <a:r>
              <a:rPr lang="zh-CN" altLang="zh-CN" sz="2400" dirty="0"/>
              <a:t>泄漏控制</a:t>
            </a:r>
            <a:r>
              <a:rPr lang="zh-CN" altLang="zh-CN" sz="2400" dirty="0" smtClean="0"/>
              <a:t>要求</a:t>
            </a:r>
            <a:r>
              <a:rPr lang="zh-CN" altLang="en-US" sz="2400" dirty="0" smtClean="0"/>
              <a:t>：</a:t>
            </a:r>
            <a:r>
              <a:rPr lang="en-US" altLang="zh-CN" sz="2400" dirty="0" smtClean="0">
                <a:latin typeface="+mj-ea"/>
                <a:sym typeface="Arial" panose="020B0604020202020204" pitchFamily="34" charset="0"/>
              </a:rPr>
              <a:t>LDAR</a:t>
            </a:r>
            <a:endParaRPr lang="zh-CN" altLang="en-US" sz="2400" dirty="0"/>
          </a:p>
        </p:txBody>
      </p:sp>
      <p:sp>
        <p:nvSpPr>
          <p:cNvPr id="18434" name="幻灯片编号占位符 6"/>
          <p:cNvSpPr txBox="1">
            <a:spLocks noGrp="1" noChangeArrowheads="1"/>
          </p:cNvSpPr>
          <p:nvPr/>
        </p:nvSpPr>
        <p:spPr bwMode="auto">
          <a:xfrm>
            <a:off x="10344472" y="6316414"/>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900" b="1"/>
              <a:t>97</a:t>
            </a:fld>
            <a:endParaRPr lang="en-US" altLang="zh-CN" sz="900" b="1" dirty="0"/>
          </a:p>
        </p:txBody>
      </p:sp>
      <p:sp>
        <p:nvSpPr>
          <p:cNvPr id="3" name="矩形 2"/>
          <p:cNvSpPr/>
          <p:nvPr/>
        </p:nvSpPr>
        <p:spPr>
          <a:xfrm>
            <a:off x="7363872" y="1196752"/>
            <a:ext cx="4572000" cy="3170099"/>
          </a:xfrm>
          <a:prstGeom prst="rect">
            <a:avLst/>
          </a:prstGeom>
        </p:spPr>
        <p:txBody>
          <a:bodyPr>
            <a:spAutoFit/>
          </a:bodyPr>
          <a:lstStyle/>
          <a:p>
            <a:r>
              <a:rPr lang="zh-CN" altLang="en-US" sz="2000" dirty="0">
                <a:latin typeface="Wingdings" panose="05000000000000000000" pitchFamily="2" charset="2"/>
                <a:ea typeface="华文细黑" panose="02010600040101010101" pitchFamily="2" charset="-122"/>
              </a:rPr>
              <a:t></a:t>
            </a:r>
            <a:r>
              <a:rPr lang="zh-CN" altLang="en-US" sz="2000" dirty="0">
                <a:latin typeface="方正姚体" panose="02010601030101010101" pitchFamily="2" charset="-122"/>
                <a:ea typeface="方正姚体" panose="02010601030101010101" pitchFamily="2" charset="-122"/>
              </a:rPr>
              <a:t>管控对象 </a:t>
            </a:r>
          </a:p>
          <a:p>
            <a:r>
              <a:rPr lang="zh-CN" altLang="en-US" sz="2000" dirty="0">
                <a:latin typeface="Wingdings" panose="05000000000000000000" pitchFamily="2" charset="2"/>
                <a:ea typeface="方正姚体" panose="02010601030101010101" pitchFamily="2" charset="-122"/>
              </a:rPr>
              <a:t></a:t>
            </a:r>
            <a:r>
              <a:rPr lang="zh-CN" altLang="en-US" sz="2000" dirty="0">
                <a:latin typeface="华文细黑" panose="02010600040101010101" pitchFamily="2" charset="-122"/>
                <a:ea typeface="华文细黑" panose="02010600040101010101" pitchFamily="2" charset="-122"/>
              </a:rPr>
              <a:t>泵 </a:t>
            </a:r>
          </a:p>
          <a:p>
            <a:r>
              <a:rPr lang="zh-CN" altLang="en-US" sz="2000" dirty="0">
                <a:latin typeface="Wingdings" panose="05000000000000000000" pitchFamily="2" charset="2"/>
                <a:ea typeface="华文细黑" panose="02010600040101010101" pitchFamily="2" charset="-122"/>
              </a:rPr>
              <a:t></a:t>
            </a:r>
            <a:r>
              <a:rPr lang="zh-CN" altLang="en-US" sz="2000" dirty="0">
                <a:latin typeface="华文细黑" panose="02010600040101010101" pitchFamily="2" charset="-122"/>
                <a:ea typeface="华文细黑" panose="02010600040101010101" pitchFamily="2" charset="-122"/>
              </a:rPr>
              <a:t>压缩机 </a:t>
            </a:r>
          </a:p>
          <a:p>
            <a:r>
              <a:rPr lang="zh-CN" altLang="en-US" sz="2000" dirty="0">
                <a:latin typeface="Wingdings" panose="05000000000000000000" pitchFamily="2" charset="2"/>
                <a:ea typeface="华文细黑" panose="02010600040101010101" pitchFamily="2" charset="-122"/>
              </a:rPr>
              <a:t></a:t>
            </a:r>
            <a:r>
              <a:rPr lang="zh-CN" altLang="en-US" sz="2000" dirty="0">
                <a:latin typeface="华文细黑" panose="02010600040101010101" pitchFamily="2" charset="-122"/>
                <a:ea typeface="华文细黑" panose="02010600040101010101" pitchFamily="2" charset="-122"/>
              </a:rPr>
              <a:t>搅拌器（机） </a:t>
            </a:r>
          </a:p>
          <a:p>
            <a:r>
              <a:rPr lang="zh-CN" altLang="en-US" sz="2000" dirty="0">
                <a:latin typeface="Wingdings" panose="05000000000000000000" pitchFamily="2" charset="2"/>
                <a:ea typeface="华文细黑" panose="02010600040101010101" pitchFamily="2" charset="-122"/>
              </a:rPr>
              <a:t></a:t>
            </a:r>
            <a:r>
              <a:rPr lang="zh-CN" altLang="en-US" sz="2000" dirty="0">
                <a:latin typeface="华文细黑" panose="02010600040101010101" pitchFamily="2" charset="-122"/>
                <a:ea typeface="华文细黑" panose="02010600040101010101" pitchFamily="2" charset="-122"/>
              </a:rPr>
              <a:t>阀门 </a:t>
            </a:r>
          </a:p>
          <a:p>
            <a:r>
              <a:rPr lang="zh-CN" altLang="en-US" sz="2000" dirty="0">
                <a:latin typeface="Wingdings" panose="05000000000000000000" pitchFamily="2" charset="2"/>
                <a:ea typeface="华文细黑" panose="02010600040101010101" pitchFamily="2" charset="-122"/>
              </a:rPr>
              <a:t></a:t>
            </a:r>
            <a:r>
              <a:rPr lang="zh-CN" altLang="en-US" sz="2000" dirty="0">
                <a:latin typeface="华文细黑" panose="02010600040101010101" pitchFamily="2" charset="-122"/>
                <a:ea typeface="华文细黑" panose="02010600040101010101" pitchFamily="2" charset="-122"/>
              </a:rPr>
              <a:t>开口阀或开口管线 </a:t>
            </a:r>
          </a:p>
          <a:p>
            <a:r>
              <a:rPr lang="zh-CN" altLang="en-US" sz="2000" dirty="0">
                <a:latin typeface="Wingdings" panose="05000000000000000000" pitchFamily="2" charset="2"/>
                <a:ea typeface="华文细黑" panose="02010600040101010101" pitchFamily="2" charset="-122"/>
              </a:rPr>
              <a:t></a:t>
            </a:r>
            <a:r>
              <a:rPr lang="zh-CN" altLang="en-US" sz="2000" dirty="0">
                <a:latin typeface="华文细黑" panose="02010600040101010101" pitchFamily="2" charset="-122"/>
                <a:ea typeface="华文细黑" panose="02010600040101010101" pitchFamily="2" charset="-122"/>
              </a:rPr>
              <a:t>法兰及其他连接件 </a:t>
            </a:r>
          </a:p>
          <a:p>
            <a:r>
              <a:rPr lang="zh-CN" altLang="en-US" sz="2000" dirty="0">
                <a:latin typeface="Wingdings" panose="05000000000000000000" pitchFamily="2" charset="2"/>
                <a:ea typeface="华文细黑" panose="02010600040101010101" pitchFamily="2" charset="-122"/>
              </a:rPr>
              <a:t></a:t>
            </a:r>
            <a:r>
              <a:rPr lang="zh-CN" altLang="en-US" sz="2000" dirty="0">
                <a:latin typeface="华文细黑" panose="02010600040101010101" pitchFamily="2" charset="-122"/>
                <a:ea typeface="华文细黑" panose="02010600040101010101" pitchFamily="2" charset="-122"/>
              </a:rPr>
              <a:t>泄压设备 </a:t>
            </a:r>
          </a:p>
          <a:p>
            <a:r>
              <a:rPr lang="zh-CN" altLang="en-US" sz="2000" dirty="0">
                <a:latin typeface="Wingdings" panose="05000000000000000000" pitchFamily="2" charset="2"/>
                <a:ea typeface="华文细黑" panose="02010600040101010101" pitchFamily="2" charset="-122"/>
              </a:rPr>
              <a:t></a:t>
            </a:r>
            <a:r>
              <a:rPr lang="zh-CN" altLang="en-US" sz="2000" dirty="0">
                <a:latin typeface="华文细黑" panose="02010600040101010101" pitchFamily="2" charset="-122"/>
                <a:ea typeface="华文细黑" panose="02010600040101010101" pitchFamily="2" charset="-122"/>
              </a:rPr>
              <a:t>取样连接系统 </a:t>
            </a:r>
          </a:p>
          <a:p>
            <a:r>
              <a:rPr lang="zh-CN" altLang="en-US" sz="2000" dirty="0">
                <a:latin typeface="Wingdings" panose="05000000000000000000" pitchFamily="2" charset="2"/>
                <a:ea typeface="华文细黑" panose="02010600040101010101" pitchFamily="2" charset="-122"/>
              </a:rPr>
              <a:t></a:t>
            </a:r>
            <a:r>
              <a:rPr lang="zh-CN" altLang="en-US" sz="2000" dirty="0">
                <a:latin typeface="华文细黑" panose="02010600040101010101" pitchFamily="2" charset="-122"/>
                <a:ea typeface="华文细黑" panose="02010600040101010101" pitchFamily="2" charset="-122"/>
              </a:rPr>
              <a:t>其他密封设备 </a:t>
            </a:r>
          </a:p>
        </p:txBody>
      </p:sp>
      <p:graphicFrame>
        <p:nvGraphicFramePr>
          <p:cNvPr id="9" name="表格 8"/>
          <p:cNvGraphicFramePr>
            <a:graphicFrameLocks noGrp="1"/>
          </p:cNvGraphicFramePr>
          <p:nvPr>
            <p:extLst/>
          </p:nvPr>
        </p:nvGraphicFramePr>
        <p:xfrm>
          <a:off x="767408" y="4878367"/>
          <a:ext cx="9751678" cy="1652445"/>
        </p:xfrm>
        <a:graphic>
          <a:graphicData uri="http://schemas.openxmlformats.org/drawingml/2006/table">
            <a:tbl>
              <a:tblPr/>
              <a:tblGrid>
                <a:gridCol w="1926766">
                  <a:extLst>
                    <a:ext uri="{9D8B030D-6E8A-4147-A177-3AD203B41FA5}">
                      <a16:colId xmlns:a16="http://schemas.microsoft.com/office/drawing/2014/main" xmlns="" val="2735407123"/>
                    </a:ext>
                  </a:extLst>
                </a:gridCol>
                <a:gridCol w="1927910">
                  <a:extLst>
                    <a:ext uri="{9D8B030D-6E8A-4147-A177-3AD203B41FA5}">
                      <a16:colId xmlns:a16="http://schemas.microsoft.com/office/drawing/2014/main" xmlns="" val="2822579919"/>
                    </a:ext>
                  </a:extLst>
                </a:gridCol>
                <a:gridCol w="2649875">
                  <a:extLst>
                    <a:ext uri="{9D8B030D-6E8A-4147-A177-3AD203B41FA5}">
                      <a16:colId xmlns:a16="http://schemas.microsoft.com/office/drawing/2014/main" xmlns="" val="4272047678"/>
                    </a:ext>
                  </a:extLst>
                </a:gridCol>
                <a:gridCol w="3247127">
                  <a:extLst>
                    <a:ext uri="{9D8B030D-6E8A-4147-A177-3AD203B41FA5}">
                      <a16:colId xmlns:a16="http://schemas.microsoft.com/office/drawing/2014/main" xmlns="" val="650397352"/>
                    </a:ext>
                  </a:extLst>
                </a:gridCol>
              </a:tblGrid>
              <a:tr h="407629">
                <a:tc gridSpan="2">
                  <a:txBody>
                    <a:bodyPr/>
                    <a:lstStyle/>
                    <a:p>
                      <a:pPr algn="ctr">
                        <a:lnSpc>
                          <a:spcPct val="100000"/>
                        </a:lnSpc>
                        <a:spcBef>
                          <a:spcPts val="390"/>
                        </a:spcBef>
                        <a:spcAft>
                          <a:spcPts val="390"/>
                        </a:spcAft>
                      </a:pPr>
                      <a:r>
                        <a:rPr lang="zh-CN" altLang="en-US" sz="1800" kern="100" dirty="0">
                          <a:solidFill>
                            <a:srgbClr val="000000"/>
                          </a:solidFill>
                          <a:effectLst/>
                          <a:latin typeface="Times New Roman" panose="02020603050405020304" pitchFamily="18" charset="0"/>
                        </a:rPr>
                        <a:t>适用对象</a:t>
                      </a:r>
                      <a:endParaRPr lang="zh-CN" altLang="en-US" sz="18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ctr">
                        <a:lnSpc>
                          <a:spcPct val="100000"/>
                        </a:lnSpc>
                        <a:spcBef>
                          <a:spcPts val="390"/>
                        </a:spcBef>
                        <a:spcAft>
                          <a:spcPts val="390"/>
                        </a:spcAft>
                      </a:pPr>
                      <a:r>
                        <a:rPr lang="zh-CN" altLang="en-US" sz="1800" kern="100" dirty="0" smtClean="0">
                          <a:solidFill>
                            <a:srgbClr val="000000"/>
                          </a:solidFill>
                          <a:effectLst/>
                          <a:latin typeface="Times New Roman" panose="02020603050405020304" pitchFamily="18" charset="0"/>
                        </a:rPr>
                        <a:t>泄漏认定浓度</a:t>
                      </a:r>
                      <a:endParaRPr lang="zh-CN" altLang="en-US" sz="18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90"/>
                        </a:spcBef>
                        <a:spcAft>
                          <a:spcPts val="390"/>
                        </a:spcAft>
                      </a:pPr>
                      <a:r>
                        <a:rPr lang="zh-CN" altLang="zh-CN" sz="1800" kern="1200" dirty="0" smtClean="0">
                          <a:solidFill>
                            <a:schemeClr val="tx1"/>
                          </a:solidFill>
                          <a:effectLst/>
                          <a:latin typeface="+mn-lt"/>
                          <a:ea typeface="+mn-ea"/>
                          <a:cs typeface="+mn-cs"/>
                        </a:rPr>
                        <a:t>重点地区泄漏认定浓度</a:t>
                      </a:r>
                      <a:endParaRPr lang="zh-CN" altLang="en-US" sz="18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53780248"/>
                  </a:ext>
                </a:extLst>
              </a:tr>
              <a:tr h="352657">
                <a:tc gridSpan="2">
                  <a:txBody>
                    <a:bodyPr/>
                    <a:lstStyle/>
                    <a:p>
                      <a:pPr algn="ctr">
                        <a:lnSpc>
                          <a:spcPct val="100000"/>
                        </a:lnSpc>
                        <a:spcBef>
                          <a:spcPts val="390"/>
                        </a:spcBef>
                        <a:spcAft>
                          <a:spcPts val="390"/>
                        </a:spcAft>
                      </a:pPr>
                      <a:r>
                        <a:rPr lang="zh-CN" altLang="en-US" sz="1800" kern="100">
                          <a:solidFill>
                            <a:srgbClr val="000000"/>
                          </a:solidFill>
                          <a:effectLst/>
                          <a:latin typeface="Times New Roman" panose="02020603050405020304" pitchFamily="18" charset="0"/>
                        </a:rPr>
                        <a:t>气态</a:t>
                      </a:r>
                      <a:r>
                        <a:rPr lang="en-US" sz="1800" kern="100">
                          <a:solidFill>
                            <a:srgbClr val="000000"/>
                          </a:solidFill>
                          <a:effectLst/>
                          <a:latin typeface="Times New Roman" panose="02020603050405020304" pitchFamily="18" charset="0"/>
                        </a:rPr>
                        <a:t>VOCs</a:t>
                      </a:r>
                      <a:r>
                        <a:rPr lang="zh-CN" altLang="en-US" sz="1800" kern="100">
                          <a:solidFill>
                            <a:srgbClr val="000000"/>
                          </a:solidFill>
                          <a:effectLst/>
                          <a:latin typeface="宋体" panose="02010600030101010101" pitchFamily="2" charset="-122"/>
                          <a:ea typeface="宋体" panose="02010600030101010101" pitchFamily="2" charset="-122"/>
                        </a:rPr>
                        <a:t>物料</a:t>
                      </a:r>
                      <a:endParaRPr lang="zh-CN" altLang="en-US" sz="18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ctr">
                        <a:lnSpc>
                          <a:spcPct val="100000"/>
                        </a:lnSpc>
                        <a:spcBef>
                          <a:spcPts val="390"/>
                        </a:spcBef>
                        <a:spcAft>
                          <a:spcPts val="390"/>
                        </a:spcAft>
                      </a:pPr>
                      <a:r>
                        <a:rPr lang="en-US" altLang="zh-CN" sz="1800" kern="100" dirty="0">
                          <a:solidFill>
                            <a:srgbClr val="000000"/>
                          </a:solidFill>
                          <a:effectLst/>
                          <a:latin typeface="Times New Roman" panose="02020603050405020304" pitchFamily="18" charset="0"/>
                        </a:rPr>
                        <a:t>5000</a:t>
                      </a:r>
                      <a:endParaRPr lang="zh-CN" altLang="en-US" sz="18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90"/>
                        </a:spcBef>
                        <a:spcAft>
                          <a:spcPts val="390"/>
                        </a:spcAft>
                      </a:pPr>
                      <a:r>
                        <a:rPr lang="en-US" altLang="zh-CN" sz="1800" kern="100" dirty="0">
                          <a:solidFill>
                            <a:srgbClr val="000000"/>
                          </a:solidFill>
                          <a:effectLst/>
                          <a:latin typeface="Times New Roman" panose="02020603050405020304" pitchFamily="18" charset="0"/>
                        </a:rPr>
                        <a:t>2000</a:t>
                      </a:r>
                      <a:endParaRPr lang="zh-CN" altLang="en-US" sz="18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81890454"/>
                  </a:ext>
                </a:extLst>
              </a:tr>
              <a:tr h="513296">
                <a:tc rowSpan="2">
                  <a:txBody>
                    <a:bodyPr/>
                    <a:lstStyle/>
                    <a:p>
                      <a:pPr algn="ctr">
                        <a:lnSpc>
                          <a:spcPct val="100000"/>
                        </a:lnSpc>
                        <a:spcBef>
                          <a:spcPts val="390"/>
                        </a:spcBef>
                        <a:spcAft>
                          <a:spcPts val="390"/>
                        </a:spcAft>
                      </a:pPr>
                      <a:r>
                        <a:rPr lang="zh-CN" altLang="en-US" sz="1800" kern="100" dirty="0">
                          <a:solidFill>
                            <a:srgbClr val="000000"/>
                          </a:solidFill>
                          <a:effectLst/>
                          <a:latin typeface="Times New Roman" panose="02020603050405020304" pitchFamily="18" charset="0"/>
                        </a:rPr>
                        <a:t>液态</a:t>
                      </a:r>
                      <a:r>
                        <a:rPr lang="en-US" sz="1800" kern="100" dirty="0">
                          <a:solidFill>
                            <a:srgbClr val="000000"/>
                          </a:solidFill>
                          <a:effectLst/>
                          <a:latin typeface="Times New Roman" panose="02020603050405020304" pitchFamily="18" charset="0"/>
                        </a:rPr>
                        <a:t>VOCs</a:t>
                      </a:r>
                      <a:r>
                        <a:rPr lang="zh-CN" altLang="en-US" sz="1800" kern="100" dirty="0">
                          <a:solidFill>
                            <a:srgbClr val="000000"/>
                          </a:solidFill>
                          <a:effectLst/>
                          <a:latin typeface="宋体" panose="02010600030101010101" pitchFamily="2" charset="-122"/>
                          <a:ea typeface="宋体" panose="02010600030101010101" pitchFamily="2" charset="-122"/>
                        </a:rPr>
                        <a:t>物料</a:t>
                      </a:r>
                      <a:endParaRPr lang="zh-CN" altLang="en-US" sz="1800" kern="100" dirty="0">
                        <a:effectLst/>
                        <a:latin typeface="Times New Roman" panose="02020603050405020304" pitchFamily="18" charset="0"/>
                      </a:endParaRPr>
                    </a:p>
                    <a:p>
                      <a:pPr algn="ctr">
                        <a:lnSpc>
                          <a:spcPct val="100000"/>
                        </a:lnSpc>
                        <a:spcBef>
                          <a:spcPts val="390"/>
                        </a:spcBef>
                        <a:spcAft>
                          <a:spcPts val="390"/>
                        </a:spcAft>
                      </a:pPr>
                      <a:r>
                        <a:rPr lang="zh-CN" altLang="en-US" sz="1800" kern="100" dirty="0">
                          <a:solidFill>
                            <a:srgbClr val="000000"/>
                          </a:solidFill>
                          <a:effectLst/>
                          <a:latin typeface="Times New Roman" panose="02020603050405020304" pitchFamily="18" charset="0"/>
                        </a:rPr>
                        <a:t> </a:t>
                      </a:r>
                      <a:endParaRPr lang="zh-CN" altLang="en-US" sz="18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90"/>
                        </a:spcBef>
                        <a:spcAft>
                          <a:spcPts val="390"/>
                        </a:spcAft>
                      </a:pPr>
                      <a:r>
                        <a:rPr lang="zh-CN" altLang="en-US" sz="1800" kern="100">
                          <a:solidFill>
                            <a:srgbClr val="000000"/>
                          </a:solidFill>
                          <a:effectLst/>
                          <a:latin typeface="Times New Roman" panose="02020603050405020304" pitchFamily="18" charset="0"/>
                        </a:rPr>
                        <a:t>挥发性有机液体</a:t>
                      </a:r>
                      <a:endParaRPr lang="zh-CN" altLang="en-US" sz="18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90"/>
                        </a:spcBef>
                        <a:spcAft>
                          <a:spcPts val="390"/>
                        </a:spcAft>
                      </a:pPr>
                      <a:r>
                        <a:rPr lang="en-US" altLang="zh-CN" sz="1800" kern="100" dirty="0">
                          <a:solidFill>
                            <a:srgbClr val="000000"/>
                          </a:solidFill>
                          <a:effectLst/>
                          <a:latin typeface="Times New Roman" panose="02020603050405020304" pitchFamily="18" charset="0"/>
                        </a:rPr>
                        <a:t>5000</a:t>
                      </a:r>
                      <a:endParaRPr lang="zh-CN" altLang="en-US" sz="18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90"/>
                        </a:spcBef>
                        <a:spcAft>
                          <a:spcPts val="390"/>
                        </a:spcAft>
                      </a:pPr>
                      <a:r>
                        <a:rPr lang="en-US" altLang="zh-CN" sz="1800" kern="100" dirty="0">
                          <a:solidFill>
                            <a:srgbClr val="000000"/>
                          </a:solidFill>
                          <a:effectLst/>
                          <a:latin typeface="Times New Roman" panose="02020603050405020304" pitchFamily="18" charset="0"/>
                        </a:rPr>
                        <a:t>2000</a:t>
                      </a:r>
                      <a:endParaRPr lang="zh-CN" altLang="en-US" sz="18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10419536"/>
                  </a:ext>
                </a:extLst>
              </a:tr>
              <a:tr h="352657">
                <a:tc vMerge="1">
                  <a:txBody>
                    <a:bodyPr/>
                    <a:lstStyle/>
                    <a:p>
                      <a:pPr algn="ctr">
                        <a:lnSpc>
                          <a:spcPts val="1600"/>
                        </a:lnSpc>
                        <a:spcBef>
                          <a:spcPts val="390"/>
                        </a:spcBef>
                        <a:spcAft>
                          <a:spcPts val="390"/>
                        </a:spcAft>
                      </a:pPr>
                      <a:endParaRPr lang="zh-CN" altLang="en-US" sz="14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90"/>
                        </a:spcBef>
                        <a:spcAft>
                          <a:spcPts val="390"/>
                        </a:spcAft>
                      </a:pPr>
                      <a:r>
                        <a:rPr lang="zh-CN" altLang="en-US" sz="1800" kern="100">
                          <a:solidFill>
                            <a:srgbClr val="000000"/>
                          </a:solidFill>
                          <a:effectLst/>
                          <a:latin typeface="Times New Roman" panose="02020603050405020304" pitchFamily="18" charset="0"/>
                        </a:rPr>
                        <a:t>其他</a:t>
                      </a:r>
                      <a:endParaRPr lang="zh-CN" altLang="en-US" sz="1800" kern="10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90"/>
                        </a:spcBef>
                        <a:spcAft>
                          <a:spcPts val="390"/>
                        </a:spcAft>
                      </a:pPr>
                      <a:r>
                        <a:rPr lang="en-US" altLang="zh-CN" sz="1800" kern="100" dirty="0">
                          <a:solidFill>
                            <a:srgbClr val="000000"/>
                          </a:solidFill>
                          <a:effectLst/>
                          <a:latin typeface="Times New Roman" panose="02020603050405020304" pitchFamily="18" charset="0"/>
                        </a:rPr>
                        <a:t>2000</a:t>
                      </a:r>
                      <a:endParaRPr lang="zh-CN" altLang="en-US" sz="18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90"/>
                        </a:spcBef>
                        <a:spcAft>
                          <a:spcPts val="390"/>
                        </a:spcAft>
                      </a:pPr>
                      <a:r>
                        <a:rPr lang="en-US" altLang="zh-CN" sz="1800" kern="100" dirty="0">
                          <a:solidFill>
                            <a:srgbClr val="000000"/>
                          </a:solidFill>
                          <a:effectLst/>
                          <a:latin typeface="Times New Roman" panose="02020603050405020304" pitchFamily="18" charset="0"/>
                        </a:rPr>
                        <a:t>500</a:t>
                      </a:r>
                      <a:endParaRPr lang="zh-CN" altLang="en-US" sz="1800" kern="100" dirty="0">
                        <a:effectLst/>
                        <a:latin typeface="Times New Roman" panose="020206030504050203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44737920"/>
                  </a:ext>
                </a:extLst>
              </a:tr>
            </a:tbl>
          </a:graphicData>
        </a:graphic>
      </p:graphicFrame>
      <p:sp>
        <p:nvSpPr>
          <p:cNvPr id="2" name="矩形 1"/>
          <p:cNvSpPr/>
          <p:nvPr/>
        </p:nvSpPr>
        <p:spPr>
          <a:xfrm>
            <a:off x="119336" y="1421733"/>
            <a:ext cx="6840760" cy="2800767"/>
          </a:xfrm>
          <a:prstGeom prst="rect">
            <a:avLst/>
          </a:prstGeom>
        </p:spPr>
        <p:txBody>
          <a:bodyPr wrap="square">
            <a:spAutoFit/>
          </a:bodyPr>
          <a:lstStyle/>
          <a:p>
            <a:r>
              <a:rPr lang="zh-CN" altLang="en-US" sz="2200" dirty="0">
                <a:latin typeface="微软雅黑" panose="020B0503020204020204" pitchFamily="34" charset="-122"/>
                <a:ea typeface="微软雅黑" panose="020B0503020204020204" pitchFamily="34" charset="-122"/>
              </a:rPr>
              <a:t></a:t>
            </a:r>
            <a:r>
              <a:rPr lang="zh-CN" altLang="zh-CN" sz="2200" dirty="0" smtClean="0">
                <a:latin typeface="微软雅黑" panose="020B0503020204020204" pitchFamily="34" charset="-122"/>
                <a:ea typeface="微软雅黑" panose="020B0503020204020204" pitchFamily="34" charset="-122"/>
                <a:cs typeface="Times New Roman" panose="02020603050405020304" pitchFamily="18" charset="0"/>
              </a:rPr>
              <a:t>企业</a:t>
            </a:r>
            <a:r>
              <a:rPr lang="zh-CN" altLang="zh-CN" sz="2200" dirty="0">
                <a:latin typeface="微软雅黑" panose="020B0503020204020204" pitchFamily="34" charset="-122"/>
                <a:ea typeface="微软雅黑" panose="020B0503020204020204" pitchFamily="34" charset="-122"/>
                <a:cs typeface="Times New Roman" panose="02020603050405020304" pitchFamily="18" charset="0"/>
              </a:rPr>
              <a:t>中载有气态</a:t>
            </a:r>
            <a:r>
              <a:rPr lang="en-US" altLang="zh-CN" sz="2200" dirty="0">
                <a:latin typeface="微软雅黑" panose="020B0503020204020204" pitchFamily="34" charset="-122"/>
                <a:ea typeface="微软雅黑" panose="020B0503020204020204" pitchFamily="34" charset="-122"/>
              </a:rPr>
              <a:t>VOCs</a:t>
            </a:r>
            <a:r>
              <a:rPr lang="zh-CN" altLang="zh-CN" sz="2200" dirty="0">
                <a:latin typeface="微软雅黑" panose="020B0503020204020204" pitchFamily="34" charset="-122"/>
                <a:ea typeface="微软雅黑" panose="020B0503020204020204" pitchFamily="34" charset="-122"/>
                <a:cs typeface="Times New Roman" panose="02020603050405020304" pitchFamily="18" charset="0"/>
              </a:rPr>
              <a:t>物料、液态</a:t>
            </a:r>
            <a:r>
              <a:rPr lang="en-US" altLang="zh-CN" sz="2200" dirty="0">
                <a:latin typeface="微软雅黑" panose="020B0503020204020204" pitchFamily="34" charset="-122"/>
                <a:ea typeface="微软雅黑" panose="020B0503020204020204" pitchFamily="34" charset="-122"/>
              </a:rPr>
              <a:t>VOCs</a:t>
            </a:r>
            <a:r>
              <a:rPr lang="zh-CN" altLang="zh-CN" sz="2200" dirty="0">
                <a:latin typeface="微软雅黑" panose="020B0503020204020204" pitchFamily="34" charset="-122"/>
                <a:ea typeface="微软雅黑" panose="020B0503020204020204" pitchFamily="34" charset="-122"/>
                <a:cs typeface="Times New Roman" panose="02020603050405020304" pitchFamily="18" charset="0"/>
              </a:rPr>
              <a:t>物料的设备与管线组件的</a:t>
            </a:r>
            <a:r>
              <a:rPr lang="zh-CN" altLang="zh-CN" sz="2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密封点≥</a:t>
            </a:r>
            <a:r>
              <a:rPr lang="en-US" altLang="zh-CN" sz="2200" dirty="0">
                <a:solidFill>
                  <a:srgbClr val="FF0000"/>
                </a:solidFill>
                <a:latin typeface="微软雅黑" panose="020B0503020204020204" pitchFamily="34" charset="-122"/>
                <a:ea typeface="微软雅黑" panose="020B0503020204020204" pitchFamily="34" charset="-122"/>
              </a:rPr>
              <a:t>2000</a:t>
            </a:r>
            <a:r>
              <a:rPr lang="zh-CN" altLang="zh-CN" sz="2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个</a:t>
            </a:r>
            <a:r>
              <a:rPr lang="zh-CN" altLang="zh-CN" sz="2200" dirty="0">
                <a:latin typeface="微软雅黑" panose="020B0503020204020204" pitchFamily="34" charset="-122"/>
                <a:ea typeface="微软雅黑" panose="020B0503020204020204" pitchFamily="34" charset="-122"/>
                <a:cs typeface="Times New Roman" panose="02020603050405020304" pitchFamily="18" charset="0"/>
              </a:rPr>
              <a:t>，应开展泄漏检测与修复工作</a:t>
            </a:r>
            <a:r>
              <a:rPr lang="zh-CN" altLang="zh-CN" sz="2200" dirty="0" smtClean="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200" dirty="0" smtClean="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2200" dirty="0">
                <a:latin typeface="微软雅黑" panose="020B0503020204020204" pitchFamily="34" charset="-122"/>
                <a:ea typeface="微软雅黑" panose="020B0503020204020204" pitchFamily="34" charset="-122"/>
              </a:rPr>
              <a:t></a:t>
            </a:r>
            <a:r>
              <a:rPr lang="zh-CN" altLang="en-US" sz="2200" dirty="0" smtClean="0">
                <a:latin typeface="微软雅黑" panose="020B0503020204020204" pitchFamily="34" charset="-122"/>
                <a:ea typeface="微软雅黑" panose="020B0503020204020204" pitchFamily="34" charset="-122"/>
              </a:rPr>
              <a:t>泄漏</a:t>
            </a:r>
            <a:r>
              <a:rPr lang="zh-CN" altLang="en-US" sz="2200" dirty="0">
                <a:latin typeface="微软雅黑" panose="020B0503020204020204" pitchFamily="34" charset="-122"/>
                <a:ea typeface="微软雅黑" panose="020B0503020204020204" pitchFamily="34" charset="-122"/>
              </a:rPr>
              <a:t>认定 </a:t>
            </a:r>
          </a:p>
          <a:p>
            <a:r>
              <a:rPr lang="zh-CN" altLang="en-US" sz="2200" dirty="0">
                <a:latin typeface="微软雅黑" panose="020B0503020204020204" pitchFamily="34" charset="-122"/>
                <a:ea typeface="微软雅黑" panose="020B0503020204020204" pitchFamily="34" charset="-122"/>
              </a:rPr>
              <a:t>密封点存在渗液、滴液等可见的泄漏现象； </a:t>
            </a:r>
          </a:p>
          <a:p>
            <a:r>
              <a:rPr lang="zh-CN" altLang="en-US" sz="2200" dirty="0">
                <a:latin typeface="微软雅黑" panose="020B0503020204020204" pitchFamily="34" charset="-122"/>
                <a:ea typeface="微软雅黑" panose="020B0503020204020204" pitchFamily="34" charset="-122"/>
              </a:rPr>
              <a:t>设备与管线组件密封点的</a:t>
            </a:r>
            <a:r>
              <a:rPr lang="en-US" altLang="zh-CN" sz="2200" dirty="0">
                <a:latin typeface="微软雅黑" panose="020B0503020204020204" pitchFamily="34" charset="-122"/>
                <a:ea typeface="微软雅黑" panose="020B0503020204020204" pitchFamily="34" charset="-122"/>
              </a:rPr>
              <a:t>VOCs</a:t>
            </a:r>
            <a:r>
              <a:rPr lang="zh-CN" altLang="en-US" sz="2200" dirty="0">
                <a:latin typeface="微软雅黑" panose="020B0503020204020204" pitchFamily="34" charset="-122"/>
                <a:ea typeface="微软雅黑" panose="020B0503020204020204" pitchFamily="34" charset="-122"/>
              </a:rPr>
              <a:t>泄漏检测值大于等于</a:t>
            </a:r>
            <a:r>
              <a:rPr lang="en-US" altLang="zh-CN" sz="2200" dirty="0">
                <a:latin typeface="微软雅黑" panose="020B0503020204020204" pitchFamily="34" charset="-122"/>
                <a:ea typeface="微软雅黑" panose="020B0503020204020204" pitchFamily="34" charset="-122"/>
              </a:rPr>
              <a:t>2000 </a:t>
            </a:r>
            <a:r>
              <a:rPr lang="en-US" altLang="zh-CN" sz="2200" dirty="0" err="1">
                <a:latin typeface="微软雅黑" panose="020B0503020204020204" pitchFamily="34" charset="-122"/>
                <a:ea typeface="微软雅黑" panose="020B0503020204020204" pitchFamily="34" charset="-122"/>
              </a:rPr>
              <a:t>μmol</a:t>
            </a:r>
            <a:r>
              <a:rPr lang="en-US" altLang="zh-CN" sz="2200" dirty="0">
                <a:latin typeface="微软雅黑" panose="020B0503020204020204" pitchFamily="34" charset="-122"/>
                <a:ea typeface="微软雅黑" panose="020B0503020204020204" pitchFamily="34" charset="-122"/>
              </a:rPr>
              <a:t>/</a:t>
            </a:r>
            <a:r>
              <a:rPr lang="en-US" altLang="zh-CN" sz="2200" dirty="0" err="1">
                <a:latin typeface="微软雅黑" panose="020B0503020204020204" pitchFamily="34" charset="-122"/>
                <a:ea typeface="微软雅黑" panose="020B0503020204020204" pitchFamily="34" charset="-122"/>
              </a:rPr>
              <a:t>mol</a:t>
            </a:r>
            <a:r>
              <a:rPr lang="en-US" altLang="zh-CN" sz="2200" dirty="0">
                <a:latin typeface="微软雅黑" panose="020B0503020204020204" pitchFamily="34" charset="-122"/>
                <a:ea typeface="微软雅黑" panose="020B0503020204020204" pitchFamily="34" charset="-122"/>
              </a:rPr>
              <a:t> </a:t>
            </a:r>
          </a:p>
          <a:p>
            <a:endParaRPr lang="zh-CN" altLang="en-US" sz="2200" dirty="0">
              <a:latin typeface="微软雅黑" panose="020B0503020204020204" pitchFamily="34" charset="-122"/>
              <a:ea typeface="微软雅黑" panose="020B0503020204020204" pitchFamily="34" charset="-122"/>
            </a:endParaRPr>
          </a:p>
        </p:txBody>
      </p:sp>
      <p:sp>
        <p:nvSpPr>
          <p:cNvPr id="5" name="矩形 4"/>
          <p:cNvSpPr/>
          <p:nvPr/>
        </p:nvSpPr>
        <p:spPr>
          <a:xfrm>
            <a:off x="8557589" y="4527306"/>
            <a:ext cx="1782860" cy="369332"/>
          </a:xfrm>
          <a:prstGeom prst="rect">
            <a:avLst/>
          </a:prstGeom>
        </p:spPr>
        <p:txBody>
          <a:bodyPr wrap="none">
            <a:spAutoFit/>
          </a:bodyPr>
          <a:lstStyle/>
          <a:p>
            <a:r>
              <a:rPr lang="zh-CN" altLang="en-US" dirty="0" smtClean="0">
                <a:latin typeface="Times New Roman" panose="02020603050405020304" pitchFamily="18" charset="0"/>
              </a:rPr>
              <a:t>单位：</a:t>
            </a:r>
            <a:r>
              <a:rPr lang="en-US" altLang="zh-CN" dirty="0" err="1" smtClean="0">
                <a:latin typeface="Times New Roman" panose="02020603050405020304" pitchFamily="18" charset="0"/>
              </a:rPr>
              <a:t>μmol</a:t>
            </a:r>
            <a:r>
              <a:rPr lang="en-US" altLang="zh-CN" dirty="0" smtClean="0">
                <a:latin typeface="Times New Roman" panose="02020603050405020304" pitchFamily="18" charset="0"/>
              </a:rPr>
              <a:t>/</a:t>
            </a:r>
            <a:r>
              <a:rPr lang="en-US" altLang="zh-CN" dirty="0" err="1" smtClean="0">
                <a:latin typeface="Times New Roman" panose="02020603050405020304" pitchFamily="18" charset="0"/>
              </a:rPr>
              <a:t>mol</a:t>
            </a:r>
            <a:endParaRPr lang="zh-CN" altLang="en-US" dirty="0"/>
          </a:p>
        </p:txBody>
      </p:sp>
    </p:spTree>
    <p:extLst>
      <p:ext uri="{BB962C8B-B14F-4D97-AF65-F5344CB8AC3E}">
        <p14:creationId xmlns:p14="http://schemas.microsoft.com/office/powerpoint/2010/main" val="383247178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p:nvPr>
        </p:nvSpPr>
        <p:spPr>
          <a:xfrm>
            <a:off x="407368" y="419656"/>
            <a:ext cx="8640960" cy="431975"/>
          </a:xfrm>
        </p:spPr>
        <p:txBody>
          <a:bodyPr anchor="b">
            <a:normAutofit/>
          </a:bodyPr>
          <a:lstStyle/>
          <a:p>
            <a:r>
              <a:rPr lang="en-US" altLang="zh-CN" sz="2400" dirty="0" smtClean="0">
                <a:latin typeface="+mj-ea"/>
                <a:sym typeface="Arial" panose="020B0604020202020204" pitchFamily="34" charset="0"/>
              </a:rPr>
              <a:t>5.5</a:t>
            </a:r>
            <a:r>
              <a:rPr lang="zh-CN" altLang="en-US" sz="2400" dirty="0" smtClean="0">
                <a:latin typeface="+mj-ea"/>
                <a:sym typeface="Arial" panose="020B0604020202020204" pitchFamily="34" charset="0"/>
              </a:rPr>
              <a:t>、</a:t>
            </a:r>
            <a:r>
              <a:rPr lang="en-US" altLang="zh-CN" sz="2400" dirty="0" smtClean="0">
                <a:latin typeface="+mj-ea"/>
                <a:sym typeface="Arial" panose="020B0604020202020204" pitchFamily="34" charset="0"/>
              </a:rPr>
              <a:t> LDAR: </a:t>
            </a:r>
            <a:r>
              <a:rPr lang="zh-CN" altLang="en-US" sz="2400" dirty="0" smtClean="0">
                <a:latin typeface="+mj-ea"/>
                <a:sym typeface="Arial" panose="020B0604020202020204" pitchFamily="34" charset="0"/>
              </a:rPr>
              <a:t>挥发性有机物无组织排放控制标准：</a:t>
            </a:r>
            <a:endParaRPr lang="zh-CN" altLang="en-US" sz="2400" dirty="0"/>
          </a:p>
        </p:txBody>
      </p:sp>
      <p:sp>
        <p:nvSpPr>
          <p:cNvPr id="18434" name="幻灯片编号占位符 6"/>
          <p:cNvSpPr txBox="1">
            <a:spLocks noGrp="1" noChangeArrowheads="1"/>
          </p:cNvSpPr>
          <p:nvPr/>
        </p:nvSpPr>
        <p:spPr bwMode="auto">
          <a:xfrm>
            <a:off x="10344472" y="6316414"/>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900" b="1"/>
              <a:t>98</a:t>
            </a:fld>
            <a:endParaRPr lang="en-US" altLang="zh-CN" sz="900" b="1" dirty="0"/>
          </a:p>
        </p:txBody>
      </p:sp>
      <p:sp>
        <p:nvSpPr>
          <p:cNvPr id="12" name="矩形 1"/>
          <p:cNvSpPr>
            <a:spLocks noChangeArrowheads="1"/>
          </p:cNvSpPr>
          <p:nvPr/>
        </p:nvSpPr>
        <p:spPr bwMode="auto">
          <a:xfrm>
            <a:off x="2063254" y="5877272"/>
            <a:ext cx="7921178" cy="576064"/>
          </a:xfrm>
          <a:prstGeom prst="rect">
            <a:avLst/>
          </a:prstGeom>
          <a:solidFill>
            <a:schemeClr val="accent6">
              <a:lumMod val="60000"/>
              <a:lumOff val="40000"/>
            </a:schemeClr>
          </a:solidFill>
          <a:ln>
            <a:noFill/>
          </a:ln>
          <a:effectLst/>
        </p:spPr>
        <p:style>
          <a:lnRef idx="1">
            <a:schemeClr val="accent3"/>
          </a:lnRef>
          <a:fillRef idx="2">
            <a:schemeClr val="accent3"/>
          </a:fillRef>
          <a:effectRef idx="1">
            <a:schemeClr val="accent3"/>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ctr">
              <a:buNone/>
            </a:pPr>
            <a:r>
              <a:rPr lang="zh-CN" altLang="en-US" sz="2400" b="1" dirty="0"/>
              <a:t>泄漏检测技术的适用性和有效性：校准</a:t>
            </a:r>
          </a:p>
        </p:txBody>
      </p:sp>
      <p:sp>
        <p:nvSpPr>
          <p:cNvPr id="2" name="矩形 1"/>
          <p:cNvSpPr/>
          <p:nvPr/>
        </p:nvSpPr>
        <p:spPr>
          <a:xfrm>
            <a:off x="623392" y="1412776"/>
            <a:ext cx="11161240" cy="3531736"/>
          </a:xfrm>
          <a:prstGeom prst="rect">
            <a:avLst/>
          </a:prstGeom>
        </p:spPr>
        <p:txBody>
          <a:bodyPr wrap="square">
            <a:spAutoFit/>
          </a:bodyPr>
          <a:lstStyle/>
          <a:p>
            <a:pPr algn="just">
              <a:lnSpc>
                <a:spcPct val="150000"/>
              </a:lnSpc>
              <a:spcBef>
                <a:spcPts val="300"/>
              </a:spcBef>
              <a:spcAft>
                <a:spcPts val="0"/>
              </a:spcAft>
            </a:pPr>
            <a:r>
              <a:rPr lang="zh-CN" altLang="zh-CN" sz="2400" b="1" dirty="0">
                <a:latin typeface="Arial" panose="020B0604020202020204" pitchFamily="34" charset="0"/>
                <a:ea typeface="微软雅黑" panose="020B0503020204020204" pitchFamily="34" charset="-122"/>
                <a:cs typeface="+mn-cs"/>
              </a:rPr>
              <a:t>对于设备与管线组件</a:t>
            </a:r>
            <a:r>
              <a:rPr lang="en-US" altLang="zh-CN" sz="2400" b="1" dirty="0">
                <a:latin typeface="Arial" panose="020B0604020202020204" pitchFamily="34" charset="0"/>
                <a:ea typeface="微软雅黑" panose="020B0503020204020204" pitchFamily="34" charset="-122"/>
                <a:cs typeface="+mn-cs"/>
              </a:rPr>
              <a:t>VOCs</a:t>
            </a:r>
            <a:r>
              <a:rPr lang="zh-CN" altLang="zh-CN" sz="2400" b="1" dirty="0">
                <a:latin typeface="Arial" panose="020B0604020202020204" pitchFamily="34" charset="0"/>
                <a:ea typeface="微软雅黑" panose="020B0503020204020204" pitchFamily="34" charset="-122"/>
                <a:cs typeface="+mn-cs"/>
              </a:rPr>
              <a:t>泄漏控制，如发现下列情况之一，属于</a:t>
            </a:r>
            <a:r>
              <a:rPr lang="zh-CN" altLang="zh-CN" sz="2400" b="1" dirty="0">
                <a:solidFill>
                  <a:srgbClr val="FF0000"/>
                </a:solidFill>
                <a:latin typeface="Arial" panose="020B0604020202020204" pitchFamily="34" charset="0"/>
                <a:ea typeface="微软雅黑" panose="020B0503020204020204" pitchFamily="34" charset="-122"/>
                <a:cs typeface="+mn-cs"/>
              </a:rPr>
              <a:t>违法行为</a:t>
            </a:r>
            <a:r>
              <a:rPr lang="zh-CN" altLang="zh-CN" sz="2400" b="1" dirty="0">
                <a:latin typeface="Arial" panose="020B0604020202020204" pitchFamily="34" charset="0"/>
                <a:ea typeface="微软雅黑" panose="020B0503020204020204" pitchFamily="34" charset="-122"/>
                <a:cs typeface="+mn-cs"/>
              </a:rPr>
              <a:t>，依照法律法规等有关规定予以处理：</a:t>
            </a:r>
          </a:p>
          <a:p>
            <a:pPr indent="266700" algn="just">
              <a:lnSpc>
                <a:spcPct val="150000"/>
              </a:lnSpc>
              <a:spcBef>
                <a:spcPts val="300"/>
              </a:spcBef>
              <a:spcAft>
                <a:spcPts val="0"/>
              </a:spcAft>
            </a:pPr>
            <a:r>
              <a:rPr lang="en-US" altLang="zh-CN" sz="2400" b="1" dirty="0">
                <a:latin typeface="Arial" panose="020B0604020202020204" pitchFamily="34" charset="0"/>
                <a:ea typeface="微软雅黑" panose="020B0503020204020204" pitchFamily="34" charset="-122"/>
                <a:cs typeface="+mn-cs"/>
              </a:rPr>
              <a:t>a</a:t>
            </a:r>
            <a:r>
              <a:rPr lang="zh-CN" altLang="zh-CN" sz="2400" b="1" dirty="0">
                <a:latin typeface="Arial" panose="020B0604020202020204" pitchFamily="34" charset="0"/>
                <a:ea typeface="微软雅黑" panose="020B0503020204020204" pitchFamily="34" charset="-122"/>
                <a:cs typeface="+mn-cs"/>
              </a:rPr>
              <a:t>）企业密封点数量超过</a:t>
            </a:r>
            <a:r>
              <a:rPr lang="en-US" altLang="zh-CN" sz="2400" b="1" dirty="0">
                <a:latin typeface="Arial" panose="020B0604020202020204" pitchFamily="34" charset="0"/>
                <a:ea typeface="微软雅黑" panose="020B0503020204020204" pitchFamily="34" charset="-122"/>
                <a:cs typeface="+mn-cs"/>
              </a:rPr>
              <a:t>2000</a:t>
            </a:r>
            <a:r>
              <a:rPr lang="zh-CN" altLang="zh-CN" sz="2400" b="1" dirty="0">
                <a:latin typeface="Arial" panose="020B0604020202020204" pitchFamily="34" charset="0"/>
                <a:ea typeface="微软雅黑" panose="020B0503020204020204" pitchFamily="34" charset="-122"/>
                <a:cs typeface="+mn-cs"/>
              </a:rPr>
              <a:t>个（含），但未开展泄漏检测与修复工作的；</a:t>
            </a:r>
          </a:p>
          <a:p>
            <a:pPr indent="266700" algn="just">
              <a:lnSpc>
                <a:spcPct val="150000"/>
              </a:lnSpc>
              <a:spcBef>
                <a:spcPts val="300"/>
              </a:spcBef>
              <a:spcAft>
                <a:spcPts val="0"/>
              </a:spcAft>
            </a:pPr>
            <a:r>
              <a:rPr lang="en-US" altLang="zh-CN" sz="2400" b="1" dirty="0">
                <a:latin typeface="Arial" panose="020B0604020202020204" pitchFamily="34" charset="0"/>
                <a:ea typeface="微软雅黑" panose="020B0503020204020204" pitchFamily="34" charset="-122"/>
                <a:cs typeface="+mn-cs"/>
              </a:rPr>
              <a:t>b</a:t>
            </a:r>
            <a:r>
              <a:rPr lang="zh-CN" altLang="zh-CN" sz="2400" b="1" dirty="0">
                <a:latin typeface="Arial" panose="020B0604020202020204" pitchFamily="34" charset="0"/>
                <a:ea typeface="微软雅黑" panose="020B0503020204020204" pitchFamily="34" charset="-122"/>
                <a:cs typeface="+mn-cs"/>
              </a:rPr>
              <a:t>）未按规定的频次、时间进行泄漏检测与修复的；</a:t>
            </a:r>
          </a:p>
          <a:p>
            <a:pPr indent="266700" algn="just">
              <a:lnSpc>
                <a:spcPct val="150000"/>
              </a:lnSpc>
              <a:spcBef>
                <a:spcPts val="300"/>
              </a:spcBef>
              <a:spcAft>
                <a:spcPts val="0"/>
              </a:spcAft>
            </a:pPr>
            <a:r>
              <a:rPr lang="en-US" altLang="zh-CN" sz="2400" b="1" dirty="0">
                <a:latin typeface="Arial" panose="020B0604020202020204" pitchFamily="34" charset="0"/>
                <a:ea typeface="微软雅黑" panose="020B0503020204020204" pitchFamily="34" charset="-122"/>
                <a:cs typeface="+mn-cs"/>
              </a:rPr>
              <a:t>c</a:t>
            </a:r>
            <a:r>
              <a:rPr lang="zh-CN" altLang="zh-CN" sz="2400" b="1" dirty="0">
                <a:latin typeface="Arial" panose="020B0604020202020204" pitchFamily="34" charset="0"/>
                <a:ea typeface="微软雅黑" panose="020B0503020204020204" pitchFamily="34" charset="-122"/>
                <a:cs typeface="+mn-cs"/>
              </a:rPr>
              <a:t>）现场随机抽查，在检测不超过</a:t>
            </a:r>
            <a:r>
              <a:rPr lang="en-US" altLang="zh-CN" sz="2400" b="1" dirty="0">
                <a:latin typeface="Arial" panose="020B0604020202020204" pitchFamily="34" charset="0"/>
                <a:ea typeface="微软雅黑" panose="020B0503020204020204" pitchFamily="34" charset="-122"/>
                <a:cs typeface="+mn-cs"/>
              </a:rPr>
              <a:t>100</a:t>
            </a:r>
            <a:r>
              <a:rPr lang="zh-CN" altLang="zh-CN" sz="2400" b="1" dirty="0">
                <a:latin typeface="Arial" panose="020B0604020202020204" pitchFamily="34" charset="0"/>
                <a:ea typeface="微软雅黑" panose="020B0503020204020204" pitchFamily="34" charset="-122"/>
                <a:cs typeface="+mn-cs"/>
              </a:rPr>
              <a:t>个密封点的情况下，发现有</a:t>
            </a:r>
            <a:r>
              <a:rPr lang="en-US" altLang="zh-CN" sz="2400" b="1" dirty="0">
                <a:latin typeface="Arial" panose="020B0604020202020204" pitchFamily="34" charset="0"/>
                <a:ea typeface="微软雅黑" panose="020B0503020204020204" pitchFamily="34" charset="-122"/>
                <a:cs typeface="+mn-cs"/>
              </a:rPr>
              <a:t>2</a:t>
            </a:r>
            <a:r>
              <a:rPr lang="zh-CN" altLang="zh-CN" sz="2400" b="1" dirty="0">
                <a:latin typeface="Arial" panose="020B0604020202020204" pitchFamily="34" charset="0"/>
                <a:ea typeface="微软雅黑" panose="020B0503020204020204" pitchFamily="34" charset="-122"/>
                <a:cs typeface="+mn-cs"/>
              </a:rPr>
              <a:t>个以上（不含）不在修复期内的密封点出现可见泄漏现象或超过泄漏认定浓度的。</a:t>
            </a:r>
          </a:p>
        </p:txBody>
      </p:sp>
    </p:spTree>
    <p:extLst>
      <p:ext uri="{BB962C8B-B14F-4D97-AF65-F5344CB8AC3E}">
        <p14:creationId xmlns:p14="http://schemas.microsoft.com/office/powerpoint/2010/main" val="271357328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noChangeArrowheads="1"/>
          </p:cNvSpPr>
          <p:nvPr>
            <p:ph type="title"/>
          </p:nvPr>
        </p:nvSpPr>
        <p:spPr>
          <a:xfrm>
            <a:off x="407368" y="419656"/>
            <a:ext cx="8640960" cy="431975"/>
          </a:xfrm>
        </p:spPr>
        <p:txBody>
          <a:bodyPr anchor="b">
            <a:normAutofit/>
          </a:bodyPr>
          <a:lstStyle/>
          <a:p>
            <a:r>
              <a:rPr lang="en-US" altLang="zh-CN" sz="2400" dirty="0" smtClean="0">
                <a:latin typeface="+mj-ea"/>
                <a:sym typeface="Arial" panose="020B0604020202020204" pitchFamily="34" charset="0"/>
              </a:rPr>
              <a:t>5.6 </a:t>
            </a:r>
            <a:r>
              <a:rPr lang="zh-CN" altLang="en-US" sz="2400" dirty="0" smtClean="0">
                <a:latin typeface="+mj-ea"/>
                <a:sym typeface="Arial" panose="020B0604020202020204" pitchFamily="34" charset="0"/>
              </a:rPr>
              <a:t>、</a:t>
            </a:r>
            <a:r>
              <a:rPr lang="zh-CN" altLang="zh-CN" sz="2400" dirty="0"/>
              <a:t>敞开液面</a:t>
            </a:r>
            <a:r>
              <a:rPr lang="en-US" altLang="zh-CN" sz="2400" dirty="0"/>
              <a:t>VOCs</a:t>
            </a:r>
            <a:r>
              <a:rPr lang="zh-CN" altLang="zh-CN" sz="2400" dirty="0"/>
              <a:t>无组织排放控制要求</a:t>
            </a:r>
            <a:r>
              <a:rPr lang="zh-CN" altLang="en-US" sz="2400" dirty="0" smtClean="0">
                <a:latin typeface="+mj-ea"/>
                <a:sym typeface="Arial" panose="020B0604020202020204" pitchFamily="34" charset="0"/>
              </a:rPr>
              <a:t>：执行</a:t>
            </a:r>
            <a:r>
              <a:rPr lang="en-US" altLang="zh-CN" sz="2400" dirty="0" smtClean="0">
                <a:latin typeface="+mj-ea"/>
                <a:sym typeface="Arial" panose="020B0604020202020204" pitchFamily="34" charset="0"/>
              </a:rPr>
              <a:t>GB37822-2019</a:t>
            </a:r>
            <a:endParaRPr lang="zh-CN" altLang="en-US" sz="2400" dirty="0"/>
          </a:p>
        </p:txBody>
      </p:sp>
      <p:sp>
        <p:nvSpPr>
          <p:cNvPr id="18434" name="幻灯片编号占位符 6"/>
          <p:cNvSpPr txBox="1">
            <a:spLocks noGrp="1" noChangeArrowheads="1"/>
          </p:cNvSpPr>
          <p:nvPr/>
        </p:nvSpPr>
        <p:spPr bwMode="auto">
          <a:xfrm>
            <a:off x="10344472" y="6316414"/>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9pPr>
          </a:lstStyle>
          <a:p>
            <a:pPr algn="r" eaLnBrk="1" hangingPunct="1">
              <a:spcBef>
                <a:spcPct val="0"/>
              </a:spcBef>
              <a:buFont typeface="Arial" panose="020B0604020202020204" pitchFamily="34" charset="0"/>
              <a:buNone/>
            </a:pPr>
            <a:fld id="{5EDE20DE-BD05-4786-8A6D-1562AAA74779}" type="slidenum">
              <a:rPr lang="zh-CN" altLang="en-US" sz="900" b="1"/>
              <a:t>99</a:t>
            </a:fld>
            <a:endParaRPr lang="en-US" altLang="zh-CN" sz="900" b="1" dirty="0"/>
          </a:p>
        </p:txBody>
      </p:sp>
      <p:graphicFrame>
        <p:nvGraphicFramePr>
          <p:cNvPr id="6" name="Group 73"/>
          <p:cNvGraphicFramePr/>
          <p:nvPr>
            <p:extLst/>
          </p:nvPr>
        </p:nvGraphicFramePr>
        <p:xfrm>
          <a:off x="191344" y="1295648"/>
          <a:ext cx="11642327" cy="5056230"/>
        </p:xfrm>
        <a:graphic>
          <a:graphicData uri="http://schemas.openxmlformats.org/drawingml/2006/table">
            <a:tbl>
              <a:tblPr/>
              <a:tblGrid>
                <a:gridCol w="1299223">
                  <a:extLst>
                    <a:ext uri="{9D8B030D-6E8A-4147-A177-3AD203B41FA5}">
                      <a16:colId xmlns:a16="http://schemas.microsoft.com/office/drawing/2014/main" xmlns="" val="20000"/>
                    </a:ext>
                  </a:extLst>
                </a:gridCol>
                <a:gridCol w="5047266">
                  <a:extLst>
                    <a:ext uri="{9D8B030D-6E8A-4147-A177-3AD203B41FA5}">
                      <a16:colId xmlns:a16="http://schemas.microsoft.com/office/drawing/2014/main" xmlns="" val="20001"/>
                    </a:ext>
                  </a:extLst>
                </a:gridCol>
                <a:gridCol w="5295838">
                  <a:extLst>
                    <a:ext uri="{9D8B030D-6E8A-4147-A177-3AD203B41FA5}">
                      <a16:colId xmlns:a16="http://schemas.microsoft.com/office/drawing/2014/main" xmlns="" val="20002"/>
                    </a:ext>
                  </a:extLst>
                </a:gridCol>
              </a:tblGrid>
              <a:tr h="495403">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类型</a:t>
                      </a:r>
                    </a:p>
                  </a:txBody>
                  <a:tcPr marL="91436" marR="91436" marT="45693" marB="45693"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控制要求</a:t>
                      </a:r>
                    </a:p>
                  </a:txBody>
                  <a:tcPr marL="91436" marR="91436" marT="45693" marB="4569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600" b="1" i="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600" b="1" i="0" u="none" strike="noStrike" kern="1200"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rPr>
                        <a:t>重点地区特别控制要求</a:t>
                      </a:r>
                      <a:endParaRPr kumimoji="0" lang="zh-CN" altLang="en-US" sz="1600" b="1"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1436" marR="91436" marT="45693" marB="45693" anchor="ctr" horzOverflow="overflow">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0"/>
                  </a:ext>
                </a:extLst>
              </a:tr>
              <a:tr h="1164847">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defRPr/>
                      </a:pPr>
                      <a:r>
                        <a:rPr kumimoji="0" lang="zh-CN" altLang="en-US" sz="1600"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废水集输系统</a:t>
                      </a:r>
                    </a:p>
                  </a:txBody>
                  <a:tcPr marL="91436" marR="91436" marT="45693" marB="45693"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ea typeface="隶书" panose="02010509060101010101" pitchFamily="49" charset="-122"/>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ea typeface="方正姚体" panose="02010601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ea typeface="方正姚体" panose="02010601030101010101" pitchFamily="2" charset="-122"/>
                        </a:defRPr>
                      </a:lvl9pPr>
                    </a:lstStyle>
                    <a:p>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a</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）采用密闭管道输送，接入口和排出口采取与环境空气隔离的措施；</a:t>
                      </a:r>
                    </a:p>
                    <a:p>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b</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）采用沟渠输送，若敞开液面上方</a:t>
                      </a:r>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100 mm</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处</a:t>
                      </a:r>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VOCs</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检测浓度大于等于</a:t>
                      </a:r>
                      <a:r>
                        <a:rPr lang="en-US" altLang="zh-CN" sz="1600" kern="1200" dirty="0" smtClean="0">
                          <a:solidFill>
                            <a:srgbClr val="FF0000"/>
                          </a:solidFill>
                          <a:effectLst/>
                          <a:latin typeface="微软雅黑" panose="020B0503020204020204" pitchFamily="34" charset="-122"/>
                          <a:ea typeface="微软雅黑" panose="020B0503020204020204" pitchFamily="34" charset="-122"/>
                          <a:cs typeface="+mn-cs"/>
                        </a:rPr>
                        <a:t>200 µ</a:t>
                      </a:r>
                      <a:r>
                        <a:rPr lang="en-US" altLang="zh-CN" sz="1600" kern="1200" dirty="0" err="1" smtClean="0">
                          <a:solidFill>
                            <a:srgbClr val="FF0000"/>
                          </a:solidFill>
                          <a:effectLst/>
                          <a:latin typeface="微软雅黑" panose="020B0503020204020204" pitchFamily="34" charset="-122"/>
                          <a:ea typeface="微软雅黑" panose="020B0503020204020204" pitchFamily="34" charset="-122"/>
                          <a:cs typeface="+mn-cs"/>
                        </a:rPr>
                        <a:t>mol</a:t>
                      </a:r>
                      <a:r>
                        <a:rPr lang="en-US" altLang="zh-CN" sz="1600" kern="1200" dirty="0" smtClean="0">
                          <a:solidFill>
                            <a:srgbClr val="FF0000"/>
                          </a:solidFill>
                          <a:effectLst/>
                          <a:latin typeface="微软雅黑" panose="020B0503020204020204" pitchFamily="34" charset="-122"/>
                          <a:ea typeface="微软雅黑" panose="020B0503020204020204" pitchFamily="34" charset="-122"/>
                          <a:cs typeface="+mn-cs"/>
                        </a:rPr>
                        <a:t>/</a:t>
                      </a:r>
                      <a:r>
                        <a:rPr lang="en-US" altLang="zh-CN" sz="1600" kern="1200" dirty="0" err="1" smtClean="0">
                          <a:solidFill>
                            <a:srgbClr val="FF0000"/>
                          </a:solidFill>
                          <a:effectLst/>
                          <a:latin typeface="微软雅黑" panose="020B0503020204020204" pitchFamily="34" charset="-122"/>
                          <a:ea typeface="微软雅黑" panose="020B0503020204020204" pitchFamily="34" charset="-122"/>
                          <a:cs typeface="+mn-cs"/>
                        </a:rPr>
                        <a:t>mol</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，应加盖密闭，接入口和排出口采取与环境空气隔离的措施。</a:t>
                      </a:r>
                      <a:endParaRPr lang="zh-CN" altLang="zh-CN" sz="1600" kern="1200" dirty="0">
                        <a:solidFill>
                          <a:schemeClr val="tx1"/>
                        </a:solidFill>
                        <a:effectLst/>
                        <a:latin typeface="微软雅黑" panose="020B0503020204020204" pitchFamily="34" charset="-122"/>
                        <a:ea typeface="微软雅黑" panose="020B0503020204020204" pitchFamily="34" charset="-122"/>
                        <a:cs typeface="+mn-cs"/>
                      </a:endParaRPr>
                    </a:p>
                  </a:txBody>
                  <a:tcPr marL="91436" marR="91436" marT="45693" marB="4569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a</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）采用密闭管道输送，接入口和排出口采取与环境空气隔离的措施；</a:t>
                      </a:r>
                    </a:p>
                    <a:p>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b</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）采用沟渠输送，若敞开液面上方</a:t>
                      </a:r>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100 mm</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处</a:t>
                      </a:r>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VOCs</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检测浓度大于等于</a:t>
                      </a:r>
                      <a:r>
                        <a:rPr lang="en-US" altLang="zh-CN" sz="1600" kern="1200" dirty="0" smtClean="0">
                          <a:solidFill>
                            <a:srgbClr val="FF0000"/>
                          </a:solidFill>
                          <a:effectLst/>
                          <a:latin typeface="微软雅黑" panose="020B0503020204020204" pitchFamily="34" charset="-122"/>
                          <a:ea typeface="微软雅黑" panose="020B0503020204020204" pitchFamily="34" charset="-122"/>
                          <a:cs typeface="+mn-cs"/>
                        </a:rPr>
                        <a:t>100 µ</a:t>
                      </a:r>
                      <a:r>
                        <a:rPr lang="en-US" altLang="zh-CN" sz="1600" kern="1200" dirty="0" err="1" smtClean="0">
                          <a:solidFill>
                            <a:srgbClr val="FF0000"/>
                          </a:solidFill>
                          <a:effectLst/>
                          <a:latin typeface="微软雅黑" panose="020B0503020204020204" pitchFamily="34" charset="-122"/>
                          <a:ea typeface="微软雅黑" panose="020B0503020204020204" pitchFamily="34" charset="-122"/>
                          <a:cs typeface="+mn-cs"/>
                        </a:rPr>
                        <a:t>mol</a:t>
                      </a:r>
                      <a:r>
                        <a:rPr lang="en-US" altLang="zh-CN" sz="1600" kern="1200" dirty="0" smtClean="0">
                          <a:solidFill>
                            <a:srgbClr val="FF0000"/>
                          </a:solidFill>
                          <a:effectLst/>
                          <a:latin typeface="微软雅黑" panose="020B0503020204020204" pitchFamily="34" charset="-122"/>
                          <a:ea typeface="微软雅黑" panose="020B0503020204020204" pitchFamily="34" charset="-122"/>
                          <a:cs typeface="+mn-cs"/>
                        </a:rPr>
                        <a:t>/</a:t>
                      </a:r>
                      <a:r>
                        <a:rPr lang="en-US" altLang="zh-CN" sz="1600" kern="1200" dirty="0" err="1" smtClean="0">
                          <a:solidFill>
                            <a:srgbClr val="FF0000"/>
                          </a:solidFill>
                          <a:effectLst/>
                          <a:latin typeface="微软雅黑" panose="020B0503020204020204" pitchFamily="34" charset="-122"/>
                          <a:ea typeface="微软雅黑" panose="020B0503020204020204" pitchFamily="34" charset="-122"/>
                          <a:cs typeface="+mn-cs"/>
                        </a:rPr>
                        <a:t>mol</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，应加盖密闭，接入口和排出口采取与环境空气隔离的措施。</a:t>
                      </a:r>
                      <a:endParaRPr lang="zh-CN" altLang="zh-CN" sz="1600" kern="1200" dirty="0">
                        <a:solidFill>
                          <a:schemeClr val="tx1"/>
                        </a:solidFill>
                        <a:effectLst/>
                        <a:latin typeface="微软雅黑" panose="020B0503020204020204" pitchFamily="34" charset="-122"/>
                        <a:ea typeface="微软雅黑" panose="020B0503020204020204" pitchFamily="34" charset="-122"/>
                        <a:cs typeface="+mn-cs"/>
                      </a:endParaRPr>
                    </a:p>
                  </a:txBody>
                  <a:tcPr marL="91436" marR="91436" marT="45693" marB="45693" anchor="ctr" horzOverflow="overflow">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xmlns="" val="10001"/>
                  </a:ext>
                </a:extLst>
              </a:tr>
              <a:tr h="1538453">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defRPr/>
                      </a:pP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废水储存、处理设施</a:t>
                      </a:r>
                      <a:endParaRPr kumimoji="0" lang="zh-CN" altLang="en-US" sz="1600"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1436" marR="91436" marT="45693" marB="45693"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含</a:t>
                      </a:r>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VOCs</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废水储存和处理设施敞开液面上方</a:t>
                      </a:r>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100 mm</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处</a:t>
                      </a:r>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VOCs</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检测浓度大于等于</a:t>
                      </a:r>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200 µ</a:t>
                      </a:r>
                      <a:r>
                        <a:rPr lang="en-US" altLang="zh-CN" sz="1600" kern="1200" dirty="0" err="1" smtClean="0">
                          <a:solidFill>
                            <a:schemeClr val="tx1"/>
                          </a:solidFill>
                          <a:effectLst/>
                          <a:latin typeface="微软雅黑" panose="020B0503020204020204" pitchFamily="34" charset="-122"/>
                          <a:ea typeface="微软雅黑" panose="020B0503020204020204" pitchFamily="34" charset="-122"/>
                          <a:cs typeface="+mn-cs"/>
                        </a:rPr>
                        <a:t>mol</a:t>
                      </a:r>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sz="1600" kern="1200" dirty="0" err="1" smtClean="0">
                          <a:solidFill>
                            <a:schemeClr val="tx1"/>
                          </a:solidFill>
                          <a:effectLst/>
                          <a:latin typeface="微软雅黑" panose="020B0503020204020204" pitchFamily="34" charset="-122"/>
                          <a:ea typeface="微软雅黑" panose="020B0503020204020204" pitchFamily="34" charset="-122"/>
                          <a:cs typeface="+mn-cs"/>
                        </a:rPr>
                        <a:t>mol</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，应符合下列规定之一：</a:t>
                      </a:r>
                    </a:p>
                    <a:p>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a</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）采用浮动顶盖；</a:t>
                      </a:r>
                    </a:p>
                    <a:p>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b</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）采用固定顶盖，收集废气至</a:t>
                      </a:r>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VOCs</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废气收集处理系统；</a:t>
                      </a:r>
                    </a:p>
                    <a:p>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c</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）其他等效措施。</a:t>
                      </a:r>
                      <a:endParaRPr lang="zh-CN" altLang="zh-CN" sz="1600" kern="1200" dirty="0">
                        <a:solidFill>
                          <a:schemeClr val="tx1"/>
                        </a:solidFill>
                        <a:effectLst/>
                        <a:latin typeface="微软雅黑" panose="020B0503020204020204" pitchFamily="34" charset="-122"/>
                        <a:ea typeface="微软雅黑" panose="020B0503020204020204" pitchFamily="34" charset="-122"/>
                        <a:cs typeface="+mn-cs"/>
                      </a:endParaRPr>
                    </a:p>
                  </a:txBody>
                  <a:tcPr marL="91436" marR="91436" marT="45693" marB="4569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含</a:t>
                      </a:r>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VOCs</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废水储存和处理设施敞开液面上方</a:t>
                      </a:r>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100 mm</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处</a:t>
                      </a:r>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VOCs</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检测浓度大于等于</a:t>
                      </a:r>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100 µ</a:t>
                      </a:r>
                      <a:r>
                        <a:rPr lang="en-US" altLang="zh-CN" sz="1600" kern="1200" dirty="0" err="1" smtClean="0">
                          <a:solidFill>
                            <a:schemeClr val="tx1"/>
                          </a:solidFill>
                          <a:effectLst/>
                          <a:latin typeface="微软雅黑" panose="020B0503020204020204" pitchFamily="34" charset="-122"/>
                          <a:ea typeface="微软雅黑" panose="020B0503020204020204" pitchFamily="34" charset="-122"/>
                          <a:cs typeface="+mn-cs"/>
                        </a:rPr>
                        <a:t>mol</a:t>
                      </a:r>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sz="1600" kern="1200" dirty="0" err="1" smtClean="0">
                          <a:solidFill>
                            <a:schemeClr val="tx1"/>
                          </a:solidFill>
                          <a:effectLst/>
                          <a:latin typeface="微软雅黑" panose="020B0503020204020204" pitchFamily="34" charset="-122"/>
                          <a:ea typeface="微软雅黑" panose="020B0503020204020204" pitchFamily="34" charset="-122"/>
                          <a:cs typeface="+mn-cs"/>
                        </a:rPr>
                        <a:t>mol</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，应符合下列规定之一：</a:t>
                      </a:r>
                    </a:p>
                    <a:p>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a</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）采用浮动顶盖；</a:t>
                      </a:r>
                    </a:p>
                    <a:p>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b</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）采用固定顶盖，收集废气至</a:t>
                      </a:r>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VOCs</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废气收集处理系统；</a:t>
                      </a:r>
                    </a:p>
                    <a:p>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c</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）其他等效措施。</a:t>
                      </a:r>
                    </a:p>
                    <a:p>
                      <a:endParaRPr lang="zh-CN" altLang="zh-CN" sz="1600" kern="1200" dirty="0">
                        <a:solidFill>
                          <a:schemeClr val="tx1"/>
                        </a:solidFill>
                        <a:effectLst/>
                        <a:latin typeface="微软雅黑" panose="020B0503020204020204" pitchFamily="34" charset="-122"/>
                        <a:ea typeface="微软雅黑" panose="020B0503020204020204" pitchFamily="34" charset="-122"/>
                        <a:cs typeface="+mn-cs"/>
                      </a:endParaRPr>
                    </a:p>
                  </a:txBody>
                  <a:tcPr marL="91436" marR="91436" marT="45693" marB="45693" anchor="ctr" horzOverflow="overflow">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FF"/>
                    </a:solidFill>
                  </a:tcPr>
                </a:tc>
              </a:tr>
              <a:tr h="1319544">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defRPr/>
                      </a:pP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循环冷却水系统要求</a:t>
                      </a:r>
                      <a:endParaRPr kumimoji="0" lang="zh-CN" altLang="en-US" sz="1600" b="0" i="0" u="none" strike="noStrike" kern="1200"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1436" marR="91436" marT="45693" marB="45693" anchor="ctr" horzOverflow="overflow">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对开式循环冷却水系统</a:t>
                      </a:r>
                      <a:r>
                        <a:rPr lang="zh-CN" altLang="zh-CN" sz="1600" kern="1200" dirty="0" smtClean="0">
                          <a:solidFill>
                            <a:srgbClr val="FF0000"/>
                          </a:solidFill>
                          <a:effectLst/>
                          <a:latin typeface="微软雅黑" panose="020B0503020204020204" pitchFamily="34" charset="-122"/>
                          <a:ea typeface="微软雅黑" panose="020B0503020204020204" pitchFamily="34" charset="-122"/>
                          <a:cs typeface="+mn-cs"/>
                        </a:rPr>
                        <a:t>，每</a:t>
                      </a:r>
                      <a:r>
                        <a:rPr lang="en-US" altLang="zh-CN" sz="1600" kern="1200" dirty="0" smtClean="0">
                          <a:solidFill>
                            <a:srgbClr val="FF0000"/>
                          </a:solidFill>
                          <a:effectLst/>
                          <a:latin typeface="微软雅黑" panose="020B0503020204020204" pitchFamily="34" charset="-122"/>
                          <a:ea typeface="微软雅黑" panose="020B0503020204020204" pitchFamily="34" charset="-122"/>
                          <a:cs typeface="+mn-cs"/>
                        </a:rPr>
                        <a:t>6</a:t>
                      </a:r>
                      <a:r>
                        <a:rPr lang="zh-CN" altLang="zh-CN" sz="1600" kern="1200" dirty="0" smtClean="0">
                          <a:solidFill>
                            <a:srgbClr val="FF0000"/>
                          </a:solidFill>
                          <a:effectLst/>
                          <a:latin typeface="微软雅黑" panose="020B0503020204020204" pitchFamily="34" charset="-122"/>
                          <a:ea typeface="微软雅黑" panose="020B0503020204020204" pitchFamily="34" charset="-122"/>
                          <a:cs typeface="+mn-cs"/>
                        </a:rPr>
                        <a:t>个月</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对流经换热器进口和出口的循环冷却水中的</a:t>
                      </a:r>
                      <a:r>
                        <a:rPr lang="zh-CN" altLang="zh-CN" sz="1600" kern="1200" dirty="0" smtClean="0">
                          <a:solidFill>
                            <a:srgbClr val="FF0000"/>
                          </a:solidFill>
                          <a:effectLst/>
                          <a:latin typeface="微软雅黑" panose="020B0503020204020204" pitchFamily="34" charset="-122"/>
                          <a:ea typeface="微软雅黑" panose="020B0503020204020204" pitchFamily="34" charset="-122"/>
                          <a:cs typeface="+mn-cs"/>
                        </a:rPr>
                        <a:t>总有机碳（</a:t>
                      </a:r>
                      <a:r>
                        <a:rPr lang="en-US" altLang="zh-CN" sz="1600" kern="1200" dirty="0" smtClean="0">
                          <a:solidFill>
                            <a:srgbClr val="FF0000"/>
                          </a:solidFill>
                          <a:effectLst/>
                          <a:latin typeface="微软雅黑" panose="020B0503020204020204" pitchFamily="34" charset="-122"/>
                          <a:ea typeface="微软雅黑" panose="020B0503020204020204" pitchFamily="34" charset="-122"/>
                          <a:cs typeface="+mn-cs"/>
                        </a:rPr>
                        <a:t>TOC</a:t>
                      </a:r>
                      <a:r>
                        <a:rPr lang="zh-CN" altLang="zh-CN" sz="1600" kern="1200" dirty="0" smtClean="0">
                          <a:solidFill>
                            <a:srgbClr val="FF0000"/>
                          </a:solidFill>
                          <a:effectLst/>
                          <a:latin typeface="微软雅黑" panose="020B0503020204020204" pitchFamily="34" charset="-122"/>
                          <a:ea typeface="微软雅黑" panose="020B0503020204020204" pitchFamily="34" charset="-122"/>
                          <a:cs typeface="+mn-cs"/>
                        </a:rPr>
                        <a:t>）浓度</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进行检测，若出口浓度大于进口浓度</a:t>
                      </a:r>
                      <a:r>
                        <a:rPr lang="en-US" altLang="zh-CN" sz="1600" kern="1200" dirty="0" smtClean="0">
                          <a:solidFill>
                            <a:srgbClr val="FF0000"/>
                          </a:solidFill>
                          <a:effectLst/>
                          <a:latin typeface="微软雅黑" panose="020B0503020204020204" pitchFamily="34" charset="-122"/>
                          <a:ea typeface="微软雅黑" panose="020B0503020204020204" pitchFamily="34" charset="-122"/>
                          <a:cs typeface="+mn-cs"/>
                        </a:rPr>
                        <a:t>10%</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，则认定发生了泄漏，应按照</a:t>
                      </a:r>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8.4</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sz="1600" kern="1200" dirty="0" smtClean="0">
                          <a:solidFill>
                            <a:schemeClr val="tx1"/>
                          </a:solidFill>
                          <a:effectLst/>
                          <a:latin typeface="微软雅黑" panose="020B0503020204020204" pitchFamily="34" charset="-122"/>
                          <a:ea typeface="微软雅黑" panose="020B0503020204020204" pitchFamily="34" charset="-122"/>
                          <a:cs typeface="+mn-cs"/>
                        </a:rPr>
                        <a:t>8.5</a:t>
                      </a:r>
                      <a:r>
                        <a:rPr lang="zh-CN" altLang="zh-CN" sz="1600" kern="1200" dirty="0" smtClean="0">
                          <a:solidFill>
                            <a:schemeClr val="tx1"/>
                          </a:solidFill>
                          <a:effectLst/>
                          <a:latin typeface="微软雅黑" panose="020B0503020204020204" pitchFamily="34" charset="-122"/>
                          <a:ea typeface="微软雅黑" panose="020B0503020204020204" pitchFamily="34" charset="-122"/>
                          <a:cs typeface="+mn-cs"/>
                        </a:rPr>
                        <a:t>条规定进行泄漏源修复与记录。</a:t>
                      </a:r>
                      <a:endParaRPr lang="zh-CN" altLang="zh-CN" sz="1600" kern="1200" dirty="0">
                        <a:solidFill>
                          <a:schemeClr val="tx1"/>
                        </a:solidFill>
                        <a:effectLst/>
                        <a:latin typeface="微软雅黑" panose="020B0503020204020204" pitchFamily="34" charset="-122"/>
                        <a:ea typeface="微软雅黑" panose="020B0503020204020204" pitchFamily="34" charset="-122"/>
                        <a:cs typeface="+mn-cs"/>
                      </a:endParaRPr>
                    </a:p>
                  </a:txBody>
                  <a:tcPr marL="91436" marR="91436" marT="45693" marB="45693" anchor="ctr" horzOverflow="overflow">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lang="zh-CN" altLang="zh-CN" sz="1600" kern="1200" dirty="0">
                        <a:solidFill>
                          <a:schemeClr val="tx1"/>
                        </a:solidFill>
                        <a:effectLst/>
                        <a:latin typeface="微软雅黑" panose="020B0503020204020204" pitchFamily="34" charset="-122"/>
                        <a:ea typeface="微软雅黑" panose="020B0503020204020204" pitchFamily="34" charset="-122"/>
                        <a:cs typeface="+mn-cs"/>
                      </a:endParaRPr>
                    </a:p>
                  </a:txBody>
                  <a:tcPr marL="91436" marR="91436" marT="45693" marB="45693" anchor="ctr" horzOverflow="overflow">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FF"/>
                    </a:solidFill>
                  </a:tcPr>
                </a:tc>
              </a:tr>
            </a:tbl>
          </a:graphicData>
        </a:graphic>
      </p:graphicFrame>
    </p:spTree>
    <p:extLst>
      <p:ext uri="{BB962C8B-B14F-4D97-AF65-F5344CB8AC3E}">
        <p14:creationId xmlns:p14="http://schemas.microsoft.com/office/powerpoint/2010/main" val="13828519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主题">
  <a:themeElements>
    <a:clrScheme name="7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7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1"/>
          </a:solidFill>
        </a:ln>
      </a:spPr>
      <a:bodyPr rtlCol="0" anchor="ctr"/>
      <a:lstStyle>
        <a:defPPr algn="ctr">
          <a:defRPr sz="1200" b="1" dirty="0" err="1" smtClean="0">
            <a:solidFill>
              <a:schemeClr val="accent1"/>
            </a:solidFill>
            <a:latin typeface="Times New Roman" pitchFamily="18" charset="0"/>
            <a:ea typeface="黑体" pitchFamily="49" charset="-122"/>
            <a:cs typeface="Times New Roman"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ln w="19050">
          <a:solidFill>
            <a:schemeClr val="tx2"/>
          </a:solidFill>
        </a:ln>
      </a:spPr>
      <a:bodyPr>
        <a:normAutofit/>
      </a:bodyPr>
      <a:lstStyle>
        <a:defPPr marL="360000" indent="-360000" defTabSz="914400" eaLnBrk="1" hangingPunct="1">
          <a:lnSpc>
            <a:spcPct val="150000"/>
          </a:lnSpc>
          <a:spcBef>
            <a:spcPct val="0"/>
          </a:spcBef>
          <a:buClr>
            <a:srgbClr val="FF0000"/>
          </a:buClr>
          <a:buFont typeface="Wingdings" panose="05000000000000000000" pitchFamily="2" charset="2"/>
          <a:buChar char="p"/>
          <a:defRPr sz="2200" b="1" kern="0" dirty="0">
            <a:solidFill>
              <a:srgbClr val="053264"/>
            </a:solidFill>
            <a:latin typeface="Times New Roman" panose="02020603050405020304" pitchFamily="18" charset="0"/>
            <a:ea typeface="黑体" panose="02010609060101010101" pitchFamily="49" charset="-122"/>
            <a:cs typeface="Times New Roman" panose="02020603050405020304" pitchFamily="18" charset="0"/>
          </a:defRPr>
        </a:defPPr>
      </a:lstStyle>
    </a:txDef>
  </a:objectDefaults>
  <a:extraClrSchemeLst>
    <a:extraClrScheme>
      <a:clrScheme name="7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5245</TotalTime>
  <Words>13592</Words>
  <Application>Microsoft Office PowerPoint</Application>
  <PresentationFormat>宽屏</PresentationFormat>
  <Paragraphs>2258</Paragraphs>
  <Slides>135</Slides>
  <Notes>134</Notes>
  <HiddenSlides>0</HiddenSlides>
  <MMClips>1</MMClips>
  <ScaleCrop>false</ScaleCrop>
  <HeadingPairs>
    <vt:vector size="8" baseType="variant">
      <vt:variant>
        <vt:lpstr>已用的字体</vt:lpstr>
      </vt:variant>
      <vt:variant>
        <vt:i4>25</vt:i4>
      </vt:variant>
      <vt:variant>
        <vt:lpstr>主题</vt:lpstr>
      </vt:variant>
      <vt:variant>
        <vt:i4>4</vt:i4>
      </vt:variant>
      <vt:variant>
        <vt:lpstr>嵌入 OLE 服务器</vt:lpstr>
      </vt:variant>
      <vt:variant>
        <vt:i4>4</vt:i4>
      </vt:variant>
      <vt:variant>
        <vt:lpstr>幻灯片标题</vt:lpstr>
      </vt:variant>
      <vt:variant>
        <vt:i4>135</vt:i4>
      </vt:variant>
    </vt:vector>
  </HeadingPairs>
  <TitlesOfParts>
    <vt:vector size="168" baseType="lpstr">
      <vt:lpstr>Times New Roman</vt:lpstr>
      <vt:lpstr>黑体</vt:lpstr>
      <vt:lpstr>方正舒体</vt:lpstr>
      <vt:lpstr>等线 Light</vt:lpstr>
      <vt:lpstr>华文中宋</vt:lpstr>
      <vt:lpstr>simsun</vt:lpstr>
      <vt:lpstr>华文楷体</vt:lpstr>
      <vt:lpstr>微软雅黑</vt:lpstr>
      <vt:lpstr>微软雅黑 Light</vt:lpstr>
      <vt:lpstr>&amp;quot</vt:lpstr>
      <vt:lpstr>Calibri Light</vt:lpstr>
      <vt:lpstr>宋体</vt:lpstr>
      <vt:lpstr>BatangChe</vt:lpstr>
      <vt:lpstr>Arial</vt:lpstr>
      <vt:lpstr>华文细黑</vt:lpstr>
      <vt:lpstr>Segoe UI</vt:lpstr>
      <vt:lpstr>方正姚体</vt:lpstr>
      <vt:lpstr>新細明體</vt:lpstr>
      <vt:lpstr>隶书</vt:lpstr>
      <vt:lpstr>ArialMT</vt:lpstr>
      <vt:lpstr>Wingdings</vt:lpstr>
      <vt:lpstr>华文新魏</vt:lpstr>
      <vt:lpstr>Calibri</vt:lpstr>
      <vt:lpstr>黑体</vt:lpstr>
      <vt:lpstr>等线</vt:lpstr>
      <vt:lpstr>1_自定义设计方案</vt:lpstr>
      <vt:lpstr>1_Office 主题​​</vt:lpstr>
      <vt:lpstr>3_Office 主题​​</vt:lpstr>
      <vt:lpstr>8_Office 主题</vt:lpstr>
      <vt:lpstr>Microsoft Excel 图表</vt:lpstr>
      <vt:lpstr>Equation.3</vt:lpstr>
      <vt:lpstr>Origin95.Graph</vt:lpstr>
      <vt:lpstr>图表</vt:lpstr>
      <vt:lpstr>PowerPoint 演示文稿</vt:lpstr>
      <vt:lpstr>主 要 内 容</vt:lpstr>
      <vt:lpstr>1、PM2.5降低，但仍十分严重</vt:lpstr>
      <vt:lpstr>PowerPoint 演示文稿</vt:lpstr>
      <vt:lpstr>PowerPoint 演示文稿</vt:lpstr>
      <vt:lpstr>PowerPoint 演示文稿</vt:lpstr>
      <vt:lpstr> 国民经济行业分类目录</vt:lpstr>
      <vt:lpstr>主 要 内 容</vt:lpstr>
      <vt:lpstr>主 要 内 容</vt:lpstr>
      <vt:lpstr>1、涂料的基本概念</vt:lpstr>
      <vt:lpstr>涂料的分类：GB/T 2705-2003 涂料产品分类和命名</vt:lpstr>
      <vt:lpstr>1、涂料的基本概念</vt:lpstr>
      <vt:lpstr>1、涂料的基本概念</vt:lpstr>
      <vt:lpstr>2、涂料工业概况</vt:lpstr>
      <vt:lpstr>2、涂料工业概况</vt:lpstr>
      <vt:lpstr>2、涂料工业概况</vt:lpstr>
      <vt:lpstr>主 要 内 容</vt:lpstr>
      <vt:lpstr>1、基本概念：油墨</vt:lpstr>
      <vt:lpstr>1、油墨产品分类：QB/T 3579-1999</vt:lpstr>
      <vt:lpstr>1、油墨产品类别</vt:lpstr>
      <vt:lpstr>2、行业概况</vt:lpstr>
      <vt:lpstr>2、油墨工业概况</vt:lpstr>
      <vt:lpstr>主 要 内 容</vt:lpstr>
      <vt:lpstr>1、胶粘剂定义</vt:lpstr>
      <vt:lpstr>1、胶粘剂分类：GB/T 13553-1996</vt:lpstr>
      <vt:lpstr>1、胶粘剂分类：GB/T 13553-1996</vt:lpstr>
      <vt:lpstr>2、胶粘剂工业概况</vt:lpstr>
      <vt:lpstr>2、胶粘剂工业概况</vt:lpstr>
      <vt:lpstr>主 要 内 容</vt:lpstr>
      <vt:lpstr>1、涂料、油墨、胶粘剂工业对VOCs的贡献</vt:lpstr>
      <vt:lpstr>2、涂料、油墨生产工艺流程</vt:lpstr>
      <vt:lpstr>2、涂料、油墨生产工艺流程</vt:lpstr>
      <vt:lpstr>2、涂料、油墨生产工艺流程</vt:lpstr>
      <vt:lpstr>2、涂料、油墨废气排放环节</vt:lpstr>
      <vt:lpstr>3、涂料、油墨生产废气排放</vt:lpstr>
      <vt:lpstr>3、涂料、油墨生产废气排放</vt:lpstr>
      <vt:lpstr>3、涂料、油墨生产废气排放</vt:lpstr>
      <vt:lpstr>主 要 内 容</vt:lpstr>
      <vt:lpstr>1、胶粘剂工业生产工艺流程</vt:lpstr>
      <vt:lpstr>2、胶粘剂工业生产工艺流程</vt:lpstr>
      <vt:lpstr>3、胶粘剂工业生产工艺流程</vt:lpstr>
      <vt:lpstr>主 要 内 容</vt:lpstr>
      <vt:lpstr>国家和地方相关行业排放标准</vt:lpstr>
      <vt:lpstr>主 要 内 容</vt:lpstr>
      <vt:lpstr>国外相关行业排放标准</vt:lpstr>
      <vt:lpstr>大气污染物特别排放限值---特别控制要求</vt:lpstr>
      <vt:lpstr>大气污染特别排放限值</vt:lpstr>
      <vt:lpstr>主 要 内 容</vt:lpstr>
      <vt:lpstr>涂料油墨胶粘剂排放标准</vt:lpstr>
      <vt:lpstr>涂料油墨胶粘剂排放标准：指标体系</vt:lpstr>
      <vt:lpstr>1. 涂料油墨及胶粘剂工业的适用范围</vt:lpstr>
      <vt:lpstr>1. 标准的适用范围</vt:lpstr>
      <vt:lpstr>2、基本概念与术语：VOCs</vt:lpstr>
      <vt:lpstr>2、基本概念与术语：VOCs</vt:lpstr>
      <vt:lpstr>2、基本概念与术语：VOCs</vt:lpstr>
      <vt:lpstr>3. 污染物控制项目</vt:lpstr>
      <vt:lpstr>4. 1 涂料油墨胶粘剂制造（GB37824-2019）</vt:lpstr>
      <vt:lpstr>4. 1 涂料油墨胶粘剂制造（GB37824-2019）</vt:lpstr>
      <vt:lpstr>4.1、企业排放实测情况</vt:lpstr>
      <vt:lpstr>4.1、企业排放实测情况</vt:lpstr>
      <vt:lpstr>4.2 达标现状</vt:lpstr>
      <vt:lpstr>4. 2 达标现状</vt:lpstr>
      <vt:lpstr>4.2 达标现状</vt:lpstr>
      <vt:lpstr>4. 2 达标现状</vt:lpstr>
      <vt:lpstr>4. 2 达标现状</vt:lpstr>
      <vt:lpstr>4.2  达标现状</vt:lpstr>
      <vt:lpstr>4. 2 达标现状</vt:lpstr>
      <vt:lpstr>4. 2 达标现状</vt:lpstr>
      <vt:lpstr>4. 2 达标现状：豁免？</vt:lpstr>
      <vt:lpstr>4. 2 达标现状：豁免？</vt:lpstr>
      <vt:lpstr>4.3 涂料油墨胶粘剂制造（GB37824-2019）</vt:lpstr>
      <vt:lpstr>4.3 ：涂料油墨胶粘剂制造（GB37824-2019）</vt:lpstr>
      <vt:lpstr>厂区浓度达标情况监测（上海市的企业）</vt:lpstr>
      <vt:lpstr>4.4 涂料油墨胶粘剂制造（GB37824-2019）</vt:lpstr>
      <vt:lpstr>5：无组织排放控制要求：涂料油墨胶粘剂制造（GB37824-2019）</vt:lpstr>
      <vt:lpstr>5：无组织排放控制要求：涂料油墨胶粘剂制造（GB37824-2019）</vt:lpstr>
      <vt:lpstr>5.2：物料储存：基本要求</vt:lpstr>
      <vt:lpstr>5.2：储罐：涂料油墨胶粘剂制造（GB37824-2019）</vt:lpstr>
      <vt:lpstr>5.2：储罐：涂料油墨胶粘剂制造（GB37824-2019）</vt:lpstr>
      <vt:lpstr>5.2：储罐：涂料油墨胶粘剂制造（GB37824-2019）</vt:lpstr>
      <vt:lpstr>5.2：储罐：涂料油墨胶粘剂制造（GB37824-2019）</vt:lpstr>
      <vt:lpstr>5.2：储罐：涂料油墨胶粘剂制造（GB37824-2019）</vt:lpstr>
      <vt:lpstr>5.2：储罐：涂料油墨胶粘剂制造（GB37824-2019）</vt:lpstr>
      <vt:lpstr>5.2：储罐：涂料油墨胶粘剂制造（GB37824-2019）</vt:lpstr>
      <vt:lpstr>5.2：储罐：运行维护要求</vt:lpstr>
      <vt:lpstr>5.2：储罐：运行维护要求</vt:lpstr>
      <vt:lpstr>5.3 挥发性有机液体装载：执行 GB37822-2019</vt:lpstr>
      <vt:lpstr>5.4：工艺过程：涂料油墨胶粘剂制造（GB37824-2019）</vt:lpstr>
      <vt:lpstr> 过程控制示例：投料环节</vt:lpstr>
      <vt:lpstr> 过程控制示例：投料环节</vt:lpstr>
      <vt:lpstr> 过程控制示例：投料环节</vt:lpstr>
      <vt:lpstr>过程控制技术示例：密闭输送</vt:lpstr>
      <vt:lpstr>过程控制技术示例：研磨的设备</vt:lpstr>
      <vt:lpstr>过程控制技术示例：包装</vt:lpstr>
      <vt:lpstr>过程控制技术示例：清洗</vt:lpstr>
      <vt:lpstr>过程控制技术示例：由移动缸操作向固定釜操作转变</vt:lpstr>
      <vt:lpstr>5.5 、设备与管线组件VOCs泄漏控制要求：LDAR</vt:lpstr>
      <vt:lpstr>5.5、 LDAR: 挥发性有机物无组织排放控制标准：</vt:lpstr>
      <vt:lpstr>5.6 、敞开液面VOCs无组织排放控制要求：执行GB37822-2019</vt:lpstr>
      <vt:lpstr>5.7、VOCs无组织排放废气收集处理系统要求:执行GB37822-2019</vt:lpstr>
      <vt:lpstr>5.7、VOCs无组织排放废气收集处理系统要求:执行GB37822-2019</vt:lpstr>
      <vt:lpstr>5.7、VOCs无组织排放废气收集处理系统要求:执行GB37822-2019</vt:lpstr>
      <vt:lpstr>5.7、VOCs无组织排放废气收集处理系统要求:执行GB37822-2019</vt:lpstr>
      <vt:lpstr>5.7、VOCs无组织排放废气收集处理系统要求:执行GB37822-2019</vt:lpstr>
      <vt:lpstr>6：企业边界级周边污染监控要求</vt:lpstr>
      <vt:lpstr>7、监测要求（GB37822-2019 第十二章)</vt:lpstr>
      <vt:lpstr>7：排放监测</vt:lpstr>
      <vt:lpstr>7：排放监测</vt:lpstr>
      <vt:lpstr>8：实施与监督</vt:lpstr>
      <vt:lpstr>超标与违法行为的处罚</vt:lpstr>
      <vt:lpstr>主 要 内 容</vt:lpstr>
      <vt:lpstr>1、 VOC控制技术现状</vt:lpstr>
      <vt:lpstr>1、 VOC控制技术现状</vt:lpstr>
      <vt:lpstr>1、 VOC控制技术现状</vt:lpstr>
      <vt:lpstr>2、达标技术</vt:lpstr>
      <vt:lpstr>3、资源综合利用技术</vt:lpstr>
      <vt:lpstr>3、资源回收利用技术：混合溶剂连续化回收技术</vt:lpstr>
      <vt:lpstr>4、末端治理技术：RTO/浓缩-RTO</vt:lpstr>
      <vt:lpstr>4、末端治理技术：RTO/浓缩-RTO</vt:lpstr>
      <vt:lpstr>4、末端治理技术：RTO/沸石转轮浓缩RTO</vt:lpstr>
      <vt:lpstr>4、末端治理技术：RTO/沸石转轮浓缩RTO</vt:lpstr>
      <vt:lpstr>4、末端治理技术：RTO/浓缩-RTO-资源化的典型案例</vt:lpstr>
      <vt:lpstr>4、末端治理技术：困难企业—中等规模</vt:lpstr>
      <vt:lpstr>4、末端治理技术：困难企业—中等规模</vt:lpstr>
      <vt:lpstr>4、末端治理技术：活性炭吸附脱附技术</vt:lpstr>
      <vt:lpstr>4、末端治理技术：活性炭吸附脱附技术</vt:lpstr>
      <vt:lpstr>4、末端治理技术：困难企业—中等规模</vt:lpstr>
      <vt:lpstr>4：末端治理技术：小型企业：分散收集-集中处理</vt:lpstr>
      <vt:lpstr>4、 末端治理技术的发展</vt:lpstr>
      <vt:lpstr>4、末端治理技术的发展</vt:lpstr>
      <vt:lpstr>主 要 内 容</vt:lpstr>
      <vt:lpstr>总结与展望</vt:lpstr>
      <vt:lpstr>总结与展望</vt:lpstr>
      <vt:lpstr>排污许可分类管理名录：变化</vt:lpstr>
      <vt:lpstr>致谢</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kingpub</dc:creator>
  <cp:keywords>plus206</cp:keywords>
  <cp:lastModifiedBy>xiugl@outlook.com</cp:lastModifiedBy>
  <cp:revision>2077</cp:revision>
  <dcterms:created xsi:type="dcterms:W3CDTF">2015-04-24T01:01:00Z</dcterms:created>
  <dcterms:modified xsi:type="dcterms:W3CDTF">2019-08-13T05:41:44Z</dcterms:modified>
  <cp:category>plus206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2052-10.1.0.7346</vt:lpwstr>
  </property>
  <property fmtid="{D5CDD505-2E9C-101B-9397-08002B2CF9AE}" pid="3" name="KSORubyTemplateID">
    <vt:lpwstr>8</vt:lpwstr>
  </property>
</Properties>
</file>